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256" r:id="rId4"/>
    <p:sldId id="386" r:id="rId5"/>
    <p:sldId id="415" r:id="rId6"/>
    <p:sldId id="416" r:id="rId7"/>
    <p:sldId id="407" r:id="rId8"/>
    <p:sldId id="391" r:id="rId9"/>
    <p:sldId id="401" r:id="rId10"/>
    <p:sldId id="403" r:id="rId11"/>
    <p:sldId id="402" r:id="rId12"/>
    <p:sldId id="417" r:id="rId13"/>
    <p:sldId id="418" r:id="rId14"/>
    <p:sldId id="419" r:id="rId15"/>
    <p:sldId id="30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FF66FF"/>
    <a:srgbClr val="000099"/>
    <a:srgbClr val="0A065C"/>
    <a:srgbClr val="FF7C80"/>
    <a:srgbClr val="FF5050"/>
    <a:srgbClr val="CC99FF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5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E58690-BAE3-4570-AE9B-F81A2E18E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6" name="Rectangle 19"/>
            <p:cNvSpPr>
              <a:spLocks noChangeArrowheads="1"/>
            </p:cNvSpPr>
            <p:nvPr userDrawn="1"/>
          </p:nvSpPr>
          <p:spPr bwMode="ltGray">
            <a:xfrm>
              <a:off x="-1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20"/>
            <p:cNvSpPr>
              <a:spLocks noChangeArrowheads="1"/>
            </p:cNvSpPr>
            <p:nvPr userDrawn="1"/>
          </p:nvSpPr>
          <p:spPr bwMode="ltGray">
            <a:xfrm>
              <a:off x="288" y="2704"/>
              <a:ext cx="217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21"/>
            <p:cNvSpPr>
              <a:spLocks noChangeArrowheads="1"/>
            </p:cNvSpPr>
            <p:nvPr userDrawn="1"/>
          </p:nvSpPr>
          <p:spPr bwMode="ltGray">
            <a:xfrm>
              <a:off x="557" y="2704"/>
              <a:ext cx="223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22"/>
            <p:cNvSpPr>
              <a:spLocks noChangeArrowheads="1"/>
            </p:cNvSpPr>
            <p:nvPr userDrawn="1"/>
          </p:nvSpPr>
          <p:spPr bwMode="ltGray">
            <a:xfrm>
              <a:off x="-1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23"/>
            <p:cNvSpPr>
              <a:spLocks noChangeArrowheads="1"/>
            </p:cNvSpPr>
            <p:nvPr userDrawn="1"/>
          </p:nvSpPr>
          <p:spPr bwMode="ltGray">
            <a:xfrm>
              <a:off x="288" y="2990"/>
              <a:ext cx="217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24"/>
            <p:cNvSpPr>
              <a:spLocks noChangeArrowheads="1"/>
            </p:cNvSpPr>
            <p:nvPr userDrawn="1"/>
          </p:nvSpPr>
          <p:spPr bwMode="ltGray">
            <a:xfrm>
              <a:off x="557" y="2990"/>
              <a:ext cx="223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" name="Rectangle 25"/>
            <p:cNvSpPr>
              <a:spLocks noChangeArrowheads="1"/>
            </p:cNvSpPr>
            <p:nvPr userDrawn="1"/>
          </p:nvSpPr>
          <p:spPr bwMode="ltGray">
            <a:xfrm>
              <a:off x="82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0" y="4214813"/>
            <a:ext cx="1655763" cy="1630362"/>
            <a:chOff x="0" y="2704"/>
            <a:chExt cx="1063" cy="1086"/>
          </a:xfrm>
        </p:grpSpPr>
        <p:sp>
          <p:nvSpPr>
            <p:cNvPr id="17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5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6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659563" y="6567488"/>
            <a:ext cx="2027237" cy="2905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ОблЦИТ г. Новосибирск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468313" y="6616700"/>
            <a:ext cx="609600" cy="268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C2DB32A-723B-4A45-86DA-1970FFF356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2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5" name="Rectangle 20"/>
            <p:cNvSpPr>
              <a:spLocks noChangeArrowheads="1"/>
            </p:cNvSpPr>
            <p:nvPr userDrawn="1"/>
          </p:nvSpPr>
          <p:spPr bwMode="gray">
            <a:xfrm>
              <a:off x="0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6" name="Rectangle 21"/>
            <p:cNvSpPr>
              <a:spLocks noChangeArrowheads="1"/>
            </p:cNvSpPr>
            <p:nvPr userDrawn="1"/>
          </p:nvSpPr>
          <p:spPr bwMode="gray">
            <a:xfrm>
              <a:off x="295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7" name="Rectangle 22"/>
            <p:cNvSpPr>
              <a:spLocks noChangeArrowheads="1"/>
            </p:cNvSpPr>
            <p:nvPr userDrawn="1"/>
          </p:nvSpPr>
          <p:spPr bwMode="gray">
            <a:xfrm>
              <a:off x="567" y="299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8" name="Rectangle 23"/>
            <p:cNvSpPr>
              <a:spLocks noChangeArrowheads="1"/>
            </p:cNvSpPr>
            <p:nvPr userDrawn="1"/>
          </p:nvSpPr>
          <p:spPr bwMode="gray">
            <a:xfrm>
              <a:off x="838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9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Rectangle 26"/>
            <p:cNvSpPr>
              <a:spLocks noChangeArrowheads="1"/>
            </p:cNvSpPr>
            <p:nvPr userDrawn="1"/>
          </p:nvSpPr>
          <p:spPr bwMode="gray">
            <a:xfrm>
              <a:off x="0" y="3562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grpSp>
        <p:nvGrpSpPr>
          <p:cNvPr id="1029" name="Group 27"/>
          <p:cNvGrpSpPr>
            <a:grpSpLocks/>
          </p:cNvGrpSpPr>
          <p:nvPr/>
        </p:nvGrpSpPr>
        <p:grpSpPr bwMode="auto">
          <a:xfrm rot="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32" name="Rectangle 28"/>
            <p:cNvSpPr>
              <a:spLocks noChangeArrowheads="1"/>
            </p:cNvSpPr>
            <p:nvPr userDrawn="1"/>
          </p:nvSpPr>
          <p:spPr bwMode="gray">
            <a:xfrm>
              <a:off x="20" y="272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3" name="Rectangle 29"/>
            <p:cNvSpPr>
              <a:spLocks noChangeArrowheads="1"/>
            </p:cNvSpPr>
            <p:nvPr userDrawn="1"/>
          </p:nvSpPr>
          <p:spPr bwMode="gray">
            <a:xfrm>
              <a:off x="315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Rectangle 30"/>
            <p:cNvSpPr>
              <a:spLocks noChangeArrowheads="1"/>
            </p:cNvSpPr>
            <p:nvPr userDrawn="1"/>
          </p:nvSpPr>
          <p:spPr bwMode="gray">
            <a:xfrm>
              <a:off x="586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Rectangle 31"/>
            <p:cNvSpPr>
              <a:spLocks noChangeArrowheads="1"/>
            </p:cNvSpPr>
            <p:nvPr userDrawn="1"/>
          </p:nvSpPr>
          <p:spPr bwMode="gray">
            <a:xfrm>
              <a:off x="20" y="303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Rectangle 32"/>
            <p:cNvSpPr>
              <a:spLocks noChangeArrowheads="1"/>
            </p:cNvSpPr>
            <p:nvPr userDrawn="1"/>
          </p:nvSpPr>
          <p:spPr bwMode="gray">
            <a:xfrm>
              <a:off x="315" y="301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Rectangle 33"/>
            <p:cNvSpPr>
              <a:spLocks noChangeArrowheads="1"/>
            </p:cNvSpPr>
            <p:nvPr userDrawn="1"/>
          </p:nvSpPr>
          <p:spPr bwMode="gray">
            <a:xfrm>
              <a:off x="586" y="3011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34"/>
            <p:cNvSpPr>
              <a:spLocks noChangeArrowheads="1"/>
            </p:cNvSpPr>
            <p:nvPr userDrawn="1"/>
          </p:nvSpPr>
          <p:spPr bwMode="gray">
            <a:xfrm>
              <a:off x="858" y="2704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Rectangle 35"/>
            <p:cNvSpPr>
              <a:spLocks noChangeArrowheads="1"/>
            </p:cNvSpPr>
            <p:nvPr userDrawn="1"/>
          </p:nvSpPr>
          <p:spPr bwMode="gray">
            <a:xfrm>
              <a:off x="315" y="3314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0" name="Rectangle 36"/>
            <p:cNvSpPr>
              <a:spLocks noChangeArrowheads="1"/>
            </p:cNvSpPr>
            <p:nvPr userDrawn="1"/>
          </p:nvSpPr>
          <p:spPr bwMode="gray">
            <a:xfrm>
              <a:off x="20" y="3314"/>
              <a:ext cx="22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Rectangle 37"/>
            <p:cNvSpPr>
              <a:spLocks noChangeArrowheads="1"/>
            </p:cNvSpPr>
            <p:nvPr userDrawn="1"/>
          </p:nvSpPr>
          <p:spPr bwMode="gray">
            <a:xfrm>
              <a:off x="20" y="3583"/>
              <a:ext cx="225" cy="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9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95288" y="4437063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Информационное пространство дошкольников в условиях цифровизации образования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68313" y="115888"/>
            <a:ext cx="8424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детский сад № 17 города Ставрополя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598863" y="6273800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 УВР</a:t>
            </a:r>
          </a:p>
          <a:p>
            <a:pPr algn="r" eaLnBrk="1" hangingPunct="1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Т.Ю.Красильникова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0" kern="12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ИКТ </a:t>
            </a:r>
            <a:r>
              <a:rPr lang="ru-RU" sz="2400" b="0" kern="12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– </a:t>
            </a:r>
            <a:r>
              <a:rPr lang="ru-RU" sz="2400" b="0" kern="12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компетентность </a:t>
            </a:r>
            <a:r>
              <a:rPr lang="ru-RU" sz="2400" b="0" kern="12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педагогов</a:t>
            </a:r>
            <a:endParaRPr lang="ru-RU" sz="3200" dirty="0" smtClean="0">
              <a:latin typeface="Arial Black" pitchFamily="34" charset="0"/>
            </a:endParaRP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gray">
          <a:xfrm>
            <a:off x="3706813" y="1309688"/>
            <a:ext cx="38877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eaLnBrk="1" hangingPunct="1"/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3316" name="Text Box 18"/>
          <p:cNvSpPr txBox="1">
            <a:spLocks noChangeArrowheads="1"/>
          </p:cNvSpPr>
          <p:nvPr/>
        </p:nvSpPr>
        <p:spPr bwMode="auto">
          <a:xfrm>
            <a:off x="323850" y="37099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 rot="19701620">
            <a:off x="4979988" y="2122488"/>
            <a:ext cx="1065212" cy="395287"/>
          </a:xfrm>
          <a:prstGeom prst="rightArrow">
            <a:avLst>
              <a:gd name="adj1" fmla="val 35167"/>
              <a:gd name="adj2" fmla="val 109126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cs typeface="+mn-cs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 rot="13433902">
            <a:off x="3136900" y="1905000"/>
            <a:ext cx="1065213" cy="393700"/>
          </a:xfrm>
          <a:prstGeom prst="rightArrow">
            <a:avLst>
              <a:gd name="adj1" fmla="val 35167"/>
              <a:gd name="adj2" fmla="val 109566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cs typeface="+mn-cs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 rot="918789">
            <a:off x="5470525" y="3343275"/>
            <a:ext cx="1082675" cy="387350"/>
          </a:xfrm>
          <a:prstGeom prst="rightArrow">
            <a:avLst>
              <a:gd name="adj1" fmla="val 35167"/>
              <a:gd name="adj2" fmla="val 113188"/>
            </a:avLst>
          </a:prstGeom>
          <a:gradFill rotWithShape="1">
            <a:gsLst>
              <a:gs pos="0">
                <a:srgbClr val="1C3D9B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20" name="Text Box 41"/>
          <p:cNvSpPr txBox="1">
            <a:spLocks noChangeArrowheads="1"/>
          </p:cNvSpPr>
          <p:nvPr/>
        </p:nvSpPr>
        <p:spPr bwMode="auto">
          <a:xfrm>
            <a:off x="746125" y="954088"/>
            <a:ext cx="21891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u="sng">
                <a:solidFill>
                  <a:srgbClr val="0A065C"/>
                </a:solidFill>
              </a:rPr>
              <a:t>Участие в вебинарах </a:t>
            </a:r>
          </a:p>
          <a:p>
            <a:pPr algn="ctr"/>
            <a:r>
              <a:rPr lang="ru-RU" altLang="ru-RU" sz="1400" b="1" u="sng">
                <a:solidFill>
                  <a:srgbClr val="0A065C"/>
                </a:solidFill>
              </a:rPr>
              <a:t>и видеоконференциях</a:t>
            </a:r>
            <a:endParaRPr lang="en-US" altLang="ru-RU" sz="1400" b="1" u="sng">
              <a:solidFill>
                <a:srgbClr val="0A065C"/>
              </a:solidFill>
            </a:endParaRPr>
          </a:p>
        </p:txBody>
      </p:sp>
      <p:sp>
        <p:nvSpPr>
          <p:cNvPr id="13321" name="Text Box 42"/>
          <p:cNvSpPr txBox="1">
            <a:spLocks noChangeArrowheads="1"/>
          </p:cNvSpPr>
          <p:nvPr/>
        </p:nvSpPr>
        <p:spPr bwMode="auto">
          <a:xfrm>
            <a:off x="5649913" y="933450"/>
            <a:ext cx="3429000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400" b="1" u="sng">
                <a:solidFill>
                  <a:srgbClr val="0A065C"/>
                </a:solidFill>
              </a:rPr>
              <a:t>Участие в  деятельности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400" b="1" u="sng">
                <a:solidFill>
                  <a:srgbClr val="0A065C"/>
                </a:solidFill>
              </a:rPr>
              <a:t>инновационной  площадки</a:t>
            </a:r>
          </a:p>
        </p:txBody>
      </p:sp>
      <p:sp>
        <p:nvSpPr>
          <p:cNvPr id="13322" name="Text Box 36"/>
          <p:cNvSpPr txBox="1">
            <a:spLocks noChangeArrowheads="1"/>
          </p:cNvSpPr>
          <p:nvPr/>
        </p:nvSpPr>
        <p:spPr bwMode="gray">
          <a:xfrm>
            <a:off x="3743325" y="3195638"/>
            <a:ext cx="1770063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0066"/>
                </a:solidFill>
              </a:rPr>
              <a:t>Мероприятия</a:t>
            </a:r>
          </a:p>
        </p:txBody>
      </p:sp>
      <p:sp>
        <p:nvSpPr>
          <p:cNvPr id="13323" name="AutoShape 8"/>
          <p:cNvSpPr>
            <a:spLocks noChangeArrowheads="1"/>
          </p:cNvSpPr>
          <p:nvPr/>
        </p:nvSpPr>
        <p:spPr bwMode="gray">
          <a:xfrm rot="9288355">
            <a:off x="2832100" y="3171825"/>
            <a:ext cx="1181100" cy="388938"/>
          </a:xfrm>
          <a:prstGeom prst="rightArrow">
            <a:avLst>
              <a:gd name="adj1" fmla="val 35167"/>
              <a:gd name="adj2" fmla="val 122974"/>
            </a:avLst>
          </a:prstGeom>
          <a:gradFill rotWithShape="1">
            <a:gsLst>
              <a:gs pos="0">
                <a:srgbClr val="1C3D9B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24" name="TextBox 26"/>
          <p:cNvSpPr txBox="1">
            <a:spLocks noChangeArrowheads="1"/>
          </p:cNvSpPr>
          <p:nvPr/>
        </p:nvSpPr>
        <p:spPr bwMode="auto">
          <a:xfrm>
            <a:off x="6610350" y="3632200"/>
            <a:ext cx="2138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u="sng">
                <a:latin typeface="Times New Roman" pitchFamily="18" charset="0"/>
                <a:cs typeface="Times New Roman" pitchFamily="18" charset="0"/>
              </a:rPr>
              <a:t>Профессиональные сайты </a:t>
            </a:r>
            <a:endParaRPr lang="ru-RU" altLang="ru-RU" sz="1400" b="1" u="sng"/>
          </a:p>
        </p:txBody>
      </p:sp>
      <p:sp>
        <p:nvSpPr>
          <p:cNvPr id="13325" name="Text Box 41"/>
          <p:cNvSpPr>
            <a:spLocks noGrp="1" noChangeArrowheads="1"/>
          </p:cNvSpPr>
          <p:nvPr>
            <p:ph idx="1"/>
          </p:nvPr>
        </p:nvSpPr>
        <p:spPr>
          <a:xfrm>
            <a:off x="430213" y="3452813"/>
            <a:ext cx="2020887" cy="3079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1400" u="sng" smtClean="0">
                <a:solidFill>
                  <a:srgbClr val="0A065C"/>
                </a:solidFill>
                <a:cs typeface="Arial" charset="0"/>
              </a:rPr>
              <a:t>Участие в конкурсах </a:t>
            </a:r>
            <a:endParaRPr lang="en-US" altLang="ru-RU" sz="1400" u="sng" smtClean="0">
              <a:solidFill>
                <a:srgbClr val="0A065C"/>
              </a:solidFill>
              <a:cs typeface="Arial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38" y="3894138"/>
            <a:ext cx="2687637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3" descr="E:\3Информационно-образовательное пространство в ДОУ\к докладу\скрин 1.jpg"/>
          <p:cNvPicPr>
            <a:picLocks noChangeAspect="1" noChangeArrowheads="1"/>
          </p:cNvPicPr>
          <p:nvPr/>
        </p:nvPicPr>
        <p:blipFill rotWithShape="1">
          <a:blip r:embed="rId3" cstate="print"/>
          <a:srcRect b="79608"/>
          <a:stretch/>
        </p:blipFill>
        <p:spPr bwMode="auto">
          <a:xfrm>
            <a:off x="5148263" y="4127500"/>
            <a:ext cx="3524250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 descr="E:\3Информационно-образовательное пространство в ДОУ\к докладу\скрин 2.jpg"/>
          <p:cNvPicPr>
            <a:picLocks noChangeAspect="1" noChangeArrowheads="1"/>
          </p:cNvPicPr>
          <p:nvPr/>
        </p:nvPicPr>
        <p:blipFill rotWithShape="1">
          <a:blip r:embed="rId4" cstate="print"/>
          <a:srcRect r="43525" b="69884"/>
          <a:stretch/>
        </p:blipFill>
        <p:spPr bwMode="auto">
          <a:xfrm>
            <a:off x="4818063" y="5276850"/>
            <a:ext cx="3930650" cy="9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2" descr="E:\3Информационно-образовательное пространство в ДОУ\к докладу\скрин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6888" y="4722813"/>
            <a:ext cx="2987675" cy="96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615" name="Picture 39" descr="C:\Users\t.krasilnikova\Documents\ДОКУМЕНТЫ МБДОУ ДС\годовые планы\годовой 2018-2019\Downloads\9fb3d9ef-8b30-4a45-a01c-d754a3bf59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988" y="1427163"/>
            <a:ext cx="2141537" cy="178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3" y="5373688"/>
            <a:ext cx="2878137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617" name="Picture 41" descr="G:\образцовый д с\Новая папка\слайд 3\сос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2800" y="1584325"/>
            <a:ext cx="3000375" cy="169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Механизмы МКДО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789363"/>
            <a:ext cx="48006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81075"/>
            <a:ext cx="51943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2903797162935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0825" y="228600"/>
            <a:ext cx="871378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1052513"/>
            <a:ext cx="8750300" cy="3168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i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сегодня будем учить так, как учили вчера,                     мы украдём у наших детей завтра»</a:t>
            </a:r>
            <a:r>
              <a:rPr lang="ru-RU" sz="2800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i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400" i="1" kern="12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sz="2400" i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(американский педагог, социолог)</a:t>
            </a:r>
            <a:br>
              <a:rPr lang="ru-RU" sz="2400" i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WordArt 3"/>
          <p:cNvSpPr>
            <a:spLocks noChangeArrowheads="1" noChangeShapeType="1" noTextEdit="1"/>
          </p:cNvSpPr>
          <p:nvPr/>
        </p:nvSpPr>
        <p:spPr bwMode="gray">
          <a:xfrm>
            <a:off x="1905000" y="4419600"/>
            <a:ext cx="5562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с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027113" y="115888"/>
            <a:ext cx="7089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latin typeface="Arial Black" pitchFamily="34" charset="0"/>
              </a:rPr>
              <a:t>Информационное пространство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moi-portal.ru/uploads/images/00/00/02/2012/08/01/e3f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263"/>
            <a:ext cx="38560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391400" cy="563562"/>
          </a:xfrm>
        </p:spPr>
        <p:txBody>
          <a:bodyPr/>
          <a:lstStyle/>
          <a:p>
            <a:r>
              <a:rPr lang="ru-RU" altLang="ru-RU" smtClean="0"/>
              <a:t>Правовое регулирование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1625" y="981075"/>
            <a:ext cx="8504238" cy="58769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0A0A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программа Российской Федерации «Развитие образования» на 2018 — 2025 годы </a:t>
            </a:r>
            <a:r>
              <a:rPr lang="ru-RU" altLang="ru-RU" sz="1600" b="0" dirty="0" smtClean="0">
                <a:solidFill>
                  <a:srgbClr val="6C75B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приоритетный проект «Современная цифровая образовательная среда в Российской Федерации», который  нацелен на создание возможностей для получения качественного образования гражданами разного возраста и социального положения с использованием современных информационных технологий.</a:t>
            </a:r>
          </a:p>
          <a:p>
            <a:pPr marL="0" indent="0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0A0A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РФ «Об образовании в Российской Федерации»</a:t>
            </a:r>
            <a:r>
              <a:rPr lang="en-US" altLang="ru-RU" sz="1600" dirty="0" smtClean="0">
                <a:solidFill>
                  <a:srgbClr val="0A0A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600" dirty="0" smtClean="0">
              <a:solidFill>
                <a:srgbClr val="0A0A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800" b="0" dirty="0" smtClean="0">
                <a:solidFill>
                  <a:srgbClr val="6C75B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ст. 16, п. 3 информационно-образовательная среда включает в себя электронные  информационные и образовательные ресурсы, совокупность информационных и телекоммуникационных технологий, соответствующих технологических средств и обеспечивает освоение обучающимися образовательных программ в полном объеме независимо от места нахождения </a:t>
            </a:r>
            <a:r>
              <a:rPr lang="ru-RU" altLang="ru-RU" sz="18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</a:t>
            </a: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Федеральный государственный образовательный стандарт                                         дошкольного   образования: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i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п. 3.2.8. </a:t>
            </a:r>
            <a:r>
              <a:rPr lang="ru-RU" altLang="ru-RU" sz="1600" b="0" i="1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должна создавать возможности: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1) для предоставления информации о Программе семье и  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всем заинтересованным лицам, вовлеченным в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образовательную деятельность, а также широкой     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общественности;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2) для взрослых по поиску, использованию материалов,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обеспечивающих реализацию Программы, в том числе в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информационной среде.</a:t>
            </a: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b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0" dirty="0" smtClean="0">
              <a:solidFill>
                <a:srgbClr val="2F559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70000"/>
              </a:lnSpc>
              <a:spcBef>
                <a:spcPts val="75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0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пространство должно быть оснащено средствами обучения и воспитания (в том числе техническими).</a:t>
            </a:r>
          </a:p>
          <a:p>
            <a:pPr marL="0" indent="0" algn="just">
              <a:lnSpc>
                <a:spcPct val="95000"/>
              </a:lnSpc>
              <a:spcAft>
                <a:spcPts val="1000"/>
              </a:spcAft>
              <a:defRPr/>
            </a:pPr>
            <a:endParaRPr lang="ru-RU" altLang="ru-R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650" y="319088"/>
            <a:ext cx="7473950" cy="563562"/>
          </a:xfrm>
        </p:spPr>
        <p:txBody>
          <a:bodyPr/>
          <a:lstStyle/>
          <a:p>
            <a:r>
              <a:rPr lang="ru-RU" altLang="ru-RU" sz="2400" smtClean="0"/>
              <a:t>Компоненты информационного пространства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68313" y="1200150"/>
            <a:ext cx="8229600" cy="5248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altLang="ru-RU" sz="12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1200" smtClean="0">
                <a:solidFill>
                  <a:srgbClr val="0A065C"/>
                </a:solidFill>
              </a:rPr>
              <a:t> </a:t>
            </a:r>
            <a:endParaRPr lang="ru-RU" alt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850" y="404813"/>
            <a:ext cx="8382000" cy="6096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информационно-образовательной среды в ДОУ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100" y="1420813"/>
            <a:ext cx="1828800" cy="9144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Организационно- управленческий компонент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1447800"/>
            <a:ext cx="1752600" cy="9144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методический компонент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5800" y="1447800"/>
            <a:ext cx="1905000" cy="9144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Образовательный  компонент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81800" y="1447800"/>
            <a:ext cx="1828800" cy="1052513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Компонент взаимодействия с родителями, педагогическим сообществом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090613" y="1066800"/>
            <a:ext cx="485775" cy="3810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109913" y="1039813"/>
            <a:ext cx="485775" cy="3810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205413" y="1028700"/>
            <a:ext cx="485775" cy="3810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453313" y="1028700"/>
            <a:ext cx="485775" cy="3810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" y="2743200"/>
            <a:ext cx="1828800" cy="609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Делопроизводство, создание баз данных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3581400"/>
            <a:ext cx="1752600" cy="1066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на государственных порталах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" y="4876800"/>
            <a:ext cx="1752600" cy="914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взаимодействие с общественностью, социальными партнерами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81800" y="2667000"/>
            <a:ext cx="1828800" cy="762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официальный сайт ДОУ, персональные сайты педагогов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81800" y="3657600"/>
            <a:ext cx="1828800" cy="1371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использование ИКТ на родительских собраниях, праздниках, развлечениях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58000" y="5334000"/>
            <a:ext cx="1828800" cy="609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</a:p>
        </p:txBody>
      </p:sp>
      <p:cxnSp>
        <p:nvCxnSpPr>
          <p:cNvPr id="7187" name="Прямая соединительная линия 28"/>
          <p:cNvCxnSpPr>
            <a:cxnSpLocks noChangeShapeType="1"/>
          </p:cNvCxnSpPr>
          <p:nvPr/>
        </p:nvCxnSpPr>
        <p:spPr bwMode="auto">
          <a:xfrm rot="5400000">
            <a:off x="7048500" y="3619500"/>
            <a:ext cx="3887788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8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8686800" y="1676400"/>
            <a:ext cx="3048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9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8686800" y="2971800"/>
            <a:ext cx="3048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0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8686800" y="4191000"/>
            <a:ext cx="3048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1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8686800" y="5562600"/>
            <a:ext cx="3048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4" name="Прямоугольник 33"/>
          <p:cNvSpPr/>
          <p:nvPr/>
        </p:nvSpPr>
        <p:spPr>
          <a:xfrm>
            <a:off x="2514600" y="3581400"/>
            <a:ext cx="1676400" cy="14906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Электронный информационно-методический банк для педагогов (медиатека)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4600" y="2743200"/>
            <a:ext cx="1676400" cy="609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обучение кадров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48200" y="2743200"/>
            <a:ext cx="1752600" cy="1905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Комплексная интегрированная деятельность  с включением ИКТ;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стимулирование познавательной активности воспитанников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48200" y="4876800"/>
            <a:ext cx="1752600" cy="16002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программ  в коррекционно-развивающей деятельности </a:t>
            </a:r>
            <a:r>
              <a:rPr lang="ru-RU" sz="1400" kern="0" dirty="0">
                <a:solidFill>
                  <a:srgbClr val="4472C4">
                    <a:lumMod val="75000"/>
                  </a:srgbClr>
                </a:solidFill>
                <a:latin typeface="Calibri"/>
                <a:cs typeface="+mn-cs"/>
              </a:rPr>
              <a:t>специалистов</a:t>
            </a:r>
          </a:p>
        </p:txBody>
      </p:sp>
      <p:cxnSp>
        <p:nvCxnSpPr>
          <p:cNvPr id="7196" name="Прямая соединительная линия 37"/>
          <p:cNvCxnSpPr>
            <a:cxnSpLocks noChangeShapeType="1"/>
          </p:cNvCxnSpPr>
          <p:nvPr/>
        </p:nvCxnSpPr>
        <p:spPr bwMode="auto">
          <a:xfrm rot="5400000">
            <a:off x="4686300" y="3695700"/>
            <a:ext cx="3887788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7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6400800" y="1752600"/>
            <a:ext cx="2286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8" name="Прямая соединительная линия 39"/>
          <p:cNvCxnSpPr>
            <a:cxnSpLocks noChangeShapeType="1"/>
          </p:cNvCxnSpPr>
          <p:nvPr/>
        </p:nvCxnSpPr>
        <p:spPr bwMode="auto">
          <a:xfrm>
            <a:off x="6400800" y="3124200"/>
            <a:ext cx="2286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9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6400800" y="5638800"/>
            <a:ext cx="2286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200" name="Прямая соединительная линия 41"/>
          <p:cNvCxnSpPr>
            <a:cxnSpLocks noChangeShapeType="1"/>
          </p:cNvCxnSpPr>
          <p:nvPr/>
        </p:nvCxnSpPr>
        <p:spPr bwMode="auto">
          <a:xfrm rot="5400000">
            <a:off x="3239294" y="3009106"/>
            <a:ext cx="23622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201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4191000" y="1828800"/>
            <a:ext cx="2286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202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4191000" y="4191000"/>
            <a:ext cx="2286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203" name="Прямая соединительная линия 44"/>
          <p:cNvCxnSpPr>
            <a:cxnSpLocks noChangeShapeType="1"/>
          </p:cNvCxnSpPr>
          <p:nvPr/>
        </p:nvCxnSpPr>
        <p:spPr bwMode="auto">
          <a:xfrm>
            <a:off x="4191000" y="3048000"/>
            <a:ext cx="228600" cy="1588"/>
          </a:xfrm>
          <a:prstGeom prst="line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6"/>
          <p:cNvGrpSpPr>
            <a:grpSpLocks/>
          </p:cNvGrpSpPr>
          <p:nvPr/>
        </p:nvGrpSpPr>
        <p:grpSpPr bwMode="auto">
          <a:xfrm>
            <a:off x="2843213" y="1101725"/>
            <a:ext cx="2665412" cy="5422900"/>
            <a:chOff x="2021" y="1498"/>
            <a:chExt cx="1446" cy="2075"/>
          </a:xfrm>
        </p:grpSpPr>
        <p:sp>
          <p:nvSpPr>
            <p:cNvPr id="8218" name="AutoShape 6"/>
            <p:cNvSpPr>
              <a:spLocks noChangeArrowheads="1"/>
            </p:cNvSpPr>
            <p:nvPr/>
          </p:nvSpPr>
          <p:spPr bwMode="auto">
            <a:xfrm>
              <a:off x="2021" y="1585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66"/>
                </a:solidFill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gray">
            <a:xfrm>
              <a:off x="2168" y="149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8195" name="AutoShape 8"/>
          <p:cNvSpPr>
            <a:spLocks noChangeArrowheads="1"/>
          </p:cNvSpPr>
          <p:nvPr/>
        </p:nvSpPr>
        <p:spPr bwMode="auto">
          <a:xfrm flipH="1">
            <a:off x="7180263" y="2371725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 flipH="1">
            <a:off x="5589588" y="2362200"/>
            <a:ext cx="7143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137230" name="Freeform 14"/>
          <p:cNvSpPr>
            <a:spLocks/>
          </p:cNvSpPr>
          <p:nvPr/>
        </p:nvSpPr>
        <p:spPr bwMode="gray">
          <a:xfrm>
            <a:off x="1190625" y="1214438"/>
            <a:ext cx="1466850" cy="115728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8198" name="Text Box 24"/>
          <p:cNvSpPr txBox="1">
            <a:spLocks noChangeArrowheads="1"/>
          </p:cNvSpPr>
          <p:nvPr/>
        </p:nvSpPr>
        <p:spPr bwMode="auto">
          <a:xfrm>
            <a:off x="5351463" y="2667000"/>
            <a:ext cx="213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8199" name="Group 38"/>
          <p:cNvGrpSpPr>
            <a:grpSpLocks/>
          </p:cNvGrpSpPr>
          <p:nvPr/>
        </p:nvGrpSpPr>
        <p:grpSpPr bwMode="auto">
          <a:xfrm>
            <a:off x="304800" y="2433638"/>
            <a:ext cx="2328863" cy="4081462"/>
            <a:chOff x="158" y="1492"/>
            <a:chExt cx="1588" cy="2551"/>
          </a:xfrm>
        </p:grpSpPr>
        <p:grpSp>
          <p:nvGrpSpPr>
            <p:cNvPr id="8207" name="Group 17"/>
            <p:cNvGrpSpPr>
              <a:grpSpLocks/>
            </p:cNvGrpSpPr>
            <p:nvPr/>
          </p:nvGrpSpPr>
          <p:grpSpPr bwMode="auto">
            <a:xfrm>
              <a:off x="158" y="1492"/>
              <a:ext cx="1588" cy="2445"/>
              <a:chOff x="576" y="1807"/>
              <a:chExt cx="1446" cy="2123"/>
            </a:xfrm>
          </p:grpSpPr>
          <p:sp>
            <p:nvSpPr>
              <p:cNvPr id="8211" name="AutoShape 18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solidFill>
                    <a:srgbClr val="000066"/>
                  </a:solidFill>
                </a:endParaRPr>
              </a:p>
            </p:txBody>
          </p:sp>
          <p:sp>
            <p:nvSpPr>
              <p:cNvPr id="137235" name="AutoShape 19"/>
              <p:cNvSpPr>
                <a:spLocks noChangeArrowheads="1"/>
              </p:cNvSpPr>
              <p:nvPr/>
            </p:nvSpPr>
            <p:spPr bwMode="gray">
              <a:xfrm>
                <a:off x="776" y="1807"/>
                <a:ext cx="1176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solidFill>
                    <a:srgbClr val="000066"/>
                  </a:solidFill>
                </a:endParaRPr>
              </a:p>
            </p:txBody>
          </p:sp>
          <p:sp>
            <p:nvSpPr>
              <p:cNvPr id="8213" name="AutoShape 20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solidFill>
                    <a:srgbClr val="000066"/>
                  </a:solidFill>
                </a:endParaRPr>
              </a:p>
            </p:txBody>
          </p:sp>
          <p:sp>
            <p:nvSpPr>
              <p:cNvPr id="8214" name="AutoShape 21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solidFill>
                    <a:srgbClr val="000066"/>
                  </a:solidFill>
                </a:endParaRPr>
              </a:p>
            </p:txBody>
          </p:sp>
          <p:sp>
            <p:nvSpPr>
              <p:cNvPr id="16402" name="Text Box 23"/>
              <p:cNvSpPr txBox="1">
                <a:spLocks noChangeArrowheads="1"/>
              </p:cNvSpPr>
              <p:nvPr/>
            </p:nvSpPr>
            <p:spPr bwMode="auto">
              <a:xfrm>
                <a:off x="754" y="2205"/>
                <a:ext cx="1191" cy="5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xtLst/>
            </p:spPr>
            <p:txBody>
              <a:bodyPr lIns="91429" tIns="45715" rIns="91429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ru-RU" sz="1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2000" b="1" dirty="0">
                    <a:solidFill>
                      <a:srgbClr val="000000"/>
                    </a:solidFill>
                  </a:rPr>
                  <a:t>В</a:t>
                </a:r>
                <a:r>
                  <a:rPr lang="ru-RU" sz="2000" b="1" dirty="0" smtClean="0">
                    <a:solidFill>
                      <a:srgbClr val="000000"/>
                    </a:solidFill>
                  </a:rPr>
                  <a:t>сего в учреждении-</a:t>
                </a:r>
              </a:p>
              <a:p>
                <a:pPr>
                  <a:defRPr/>
                </a:pPr>
                <a:r>
                  <a:rPr lang="ru-RU" sz="2000" b="1" dirty="0" smtClean="0">
                    <a:solidFill>
                      <a:srgbClr val="000000"/>
                    </a:solidFill>
                  </a:rPr>
                  <a:t>42 педагога</a:t>
                </a:r>
                <a:endParaRPr lang="ru-RU" sz="20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255" y="2792"/>
              <a:ext cx="1406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100% педагогов имеют уровень продвинутого  пользователя компьютером</a:t>
              </a:r>
            </a:p>
          </p:txBody>
        </p:sp>
      </p:grp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3014663" y="1719263"/>
            <a:ext cx="2363787" cy="4616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endParaRPr lang="ru-RU" sz="1200" b="1" dirty="0">
              <a:solidFill>
                <a:srgbClr val="0A065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АРМ-12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27 ноутбуков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 МФУ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доска-15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Компьютерный класс / на 8 мест/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Интерактивный киоск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табло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Единая локальная сеть по учреждению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контроля качества знаний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АИС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Электронная почта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12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600" b="1" dirty="0">
                <a:solidFill>
                  <a:srgbClr val="0A06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>
              <a:solidFill>
                <a:srgbClr val="2045A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01" name="Заголовок 1"/>
          <p:cNvSpPr>
            <a:spLocks noGrp="1"/>
          </p:cNvSpPr>
          <p:nvPr>
            <p:ph type="title"/>
          </p:nvPr>
        </p:nvSpPr>
        <p:spPr>
          <a:xfrm>
            <a:off x="877888" y="188913"/>
            <a:ext cx="7391400" cy="563562"/>
          </a:xfrm>
        </p:spPr>
        <p:txBody>
          <a:bodyPr/>
          <a:lstStyle/>
          <a:p>
            <a:r>
              <a:rPr lang="ru-RU" altLang="ru-RU" sz="3200" smtClean="0">
                <a:latin typeface="Arial Black" pitchFamily="34" charset="0"/>
              </a:rPr>
              <a:t>Результаты информатизации</a:t>
            </a:r>
          </a:p>
        </p:txBody>
      </p:sp>
      <p:pic>
        <p:nvPicPr>
          <p:cNvPr id="9239" name="Picture 23" descr="C:\Users\t.krasilnikova\Desktop\регион семинар\документ-ка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6775" y="5154857"/>
            <a:ext cx="1803276" cy="136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C:\Users\t.krasilnikova\Desktop\регион семинар\дос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47" t="11535" r="15468" b="8533"/>
          <a:stretch/>
        </p:blipFill>
        <p:spPr bwMode="auto">
          <a:xfrm>
            <a:off x="5589588" y="971986"/>
            <a:ext cx="2081182" cy="169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C:\Users\t.krasilnikova\Desktop\регион семинар\сто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680015"/>
            <a:ext cx="2159219" cy="1773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G:\образцовый д с\Новая папка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6615" y="2659840"/>
            <a:ext cx="1930077" cy="147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C:\Users\t.krasilnikova\Desktop\регион семинар\киос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1654" y="920171"/>
            <a:ext cx="1091136" cy="1566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2000" y="1106488"/>
            <a:ext cx="77724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Использование ИКТ 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5082804">
            <a:off x="2171700" y="1333500"/>
            <a:ext cx="609600" cy="1752600"/>
          </a:xfrm>
          <a:prstGeom prst="curvedRightArrow">
            <a:avLst>
              <a:gd name="adj1" fmla="val 57500"/>
              <a:gd name="adj2" fmla="val 11500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4881647">
            <a:off x="6210300" y="1409700"/>
            <a:ext cx="609600" cy="1600200"/>
          </a:xfrm>
          <a:prstGeom prst="curvedLeftArrow">
            <a:avLst>
              <a:gd name="adj1" fmla="val 52500"/>
              <a:gd name="adj2" fmla="val 10500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400000">
            <a:off x="4267200" y="3733800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62000" y="2895600"/>
            <a:ext cx="2362200" cy="1447800"/>
            <a:chOff x="528" y="2304"/>
            <a:chExt cx="1488" cy="912"/>
          </a:xfrm>
        </p:grpSpPr>
        <p:sp>
          <p:nvSpPr>
            <p:cNvPr id="9231" name="Rectangle 7"/>
            <p:cNvSpPr>
              <a:spLocks noChangeArrowheads="1"/>
            </p:cNvSpPr>
            <p:nvPr/>
          </p:nvSpPr>
          <p:spPr bwMode="auto">
            <a:xfrm>
              <a:off x="528" y="2304"/>
              <a:ext cx="1488" cy="912"/>
            </a:xfrm>
            <a:prstGeom prst="rect">
              <a:avLst/>
            </a:prstGeom>
            <a:solidFill>
              <a:srgbClr val="FFB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altLang="ru-RU" b="1"/>
            </a:p>
          </p:txBody>
        </p:sp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528" y="2477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rgbClr val="333333"/>
                  </a:solidFill>
                  <a:latin typeface="Arial Black" pitchFamily="34" charset="0"/>
                </a:rPr>
                <a:t>Непосредственно-образовательная деятельность</a:t>
              </a:r>
            </a:p>
          </p:txBody>
        </p:sp>
      </p:grp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3429000" y="4724400"/>
            <a:ext cx="2362200" cy="1447800"/>
            <a:chOff x="2112" y="3264"/>
            <a:chExt cx="1488" cy="912"/>
          </a:xfrm>
        </p:grpSpPr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2112" y="3264"/>
              <a:ext cx="1488" cy="912"/>
            </a:xfrm>
            <a:prstGeom prst="rect">
              <a:avLst/>
            </a:prstGeom>
            <a:solidFill>
              <a:srgbClr val="FFB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0" name="Text Box 11"/>
            <p:cNvSpPr txBox="1">
              <a:spLocks noChangeArrowheads="1"/>
            </p:cNvSpPr>
            <p:nvPr/>
          </p:nvSpPr>
          <p:spPr bwMode="auto">
            <a:xfrm>
              <a:off x="2160" y="3504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rgbClr val="333333"/>
                  </a:solidFill>
                  <a:latin typeface="Arial Black" pitchFamily="34" charset="0"/>
                </a:rPr>
                <a:t>Индивидуальная работа</a:t>
              </a:r>
              <a:r>
                <a:rPr lang="ru-RU" altLang="ru-RU" sz="1600">
                  <a:latin typeface="Arial Black" pitchFamily="34" charset="0"/>
                </a:rPr>
                <a:t> </a:t>
              </a:r>
            </a:p>
          </p:txBody>
        </p:sp>
      </p:grpSp>
      <p:grpSp>
        <p:nvGrpSpPr>
          <p:cNvPr id="9224" name="Group 12"/>
          <p:cNvGrpSpPr>
            <a:grpSpLocks/>
          </p:cNvGrpSpPr>
          <p:nvPr/>
        </p:nvGrpSpPr>
        <p:grpSpPr bwMode="auto">
          <a:xfrm>
            <a:off x="5943600" y="2895600"/>
            <a:ext cx="2362200" cy="1447800"/>
            <a:chOff x="3648" y="2304"/>
            <a:chExt cx="1488" cy="912"/>
          </a:xfrm>
        </p:grpSpPr>
        <p:sp>
          <p:nvSpPr>
            <p:cNvPr id="9227" name="Rectangle 13"/>
            <p:cNvSpPr>
              <a:spLocks noChangeArrowheads="1"/>
            </p:cNvSpPr>
            <p:nvPr/>
          </p:nvSpPr>
          <p:spPr bwMode="auto">
            <a:xfrm>
              <a:off x="3648" y="2304"/>
              <a:ext cx="1488" cy="912"/>
            </a:xfrm>
            <a:prstGeom prst="rect">
              <a:avLst/>
            </a:prstGeom>
            <a:solidFill>
              <a:srgbClr val="FFB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28" name="Text Box 14"/>
            <p:cNvSpPr txBox="1">
              <a:spLocks noChangeArrowheads="1"/>
            </p:cNvSpPr>
            <p:nvPr/>
          </p:nvSpPr>
          <p:spPr bwMode="auto">
            <a:xfrm>
              <a:off x="3744" y="2352"/>
              <a:ext cx="139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rgbClr val="333333"/>
                  </a:solidFill>
                  <a:latin typeface="Arial Black" pitchFamily="34" charset="0"/>
                </a:rPr>
                <a:t>Совместная деятельность педагога  с детьми</a:t>
              </a:r>
            </a:p>
          </p:txBody>
        </p:sp>
      </p:grpSp>
      <p:pic>
        <p:nvPicPr>
          <p:cNvPr id="9225" name="Picture 15" descr="1ded1af81c9705f148b7c32ae71c2af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900113" y="4763"/>
            <a:ext cx="7334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Arial Black" pitchFamily="34" charset="0"/>
              </a:rPr>
              <a:t>Информационное пространство дошкольника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7391400" cy="5032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charset="0"/>
              </a:rPr>
              <a:t>Информационное пространство дошкольника</a:t>
            </a:r>
            <a:r>
              <a:rPr lang="ru-RU" sz="2000" b="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charset="0"/>
              </a:rPr>
              <a:t/>
            </a:r>
            <a:br>
              <a:rPr lang="ru-RU" sz="2000" b="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charset="0"/>
              </a:rPr>
            </a:br>
            <a:endParaRPr lang="ru-RU" sz="2800" dirty="0" smtClean="0"/>
          </a:p>
        </p:txBody>
      </p:sp>
      <p:pic>
        <p:nvPicPr>
          <p:cNvPr id="10243" name="Picture 6" descr="C:\Users\Татьяна\Desktop\воспитатель года 2014\фотографии\DSC0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52513"/>
            <a:ext cx="3960813" cy="2520950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9363"/>
            <a:ext cx="42211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G:\образцовый д с\Новая папка\слайд 3\алена 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39020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G:\образцовый д с\Новая папка\слайд 3\ИКТ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81075"/>
            <a:ext cx="42211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G:\образцовый д с\Новая папка\слайд 3\ИК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12813"/>
            <a:ext cx="42878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charset="0"/>
              </a:rPr>
              <a:t>Информационное пространство дошкольника</a:t>
            </a:r>
            <a:br>
              <a:rPr lang="ru-RU" sz="2400" b="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charset="0"/>
              </a:rPr>
            </a:br>
            <a:endParaRPr lang="ru-RU" sz="3200" dirty="0" smtClean="0"/>
          </a:p>
        </p:txBody>
      </p:sp>
      <p:pic>
        <p:nvPicPr>
          <p:cNvPr id="11268" name="Picture 2" descr="C:\Users\Татьяна\Desktop\воспитатель года 2014\фотографии\20131224_180418.jpg"/>
          <p:cNvPicPr>
            <a:picLocks noChangeAspect="1" noChangeArrowheads="1"/>
          </p:cNvPicPr>
          <p:nvPr/>
        </p:nvPicPr>
        <p:blipFill>
          <a:blip r:embed="rId3" cstate="print"/>
          <a:srcRect l="21408" r="11067"/>
          <a:stretch>
            <a:fillRect/>
          </a:stretch>
        </p:blipFill>
        <p:spPr bwMode="auto">
          <a:xfrm>
            <a:off x="565150" y="903288"/>
            <a:ext cx="34766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Татьяна\Pictures\день матери концерт 2013\SL37596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3808" r="7043" b="43616"/>
          <a:stretch>
            <a:fillRect/>
          </a:stretch>
        </p:blipFill>
        <p:spPr>
          <a:xfrm>
            <a:off x="5148263" y="3836988"/>
            <a:ext cx="3416300" cy="2663825"/>
          </a:xfrm>
          <a:noFill/>
        </p:spPr>
      </p:pic>
      <p:pic>
        <p:nvPicPr>
          <p:cNvPr id="11270" name="Picture 5" descr="G:\образцовый д с\фото ДОУ 17\IMG_7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716338"/>
            <a:ext cx="43926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6651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kern="12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charset="0"/>
              </a:rPr>
              <a:t>Единое информационное пространство</a:t>
            </a:r>
            <a:endParaRPr lang="ru-RU" dirty="0" smtClean="0"/>
          </a:p>
        </p:txBody>
      </p:sp>
      <p:sp>
        <p:nvSpPr>
          <p:cNvPr id="1229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5" name="Picture 5" descr="G:\образцовый д с\Новая папка\слайд 1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384376" cy="238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:\образцовый д с\Новая папка\слайд 1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25504"/>
            <a:ext cx="3672408" cy="251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984250"/>
            <a:ext cx="3743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725863"/>
            <a:ext cx="36718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 descr="G:\образцовый д с\Новая папка\слайд 3\клуб р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90723"/>
            <a:ext cx="4047365" cy="228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07l">
  <a:themeElements>
    <a:clrScheme name="cdb2004c007l 6">
      <a:dk1>
        <a:srgbClr val="000066"/>
      </a:dk1>
      <a:lt1>
        <a:srgbClr val="FFFFFF"/>
      </a:lt1>
      <a:dk2>
        <a:srgbClr val="2B5A1C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837DF7"/>
      </a:hlink>
      <a:folHlink>
        <a:srgbClr val="6B41BF"/>
      </a:folHlink>
    </a:clrScheme>
    <a:fontScheme name="cdb2004c0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07l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4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130BB1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5">
        <a:dk1>
          <a:srgbClr val="000066"/>
        </a:dk1>
        <a:lt1>
          <a:srgbClr val="FFFFFF"/>
        </a:lt1>
        <a:dk2>
          <a:srgbClr val="2B5A1C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130BB1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6">
        <a:dk1>
          <a:srgbClr val="000066"/>
        </a:dk1>
        <a:lt1>
          <a:srgbClr val="FFFFFF"/>
        </a:lt1>
        <a:dk2>
          <a:srgbClr val="2B5A1C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837DF7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A58A64FB7CF08479A30D25A6E2D81E8" ma:contentTypeVersion="0" ma:contentTypeDescription="Создание документа." ma:contentTypeScope="" ma:versionID="4760676cfa1aac89804d5ddd0c72b7eb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D4D405E-F357-4F8C-B5B3-CD984CE6F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3A9061E-4A30-48EC-80A9-BE4627EB1E8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255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Wingdings</vt:lpstr>
      <vt:lpstr>Times New Roman</vt:lpstr>
      <vt:lpstr>Arial Black</vt:lpstr>
      <vt:lpstr>Calibri</vt:lpstr>
      <vt:lpstr>cdb2004c007l</vt:lpstr>
      <vt:lpstr>Слайд 1</vt:lpstr>
      <vt:lpstr>Слайд 2</vt:lpstr>
      <vt:lpstr>Правовое регулирование</vt:lpstr>
      <vt:lpstr>Компоненты информационного пространства</vt:lpstr>
      <vt:lpstr>Результаты информатизации</vt:lpstr>
      <vt:lpstr>Слайд 6</vt:lpstr>
      <vt:lpstr>Информационное пространство дошкольника </vt:lpstr>
      <vt:lpstr>Информационное пространство дошкольника </vt:lpstr>
      <vt:lpstr>Единое информационное пространство</vt:lpstr>
      <vt:lpstr>ИКТ – компетентность педагогов</vt:lpstr>
      <vt:lpstr>Механизмы МКДО</vt:lpstr>
      <vt:lpstr>«Если сегодня будем учить так, как учили вчера,                     мы украдём у наших детей завтра»                           Джон Дьюи (американский педагог, социолог) </vt:lpstr>
      <vt:lpstr>Слайд 13</vt:lpstr>
    </vt:vector>
  </TitlesOfParts>
  <Company>Oblcit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makar</dc:creator>
  <cp:lastModifiedBy>АлЕкСаНдР</cp:lastModifiedBy>
  <cp:revision>335</cp:revision>
  <dcterms:created xsi:type="dcterms:W3CDTF">2007-09-11T05:05:08Z</dcterms:created>
  <dcterms:modified xsi:type="dcterms:W3CDTF">2020-11-19T08:33:10Z</dcterms:modified>
</cp:coreProperties>
</file>