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6" r:id="rId2"/>
    <p:sldMasterId id="2147483900" r:id="rId3"/>
  </p:sldMasterIdLst>
  <p:sldIdLst>
    <p:sldId id="256" r:id="rId4"/>
    <p:sldId id="331" r:id="rId5"/>
    <p:sldId id="352" r:id="rId6"/>
    <p:sldId id="376" r:id="rId7"/>
    <p:sldId id="374" r:id="rId8"/>
    <p:sldId id="371" r:id="rId9"/>
    <p:sldId id="372" r:id="rId10"/>
    <p:sldId id="266" r:id="rId11"/>
    <p:sldId id="366" r:id="rId12"/>
    <p:sldId id="365" r:id="rId13"/>
    <p:sldId id="364" r:id="rId14"/>
    <p:sldId id="375" r:id="rId15"/>
    <p:sldId id="377" r:id="rId16"/>
    <p:sldId id="339" r:id="rId17"/>
    <p:sldId id="32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65" autoAdjust="0"/>
  </p:normalViewPr>
  <p:slideViewPr>
    <p:cSldViewPr>
      <p:cViewPr varScale="1">
        <p:scale>
          <a:sx n="105" d="100"/>
          <a:sy n="105" d="100"/>
        </p:scale>
        <p:origin x="133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96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385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291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986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131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12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4287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126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0967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247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88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288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3010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518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4981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2561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707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243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7869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6171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7938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295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03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630FA-4B03-4132-AC43-911C00364E4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13.08.2021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438E2-3EEF-4657-95B6-7455603CCDB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91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81724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smtClean="0">
                <a:solidFill>
                  <a:schemeClr val="accent1">
                    <a:lumMod val="50000"/>
                  </a:schemeClr>
                </a:solidFill>
              </a:rPr>
              <a:t>Анализ результатов</a:t>
            </a:r>
            <a:br>
              <a:rPr lang="ru-RU" sz="2800" b="1" i="1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b="1" i="1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различных процедур оценки качества естественнонаучного </a:t>
            </a:r>
            <a:r>
              <a:rPr lang="ru-RU" sz="2800" b="1" i="1" smtClean="0">
                <a:solidFill>
                  <a:schemeClr val="accent1">
                    <a:lumMod val="50000"/>
                  </a:schemeClr>
                </a:solidFill>
              </a:rPr>
              <a:t>образования и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</a:rPr>
              <a:t>использование их в практической деятельности учителя физики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6696744" cy="158417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круглый стол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b="1" dirty="0" smtClean="0"/>
              <a:t>«Инновации как фактор совершенствования качества образования в предметной области «Естественные науки»</a:t>
            </a:r>
          </a:p>
          <a:p>
            <a:endParaRPr lang="ru-RU" b="1" dirty="0" smtClean="0"/>
          </a:p>
          <a:p>
            <a:r>
              <a:rPr lang="ru-RU" b="1" dirty="0" smtClean="0"/>
              <a:t>19.08.2021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pPr algn="l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17621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52728" cy="1138138"/>
          </a:xfrm>
          <a:solidFill>
            <a:schemeClr val="accent1">
              <a:alpha val="31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Перечень заданий, усвоения которых школьниками Ставропольского края нельзя считать достаточным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820472" cy="525780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5000" b="1" dirty="0" smtClean="0">
                <a:solidFill>
                  <a:schemeClr val="accent1">
                    <a:lumMod val="50000"/>
                  </a:schemeClr>
                </a:solidFill>
              </a:rPr>
              <a:t>Наибольшую трудность у  обучающихся вызвали задания</a:t>
            </a:r>
            <a:r>
              <a:rPr lang="ru-RU" sz="50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</a:t>
            </a:r>
            <a:endParaRPr lang="ru-RU" sz="5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None/>
            </a:pPr>
            <a:r>
              <a:rPr lang="ru-RU" sz="5000" dirty="0" smtClean="0">
                <a:solidFill>
                  <a:schemeClr val="accent1">
                    <a:lumMod val="50000"/>
                  </a:schemeClr>
                </a:solidFill>
              </a:rPr>
              <a:t>на незначительно измененные ситуации : </a:t>
            </a:r>
          </a:p>
          <a:p>
            <a:pPr>
              <a:buNone/>
            </a:pPr>
            <a:r>
              <a:rPr lang="ru-RU" sz="5000" dirty="0" smtClean="0"/>
              <a:t> </a:t>
            </a:r>
          </a:p>
          <a:p>
            <a:pPr>
              <a:buNone/>
            </a:pPr>
            <a:r>
              <a:rPr lang="ru-RU" sz="3800" b="1" dirty="0" smtClean="0">
                <a:solidFill>
                  <a:schemeClr val="accent1">
                    <a:lumMod val="50000"/>
                  </a:schemeClr>
                </a:solidFill>
              </a:rPr>
              <a:t>        </a:t>
            </a:r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7.  </a:t>
            </a: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</a:rPr>
              <a:t> Механика. Установление соответствия</a:t>
            </a:r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</a:rPr>
              <a:t>  между графиками и физическими величинами</a:t>
            </a:r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1балл-30,7%, 2балла -34,5%. Не справились  35%    </a:t>
            </a: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</a:t>
            </a:r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14</a:t>
            </a: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</a:rPr>
              <a:t>. Закон Кулона для двух случаев. (усвоение наиболее важных физических понятий, моделей, явлений и законов).</a:t>
            </a:r>
            <a:br>
              <a:rPr lang="ru-RU" sz="45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17.  </a:t>
            </a: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</a:rPr>
              <a:t>Электродинамика. Магнитные явления.</a:t>
            </a:r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</a:rPr>
              <a:t>Установление соответствия(изменение физических величин в процессах; установление соответствия между физическими величинами) 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1балл-41,5%  2балла-27,5%  0баллов-32%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                  </a:t>
            </a:r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18</a:t>
            </a: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</a:rPr>
              <a:t>. Электродинамика. Электрический ток. Установление соответствия (установление соответствия между физическими величинами и формулами )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2балла29,6%,1 балл-26,7% 0баллов- 44%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             </a:t>
            </a:r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19</a:t>
            </a: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</a:rPr>
              <a:t>.  Ядерные реакции. Нейтрон.(усвоение наиболее важных физических понятий, моделей, явлений и законов)    </a:t>
            </a:r>
            <a:r>
              <a:rPr lang="ru-RU" sz="4500" dirty="0" smtClean="0"/>
              <a:t>                                                                                                                                            </a:t>
            </a:r>
            <a:r>
              <a:rPr lang="ru-RU" sz="4500" b="1" dirty="0" smtClean="0">
                <a:solidFill>
                  <a:schemeClr val="accent1">
                    <a:lumMod val="50000"/>
                  </a:schemeClr>
                </a:solidFill>
              </a:rPr>
              <a:t>25,26,27,29-32</a:t>
            </a: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</a:rPr>
              <a:t>- умение применять полученные знания при решении задач в заданиях на квантовую физику, механику, молекулярную физику, электродинамику, геометрическую оптику(задания повышенного и высокого уровня сложности).</a:t>
            </a:r>
          </a:p>
          <a:p>
            <a:pPr>
              <a:buNone/>
            </a:pPr>
            <a:endParaRPr lang="ru-RU" sz="45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4500" dirty="0"/>
          </a:p>
        </p:txBody>
      </p:sp>
      <p:pic>
        <p:nvPicPr>
          <p:cNvPr id="4" name="Picture 2" descr="https://ya2018.com/wp-content/uploads/2017/09/izmeneniya-v-ege-po-fizike-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3288"/>
            <a:ext cx="1728192" cy="879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6840760" cy="1143000"/>
          </a:xfrm>
          <a:solidFill>
            <a:schemeClr val="accent1">
              <a:alpha val="28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Перечень заданий, усвоения которых школьниками Ставропольского края можно считать достаточным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 algn="just">
              <a:buNone/>
            </a:pP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Наиболее успешные выполненные задания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на  типовые учебные ситуации, с которыми участники ЕГЭ встречались в процессе обучения и в которых используются явно заданные физические модели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algn="just">
              <a:buNone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</a:t>
            </a:r>
          </a:p>
          <a:p>
            <a:pPr algn="just">
              <a:buNone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1,2,3,4,8,9,15,20 -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  знание понимание физического смысла ускорения; </a:t>
            </a:r>
            <a:r>
              <a:rPr lang="ru-RU" sz="1800" dirty="0" err="1" smtClean="0">
                <a:solidFill>
                  <a:schemeClr val="accent1">
                    <a:lumMod val="50000"/>
                  </a:schemeClr>
                </a:solidFill>
              </a:rPr>
              <a:t>изопоцессов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; КПД тепловой машины; хода лучей в собирающей линзе; фотона и его характеристик; законов Всемирного тяготения, сохранения энергии; </a:t>
            </a:r>
            <a:endParaRPr lang="ru-RU" sz="1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    5,12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-знание понимание физического смысла понятий величин, умение объяснять и описывать физические явления и свойства тел  при анализе графиков по механике, термодинамике; </a:t>
            </a:r>
          </a:p>
          <a:p>
            <a:pPr algn="just">
              <a:buNone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   6, 11, 16-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умение объяснять и описывать физические явления и интерпретацию результатов при движении тела по наклонной плоскости, определение характера теплового процесса;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just">
              <a:buNone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   22,23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-    методы научного познания при определении показания прибора с учетом погрешности и умения практически использовать полученные знания;</a:t>
            </a:r>
          </a:p>
          <a:p>
            <a:pPr algn="just">
              <a:buNone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          24-</a:t>
            </a:r>
            <a:r>
              <a:rPr lang="ru-RU" sz="1800" b="1" dirty="0" smtClean="0"/>
              <a:t> 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элементы астрофизики: диаграмма </a:t>
            </a:r>
            <a:r>
              <a:rPr lang="ru-RU" sz="1800" dirty="0" err="1" smtClean="0">
                <a:solidFill>
                  <a:schemeClr val="accent1">
                    <a:lumMod val="50000"/>
                  </a:schemeClr>
                </a:solidFill>
              </a:rPr>
              <a:t>Герцшпрунга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 – </a:t>
            </a:r>
            <a:r>
              <a:rPr lang="ru-RU" sz="1800" dirty="0" err="1" smtClean="0">
                <a:solidFill>
                  <a:schemeClr val="accent1">
                    <a:lumMod val="50000"/>
                  </a:schemeClr>
                </a:solidFill>
              </a:rPr>
              <a:t>Рессела</a:t>
            </a:r>
            <a:r>
              <a:rPr lang="ru-RU" sz="1800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algn="just">
              <a:buNone/>
            </a:pPr>
            <a:endParaRPr lang="ru-RU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800" dirty="0" smtClean="0"/>
          </a:p>
          <a:p>
            <a:endParaRPr lang="ru-RU" dirty="0"/>
          </a:p>
        </p:txBody>
      </p:sp>
      <p:pic>
        <p:nvPicPr>
          <p:cNvPr id="4" name="Picture 2" descr="https://ya2018.com/wp-content/uploads/2017/09/izmeneniya-v-ege-po-fizike-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1728192" cy="879448"/>
          </a:xfrm>
          <a:prstGeom prst="rect">
            <a:avLst/>
          </a:prstGeom>
          <a:noFill/>
        </p:spPr>
      </p:pic>
      <p:pic>
        <p:nvPicPr>
          <p:cNvPr id="5" name="Picture 2" descr="http://vestikavkaza.ru/upload/2018-02-19/15190263495a8a80ad7e9024.4417408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7564" y="5589240"/>
            <a:ext cx="1887777" cy="10697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530614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Результаты проверочных работ  по физике во всех проводимых параллелях согласуются с общероссийскими показателями.</a:t>
            </a:r>
          </a:p>
          <a:p>
            <a:r>
              <a:rPr lang="ru-RU" sz="1800" dirty="0" smtClean="0"/>
              <a:t>Зоны успешности и проблемные зоны  находятся в общем диапазоне с внешними показателями.</a:t>
            </a:r>
          </a:p>
          <a:p>
            <a:r>
              <a:rPr lang="ru-RU" sz="1800" dirty="0" smtClean="0"/>
              <a:t>Наблюдается устойчивая картина </a:t>
            </a:r>
            <a:r>
              <a:rPr lang="ru-RU" sz="1800" dirty="0" err="1" smtClean="0"/>
              <a:t>сформированности</a:t>
            </a:r>
            <a:r>
              <a:rPr lang="ru-RU" sz="1800" dirty="0" smtClean="0"/>
              <a:t> предметных и </a:t>
            </a:r>
            <a:r>
              <a:rPr lang="ru-RU" sz="1800" dirty="0" err="1" smtClean="0"/>
              <a:t>метапредметных</a:t>
            </a:r>
            <a:r>
              <a:rPr lang="ru-RU" sz="1800" dirty="0" smtClean="0"/>
              <a:t> умений, освоение содержательных элементов на базовом уровне. Констатируем недостаточный показатель качества знаний в основной школе.</a:t>
            </a:r>
          </a:p>
          <a:p>
            <a:r>
              <a:rPr lang="ru-RU" sz="1800" dirty="0" smtClean="0"/>
              <a:t>    </a:t>
            </a:r>
            <a:r>
              <a:rPr lang="ru-RU" sz="1800" b="1" dirty="0" smtClean="0"/>
              <a:t>Результаты отражают:</a:t>
            </a:r>
          </a:p>
          <a:p>
            <a:r>
              <a:rPr lang="ru-RU" sz="1800" dirty="0" smtClean="0"/>
              <a:t>-разностороннюю многоплановую работу педагогов в организации  образовательного процесса по урочной и внеурочной деятельности, </a:t>
            </a:r>
            <a:r>
              <a:rPr lang="ru-RU" sz="1800" dirty="0" err="1" smtClean="0"/>
              <a:t>психолого</a:t>
            </a:r>
            <a:r>
              <a:rPr lang="ru-RU" sz="1800" dirty="0" smtClean="0"/>
              <a:t>- педагогическую поддержку  с применением различных форм технологий </a:t>
            </a:r>
          </a:p>
          <a:p>
            <a:r>
              <a:rPr lang="ru-RU" sz="1800" dirty="0" smtClean="0"/>
              <a:t>- системную  работу в течение учебного года с использованием  комплексных мер  ГБУ ДПО «СКИРО ПК и ПРО», ФГБНУ ФИПИ, направленную на оказание методической поддержки участников образовательного процесса по физике</a:t>
            </a:r>
          </a:p>
          <a:p>
            <a:pPr algn="just">
              <a:buNone/>
            </a:pPr>
            <a:endParaRPr lang="ru-RU" sz="1900" dirty="0" smtClean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539552" y="404664"/>
            <a:ext cx="82296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Выводы:</a:t>
            </a:r>
            <a:endParaRPr lang="ru-RU" sz="20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435280" cy="49377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Решение задач, используя физические законы  и формулы, связывающие физические величины: на основе анализа условия задачи записывать краткое условие, выделять физические величины, законы и формулы, необходимые для ее решения, проводить расчеты и оценивать реальность полученного значения физической величины</a:t>
            </a:r>
          </a:p>
          <a:p>
            <a:r>
              <a:rPr lang="ru-RU" dirty="0" smtClean="0"/>
              <a:t> Умение анализировать отдельные этапы проведения исследований и интерпретировать результаты наблюдений и опытов</a:t>
            </a:r>
          </a:p>
          <a:p>
            <a:r>
              <a:rPr lang="ru-RU" dirty="0" smtClean="0"/>
              <a:t> Применение информации из текста и имеющихся знаний при решении задач:</a:t>
            </a:r>
          </a:p>
          <a:p>
            <a:pPr>
              <a:buNone/>
            </a:pPr>
            <a:r>
              <a:rPr lang="ru-RU" dirty="0" smtClean="0"/>
              <a:t>     - Умение воспринимать и на основе полученных знаний самостоятельно оценивать информацию, содержащуюся в СМИ, Интернете, научно-популярных статьях.</a:t>
            </a:r>
          </a:p>
          <a:p>
            <a:pPr>
              <a:buNone/>
            </a:pPr>
            <a:r>
              <a:rPr lang="ru-RU" dirty="0" smtClean="0"/>
              <a:t>     - Умение использовать приобретенные знания и умения в практической деятельности и повседневной жизни для обеспечения безопасности жизнедеятельности, рационального природопользования и охраны окружающей среды.</a:t>
            </a:r>
          </a:p>
          <a:p>
            <a:endParaRPr lang="ru-RU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76562"/>
            <a:ext cx="8229600" cy="4001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</a:rPr>
              <a:t>Выводы: </a:t>
            </a:r>
            <a:endParaRPr lang="ru-RU" sz="20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62068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Нами определены следующие проблемные зоны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8892480" cy="5306144"/>
          </a:xfrm>
        </p:spPr>
        <p:txBody>
          <a:bodyPr>
            <a:normAutofit fontScale="92500" lnSpcReduction="20000"/>
          </a:bodyPr>
          <a:lstStyle/>
          <a:p>
            <a:r>
              <a:rPr lang="ru-RU" sz="1900" dirty="0" smtClean="0"/>
              <a:t>     </a:t>
            </a: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использовать личностно-ориентированный подход в обучении, который реализуется через внедрение  технологии </a:t>
            </a:r>
            <a:r>
              <a:rPr lang="ru-RU" sz="1900" dirty="0" err="1" smtClean="0">
                <a:solidFill>
                  <a:schemeClr val="accent1">
                    <a:lumMod val="50000"/>
                  </a:schemeClr>
                </a:solidFill>
              </a:rPr>
              <a:t>деятельностного</a:t>
            </a: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 метода, информационно-коммуникативных, игровых технологий, педагогических технологий, позволяющих обеспечить дифференцированный подход к обучению;</a:t>
            </a:r>
          </a:p>
          <a:p>
            <a:pPr lvl="1" algn="just"/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900" i="1" dirty="0" smtClean="0">
                <a:solidFill>
                  <a:schemeClr val="accent1">
                    <a:lumMod val="50000"/>
                  </a:schemeClr>
                </a:solidFill>
              </a:rPr>
              <a:t>использовать методологические приемы для разных групп;</a:t>
            </a:r>
          </a:p>
          <a:p>
            <a:pPr lvl="1" algn="just"/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 включать в уроки задания по работе с научными текстами; задания, развивающие навыки самоконтроля, повышения внимательности учащихся посредством организации взаимопроверки, самопроверки, работы по алгоритму, плану;</a:t>
            </a:r>
          </a:p>
          <a:p>
            <a:pPr lvl="1" algn="just"/>
            <a:endParaRPr lang="ru-RU" sz="19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algn="just"/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следует использовать контрольные измерительные материалы ВПР,ЕГЭ по физике в образовательном процессе , поскольку -проверяют умение применять теоретические знания на практике; - направлены на проверку не только специфических предметных умений, но и </a:t>
            </a:r>
            <a:r>
              <a:rPr lang="ru-RU" sz="1900" dirty="0" err="1" smtClean="0">
                <a:solidFill>
                  <a:schemeClr val="accent1">
                    <a:lumMod val="50000"/>
                  </a:schemeClr>
                </a:solidFill>
              </a:rPr>
              <a:t>общеучебных</a:t>
            </a:r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 умений;</a:t>
            </a:r>
          </a:p>
          <a:p>
            <a:pPr lvl="1" algn="just"/>
            <a:endParaRPr lang="ru-RU" sz="19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algn="just"/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оценивать решения задач  с учетом критериев, используемых  в проверочных работах по физике, и выделять следующие элементы полного верного решения;</a:t>
            </a:r>
          </a:p>
          <a:p>
            <a:pPr lvl="1" algn="just">
              <a:buNone/>
            </a:pPr>
            <a:endParaRPr lang="ru-RU" sz="19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 algn="just"/>
            <a:r>
              <a:rPr lang="ru-RU" sz="1900" dirty="0" smtClean="0">
                <a:solidFill>
                  <a:schemeClr val="accent1">
                    <a:lumMod val="50000"/>
                  </a:schemeClr>
                </a:solidFill>
              </a:rPr>
              <a:t>необходима постоянная рефлексивная деятельность учителя с точки зрения проверки соответствия учебного процесса образовательному стандарту - в части содержания, - в части организации самостоятельной познавательной деятельности </a:t>
            </a:r>
            <a:r>
              <a:rPr lang="ru-RU" sz="2000" dirty="0" smtClean="0"/>
              <a:t>обучающихся. </a:t>
            </a:r>
            <a:endParaRPr lang="ru-RU" sz="1900" dirty="0" smtClean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	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Рекомендации </a:t>
            </a:r>
            <a:r>
              <a:rPr lang="ru-RU" sz="2000" b="1" dirty="0">
                <a:solidFill>
                  <a:srgbClr val="002060"/>
                </a:solidFill>
                <a:latin typeface="+mj-lt"/>
              </a:rPr>
              <a:t>по совершенствованию методики преподавания по физике в образовательных организациях Ставропольского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</a:rPr>
              <a:t>края в целях повышения качества образования</a:t>
            </a:r>
            <a:endParaRPr lang="ru-RU" sz="20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857250"/>
            <a:ext cx="7772400" cy="16510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altLang="ru-RU" sz="3600" b="1" i="1" dirty="0" smtClean="0">
                <a:solidFill>
                  <a:srgbClr val="002060"/>
                </a:solidFill>
              </a:rPr>
              <a:t>C</a:t>
            </a:r>
            <a:r>
              <a:rPr lang="ru-RU" altLang="ru-RU" sz="3600" b="1" i="1" dirty="0" err="1" smtClean="0">
                <a:solidFill>
                  <a:srgbClr val="002060"/>
                </a:solidFill>
              </a:rPr>
              <a:t>пасибо</a:t>
            </a:r>
            <a:r>
              <a:rPr lang="ru-RU" altLang="ru-RU" sz="3600" b="1" i="1" dirty="0" smtClean="0">
                <a:solidFill>
                  <a:srgbClr val="002060"/>
                </a:solidFill>
              </a:rPr>
              <a:t> за внимание!</a:t>
            </a:r>
          </a:p>
          <a:p>
            <a:pPr algn="ctr"/>
            <a:endParaRPr lang="ru-RU" altLang="ru-RU" sz="3600" b="1" i="1" dirty="0" smtClean="0">
              <a:solidFill>
                <a:srgbClr val="002060"/>
              </a:solidFill>
            </a:endParaRPr>
          </a:p>
          <a:p>
            <a:pPr algn="ctr"/>
            <a:r>
              <a:rPr lang="ru-RU" altLang="ru-RU" sz="3600" b="1" i="1" dirty="0" smtClean="0">
                <a:solidFill>
                  <a:srgbClr val="002060"/>
                </a:solidFill>
              </a:rPr>
              <a:t>Удачи и творческих успехов</a:t>
            </a:r>
          </a:p>
          <a:p>
            <a:pPr algn="ctr">
              <a:buFont typeface="Monotype Sorts" pitchFamily="2" charset="2"/>
              <a:buNone/>
            </a:pPr>
            <a:r>
              <a:rPr lang="ru-RU" altLang="ru-RU" sz="3600" b="1" i="1" dirty="0" smtClean="0">
                <a:solidFill>
                  <a:srgbClr val="002060"/>
                </a:solidFill>
              </a:rPr>
              <a:t>в  новом учебном году!</a:t>
            </a:r>
          </a:p>
          <a:p>
            <a:pPr algn="ctr"/>
            <a:endParaRPr lang="ru-RU" altLang="ru-RU" sz="3600" b="1" i="1" dirty="0" smtClean="0">
              <a:solidFill>
                <a:srgbClr val="002060"/>
              </a:solidFill>
            </a:endParaRP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429000"/>
            <a:ext cx="3286125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Всероссийские проверочные работы 2020                              (11 класс)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50850" y="4213225"/>
          <a:ext cx="1889125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Диаграмма" r:id="rId3" imgW="6095951" imgH="4067327" progId="MSGraph.Chart.8">
                  <p:embed followColorScheme="full"/>
                </p:oleObj>
              </mc:Choice>
              <mc:Fallback>
                <p:oleObj name="Диаграмма" r:id="rId3" imgW="6095951" imgH="4067327" progId="MSGraph.Chart.8">
                  <p:embed followColorScheme="full"/>
                  <p:pic>
                    <p:nvPicPr>
                      <p:cNvPr id="0" name="Содержимое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213225"/>
                        <a:ext cx="1889125" cy="1260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395536" y="5157192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-учитывается необходимость оценки усвоения элементов содержания из всех разделов курса физики базового уровня: механика, молекулярная физика, электродинамика, квантовая физика. 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1484784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cs typeface="Times New Roman" pitchFamily="18" charset="0"/>
              </a:rPr>
              <a:t>(ВПР)  предназначена  для   </a:t>
            </a:r>
            <a:r>
              <a:rPr lang="ru-RU" sz="2000" dirty="0" smtClean="0"/>
              <a:t>оценки качества подготовки обучающихся в соответствии с требованиями  ФГОС ООО к образовательным результатам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564904"/>
            <a:ext cx="82089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/>
              <a:t>Содержание и структура проверочных работ </a:t>
            </a:r>
            <a:r>
              <a:rPr lang="ru-RU" sz="2000" dirty="0" smtClean="0"/>
              <a:t>соответствует ФГОС ОО и ФК ГОС, Примерной основной образовательной программе начального общего и основного общего образования и содержанию учебников, включенных в Федеральный перечень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933056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-включает задания, различающихся формой и уровнем сложности и позволяющих  проверить уровень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различных умений у обучающихся.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015208" y="188640"/>
            <a:ext cx="7128792" cy="86409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Распределение заданий экзаменационной работы по частям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1844824"/>
          <a:ext cx="8496942" cy="3944011"/>
        </p:xfrm>
        <a:graphic>
          <a:graphicData uri="http://schemas.openxmlformats.org/drawingml/2006/table">
            <a:tbl>
              <a:tblPr/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42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2819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52705" marR="51435" indent="33020">
                        <a:lnSpc>
                          <a:spcPct val="150000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Часть</a:t>
                      </a:r>
                      <a:r>
                        <a:rPr lang="en-U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работы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marR="46990" algn="ctr">
                        <a:lnSpc>
                          <a:spcPct val="150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en-U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 marR="79375" indent="635" algn="ctr">
                        <a:lnSpc>
                          <a:spcPct val="150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</a:t>
                      </a:r>
                      <a:r>
                        <a:rPr lang="en-U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первичный</a:t>
                      </a:r>
                      <a:r>
                        <a:rPr lang="en-U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552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 максимального первичного балла за задания данной части от максимального первичного балла за всю работу, равного </a:t>
                      </a:r>
                      <a:r>
                        <a:rPr lang="ru-RU" sz="15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R="34099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Тип</a:t>
                      </a:r>
                      <a:r>
                        <a:rPr lang="en-US" sz="15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endParaRPr lang="ru-RU" sz="15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1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Часть 1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1615" marR="22161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5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484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48615" algn="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en-US" sz="1500" dirty="0" err="1">
                          <a:latin typeface="Times New Roman"/>
                          <a:ea typeface="Times New Roman"/>
                          <a:cs typeface="Times New Roman"/>
                        </a:rPr>
                        <a:t>кратким</a:t>
                      </a: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5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ответом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9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Часть 2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827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1615" marR="22161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484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С кратким ответом и развернутым ответом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459">
                <a:tc gridSpan="2">
                  <a:txBody>
                    <a:bodyPr/>
                    <a:lstStyle/>
                    <a:p>
                      <a:pPr marL="34798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5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5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1615" marR="22161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817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5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Picture 2" descr="https://ya2018.com/wp-content/uploads/2017/09/izmeneniya-v-ege-po-fizike-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763688" cy="8777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020272" y="12687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КИМ ЭГЭ 2021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115212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 algn="ctr"/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</a:t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2400" i="1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</a:t>
            </a:r>
            <a:r>
              <a:rPr lang="ru-RU" altLang="ru-RU" sz="2700" b="1" dirty="0" smtClean="0">
                <a:solidFill>
                  <a:schemeClr val="tx2">
                    <a:lumMod val="75000"/>
                  </a:schemeClr>
                </a:solidFill>
                <a:ea typeface="Times New Roman" pitchFamily="18" charset="0"/>
                <a:cs typeface="Times New Roman" pitchFamily="18" charset="0"/>
              </a:rPr>
              <a:t>Распределение заданий по основным содержательным разделам (темам) курса физики</a:t>
            </a:r>
            <a:r>
              <a:rPr lang="ru-RU" altLang="ru-RU" sz="27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/>
            </a:r>
            <a:br>
              <a:rPr lang="ru-RU" altLang="ru-RU" sz="27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</a:br>
            <a:endParaRPr lang="ru-RU" sz="27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30" y="1268763"/>
          <a:ext cx="8568953" cy="5009856"/>
        </p:xfrm>
        <a:graphic>
          <a:graphicData uri="http://schemas.openxmlformats.org/drawingml/2006/table">
            <a:tbl>
              <a:tblPr/>
              <a:tblGrid>
                <a:gridCol w="4821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8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5065">
                <a:tc rowSpan="2">
                  <a:txBody>
                    <a:bodyPr/>
                    <a:lstStyle/>
                    <a:p>
                      <a:pPr marL="405765" marR="201930" indent="-16954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Раздел курса физики, включенный в экзаменационную работу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67056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0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9065" marR="139700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Вся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работа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marR="933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Часть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51460" marR="246380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Часть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065">
                <a:tc>
                  <a:txBody>
                    <a:bodyPr/>
                    <a:lstStyle/>
                    <a:p>
                      <a:pPr marL="43815" marR="20193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Механика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06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9–11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marR="933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7–9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065">
                <a:tc>
                  <a:txBody>
                    <a:bodyPr/>
                    <a:lstStyle/>
                    <a:p>
                      <a:pPr marL="43815" marR="20193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Молекулярная физика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06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7–8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marR="933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5–6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065">
                <a:tc>
                  <a:txBody>
                    <a:bodyPr/>
                    <a:lstStyle/>
                    <a:p>
                      <a:pPr marL="43815" marR="20193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Электродинамика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06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9–11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marR="933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6–8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43815" marR="20193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Квантовая физика и элементы астрофизики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06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-6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marR="933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-5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065">
                <a:tc>
                  <a:txBody>
                    <a:bodyPr/>
                    <a:lstStyle/>
                    <a:p>
                      <a:pPr marR="42545" algn="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9065" marR="13906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3345" marR="933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2" descr="https://ya2018.com/wp-content/uploads/2017/09/izmeneniya-v-ege-po-fizike-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5656" cy="9087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236296" y="692696"/>
            <a:ext cx="1590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КИМ ЭГЭ 2021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916832"/>
          <a:ext cx="8352929" cy="3803476"/>
        </p:xfrm>
        <a:graphic>
          <a:graphicData uri="http://schemas.openxmlformats.org/drawingml/2006/table">
            <a:tbl>
              <a:tblPr/>
              <a:tblGrid>
                <a:gridCol w="171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0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2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6609">
                <a:tc>
                  <a:txBody>
                    <a:bodyPr/>
                    <a:lstStyle/>
                    <a:p>
                      <a:pPr marL="151765" marR="151130" algn="ctr">
                        <a:lnSpc>
                          <a:spcPct val="150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сложности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6040" marR="65405" indent="45720" algn="ctr">
                        <a:lnSpc>
                          <a:spcPct val="150000"/>
                        </a:lnSpc>
                        <a:spcBef>
                          <a:spcPts val="49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Количество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0650" marR="1187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Максимальный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первичный</a:t>
                      </a:r>
                      <a:r>
                        <a:rPr lang="en-US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640" marR="4000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Процент максимального первичного балла за задания данного уровня сложности от максимального первичного балла за всю работу, равного </a:t>
                      </a:r>
                      <a:r>
                        <a:rPr lang="ru-RU" sz="18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654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Базовый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 marR="1187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4000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654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Повышенный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 marR="1187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4000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654">
                <a:tc>
                  <a:txBody>
                    <a:bodyPr/>
                    <a:lstStyle/>
                    <a:p>
                      <a:pPr marL="4381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Высокий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8440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 marR="1187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4000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636">
                <a:tc>
                  <a:txBody>
                    <a:bodyPr/>
                    <a:lstStyle/>
                    <a:p>
                      <a:pPr marL="47180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2405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8745" marR="11874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0005" marR="40005" algn="ctr">
                        <a:lnSpc>
                          <a:spcPct val="150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912768" cy="990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 </a:t>
            </a:r>
            <a:r>
              <a:rPr lang="ru-RU" sz="3100" dirty="0" smtClean="0"/>
              <a:t> </a:t>
            </a:r>
            <a:r>
              <a:rPr lang="ru-RU" sz="3100" b="1" dirty="0" smtClean="0"/>
              <a:t>Распределение заданий по уровню  сложности</a:t>
            </a:r>
            <a:endParaRPr lang="ru-RU" sz="2200" b="1" dirty="0"/>
          </a:p>
        </p:txBody>
      </p:sp>
      <p:pic>
        <p:nvPicPr>
          <p:cNvPr id="5" name="Picture 2" descr="https://ya2018.com/wp-content/uploads/2017/09/izmeneniya-v-ege-po-fizike-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1763688" cy="8777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04248" y="1340768"/>
            <a:ext cx="1590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КИМ ЭГЭ 2021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00" y="764704"/>
            <a:ext cx="1040464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1986" name="Object 2"/>
          <p:cNvGraphicFramePr>
            <a:graphicFrameLocks/>
          </p:cNvGraphicFramePr>
          <p:nvPr/>
        </p:nvGraphicFramePr>
        <p:xfrm>
          <a:off x="179512" y="548680"/>
          <a:ext cx="4464496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" name="Диаграмма" r:id="rId3" imgW="4648082" imgH="2285905" progId="Excel.Chart.8">
                  <p:embed/>
                </p:oleObj>
              </mc:Choice>
              <mc:Fallback>
                <p:oleObj name="Диаграмма" r:id="rId3" imgW="4648082" imgH="2285905" progId="Excel.Char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48680"/>
                        <a:ext cx="4464496" cy="31683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3"/>
          <p:cNvGraphicFramePr>
            <a:graphicFrameLocks/>
          </p:cNvGraphicFramePr>
          <p:nvPr/>
        </p:nvGraphicFramePr>
        <p:xfrm>
          <a:off x="4644008" y="548680"/>
          <a:ext cx="4499992" cy="3168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9" name="Диаграмма" r:id="rId5" imgW="4648082" imgH="2790768" progId="Excel.Chart.8">
                  <p:embed/>
                </p:oleObj>
              </mc:Choice>
              <mc:Fallback>
                <p:oleObj name="Диаграмма" r:id="rId5" imgW="4648082" imgH="2790768" progId="Excel.Chart.8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548680"/>
                        <a:ext cx="4499992" cy="31683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3717031"/>
            <a:ext cx="4332500" cy="2830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347864" y="98072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8класс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00392" y="908720"/>
            <a:ext cx="842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9класс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52120" y="4077072"/>
            <a:ext cx="9591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11класс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7452320" cy="9543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           </a:t>
            </a:r>
            <a:r>
              <a:rPr lang="ru-RU" sz="3200" b="1" dirty="0" smtClean="0">
                <a:solidFill>
                  <a:srgbClr val="002060"/>
                </a:solidFill>
              </a:rPr>
              <a:t>Количество участников ЕГЭ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16386" name="Picture 2" descr="https://ya2018.com/wp-content/uploads/2017/09/izmeneniya-v-ege-po-fizike-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2338424" cy="116384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580112" y="4365104"/>
            <a:ext cx="30963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Средний тестовый балл</a:t>
            </a: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5" y="3770698"/>
          <a:ext cx="4896544" cy="1089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2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589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2019г.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2020 г.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2021 г.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000000"/>
                          </a:solidFill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51,34</a:t>
                      </a:r>
                      <a:endParaRPr lang="ru-RU" sz="3200" b="1" dirty="0"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>
                          <a:latin typeface="Calibri" pitchFamily="34" charset="0"/>
                          <a:ea typeface="MS Mincho"/>
                          <a:cs typeface="Calibri" pitchFamily="34" charset="0"/>
                        </a:rPr>
                        <a:t>51,80</a:t>
                      </a:r>
                      <a:endParaRPr lang="ru-RU" sz="32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Calibri" pitchFamily="34" charset="0"/>
                          <a:ea typeface="Calibri"/>
                          <a:cs typeface="Calibri" pitchFamily="34" charset="0"/>
                        </a:rPr>
                        <a:t>52,83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67545" y="4941168"/>
          <a:ext cx="4896544" cy="504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6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0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0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+mn-lt"/>
                          <a:cs typeface="Calibri Light" pitchFamily="34" charset="0"/>
                        </a:rPr>
                        <a:t>7,06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 Light" pitchFamily="34" charset="0"/>
                        </a:rPr>
                        <a:t>6,65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+mn-lt"/>
                        <a:cs typeface="Calibri Light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Calibri Light" pitchFamily="34" charset="0"/>
                        </a:rPr>
                        <a:t>7,37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+mn-lt"/>
                        <a:cs typeface="Calibri Light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555902" y="4797152"/>
            <a:ext cx="358809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MS Mincho"/>
              </a:rPr>
              <a:t>Не преодолели минимальный</a:t>
            </a:r>
          </a:p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a typeface="MS Mincho"/>
              </a:rPr>
              <a:t>порог(%)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95537" y="5517232"/>
          <a:ext cx="4968551" cy="5760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8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51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5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4,72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5,36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3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6,58</a:t>
                      </a:r>
                      <a:endParaRPr lang="ru-RU" sz="3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5436096" y="5517232"/>
            <a:ext cx="3519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a typeface="MS Mincho"/>
              </a:rPr>
              <a:t>Получили от 81 до 100 баллов(%)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755576" y="1412776"/>
          <a:ext cx="7848874" cy="2092302"/>
        </p:xfrm>
        <a:graphic>
          <a:graphicData uri="http://schemas.openxmlformats.org/drawingml/2006/table">
            <a:tbl>
              <a:tblPr/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561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623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2019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2020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imes New Roman"/>
                          <a:ea typeface="Times New Roman"/>
                        </a:rPr>
                        <a:t>2021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4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% от общего числа участников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% от общего числа участников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чел.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553200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% от общего числа участников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</a:rPr>
                        <a:t>2310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</a:rPr>
                        <a:t>19,31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</a:rPr>
                        <a:t>2184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</a:rPr>
                        <a:t>20,97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</a:rPr>
                        <a:t>2035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b="1" i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</a:rPr>
                        <a:t>18,97</a:t>
                      </a:r>
                      <a:endParaRPr lang="ru-RU" sz="28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81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4864" y="260648"/>
            <a:ext cx="7139136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Диаграмма распределения тестовых баллов по предмету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https://ya2018.com/wp-content/uploads/2017/09/izmeneniya-v-ege-po-fizike-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2195736" cy="1163845"/>
          </a:xfrm>
          <a:prstGeom prst="rect">
            <a:avLst/>
          </a:prstGeom>
          <a:noFill/>
        </p:spPr>
      </p:pic>
      <p:pic>
        <p:nvPicPr>
          <p:cNvPr id="40962" name="Диаграмма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16832"/>
            <a:ext cx="453650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Диаграмма 7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916832"/>
            <a:ext cx="4644008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547664" y="551723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2020 год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8144" y="551723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2021год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3145</TotalTime>
  <Words>966</Words>
  <Application>Microsoft Office PowerPoint</Application>
  <PresentationFormat>Экран (4:3)</PresentationFormat>
  <Paragraphs>169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30" baseType="lpstr">
      <vt:lpstr>Arial</vt:lpstr>
      <vt:lpstr>Bookman Old Style</vt:lpstr>
      <vt:lpstr>Calibri</vt:lpstr>
      <vt:lpstr>Calibri Light</vt:lpstr>
      <vt:lpstr>Cambria</vt:lpstr>
      <vt:lpstr>Gill Sans MT</vt:lpstr>
      <vt:lpstr>Monotype Sorts</vt:lpstr>
      <vt:lpstr>MS Mincho</vt:lpstr>
      <vt:lpstr>Times New Roman</vt:lpstr>
      <vt:lpstr>Wingdings</vt:lpstr>
      <vt:lpstr>Wingdings 3</vt:lpstr>
      <vt:lpstr>Начальная</vt:lpstr>
      <vt:lpstr>Тема Office</vt:lpstr>
      <vt:lpstr>2_Тема Office</vt:lpstr>
      <vt:lpstr>Диаграмма</vt:lpstr>
      <vt:lpstr>Анализ результатов  различных процедур оценки качества естественнонаучного образования и использование их в практической деятельности учителя физики  </vt:lpstr>
      <vt:lpstr>Всероссийские проверочные работы 2020                              (11 класс)</vt:lpstr>
      <vt:lpstr>     Распределение заданий экзаменационной работы по частям</vt:lpstr>
      <vt:lpstr>                                                                                                                                                                                                                                                         Распределение заданий по основным содержательным разделам (темам) курса физики </vt:lpstr>
      <vt:lpstr>      Распределение заданий по уровню  сложности</vt:lpstr>
      <vt:lpstr>Презентация PowerPoint</vt:lpstr>
      <vt:lpstr>Презентация PowerPoint</vt:lpstr>
      <vt:lpstr>           Количество участников ЕГЭ</vt:lpstr>
      <vt:lpstr>Диаграмма распределения тестовых баллов по предмету</vt:lpstr>
      <vt:lpstr>Перечень заданий, усвоения которых школьниками Ставропольского края нельзя считать достаточным</vt:lpstr>
      <vt:lpstr>Перечень заданий, усвоения которых школьниками Ставропольского края можно считать достаточным</vt:lpstr>
      <vt:lpstr> Выводы:</vt:lpstr>
      <vt:lpstr> Выводы: </vt:lpstr>
      <vt:lpstr> Рекомендации по совершенствованию методики преподавания по физике в образовательных организациях Ставропольского края в целях повышения качества образования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предметной комиссии по географии Ставропольского края</dc:title>
  <dc:creator>RCOI Boss</dc:creator>
  <cp:lastModifiedBy>User</cp:lastModifiedBy>
  <cp:revision>288</cp:revision>
  <dcterms:created xsi:type="dcterms:W3CDTF">2017-07-20T06:32:28Z</dcterms:created>
  <dcterms:modified xsi:type="dcterms:W3CDTF">2021-08-13T06:50:41Z</dcterms:modified>
</cp:coreProperties>
</file>