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21" r:id="rId2"/>
    <p:sldId id="409" r:id="rId3"/>
    <p:sldId id="410" r:id="rId4"/>
    <p:sldId id="411" r:id="rId5"/>
    <p:sldId id="412" r:id="rId6"/>
    <p:sldId id="413" r:id="rId7"/>
    <p:sldId id="415" r:id="rId8"/>
    <p:sldId id="416" r:id="rId9"/>
    <p:sldId id="420" r:id="rId10"/>
    <p:sldId id="419" r:id="rId11"/>
  </p:sldIdLst>
  <p:sldSz cx="10801350" cy="7200900"/>
  <p:notesSz cx="6858000" cy="9144000"/>
  <p:defaultTextStyle>
    <a:defPPr>
      <a:defRPr lang="ru-RU"/>
    </a:defPPr>
    <a:lvl1pPr marL="0" algn="l" defTabSz="97035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5178" algn="l" defTabSz="97035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0357" algn="l" defTabSz="97035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55534" algn="l" defTabSz="97035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40712" algn="l" defTabSz="97035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25890" algn="l" defTabSz="97035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11069" algn="l" defTabSz="97035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96247" algn="l" defTabSz="97035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81424" algn="l" defTabSz="97035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8">
          <p15:clr>
            <a:srgbClr val="A4A3A4"/>
          </p15:clr>
        </p15:guide>
        <p15:guide id="4" pos="340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Ершова С.В." initials="ЕС" lastIdx="15" clrIdx="0"/>
  <p:cmAuthor id="1" name="Оля" initials="О" lastIdx="1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73559"/>
    <a:srgbClr val="F72575"/>
    <a:srgbClr val="F3B10D"/>
    <a:srgbClr val="F9639C"/>
    <a:srgbClr val="666633"/>
    <a:srgbClr val="1D4371"/>
    <a:srgbClr val="10253F"/>
    <a:srgbClr val="25558F"/>
    <a:srgbClr val="FDF2D3"/>
    <a:srgbClr val="0033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23" autoAdjust="0"/>
    <p:restoredTop sz="94139" autoAdjust="0"/>
  </p:normalViewPr>
  <p:slideViewPr>
    <p:cSldViewPr>
      <p:cViewPr>
        <p:scale>
          <a:sx n="100" d="100"/>
          <a:sy n="100" d="100"/>
        </p:scale>
        <p:origin x="-1398" y="-186"/>
      </p:cViewPr>
      <p:guideLst>
        <p:guide orient="horz" pos="2132"/>
        <p:guide orient="horz" pos="2268"/>
        <p:guide pos="2880"/>
        <p:guide pos="3402"/>
      </p:guideLst>
    </p:cSldViewPr>
  </p:slideViewPr>
  <p:outlineViewPr>
    <p:cViewPr>
      <p:scale>
        <a:sx n="33" d="100"/>
        <a:sy n="33" d="100"/>
      </p:scale>
      <p:origin x="0" y="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D6AA2-6FCC-490D-8F6F-D30472ABCF34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4E6C7-FEF4-4181-83BE-07F93561A2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76303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B1791-368F-426A-8091-B7386D0FC6A6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B65C3-56F7-4814-836D-70FC45F2C0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66099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7035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5178" algn="l" defTabSz="97035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70357" algn="l" defTabSz="97035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55534" algn="l" defTabSz="97035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40712" algn="l" defTabSz="97035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25890" algn="l" defTabSz="97035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11069" algn="l" defTabSz="97035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96247" algn="l" defTabSz="97035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81424" algn="l" defTabSz="97035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B65C3-56F7-4814-836D-70FC45F2C00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B65C3-56F7-4814-836D-70FC45F2C00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B65C3-56F7-4814-836D-70FC45F2C00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2" y="2236948"/>
            <a:ext cx="9181148" cy="154352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4" y="4080510"/>
            <a:ext cx="7560945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5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0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5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0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25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1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96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8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A8ECE-FCD1-4DA6-B1A4-3960D46700A5}" type="datetime1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F625-A867-4BC8-8E54-1E2FE8440F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4981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75BE-59D4-4F16-9B34-BD86435D4622}" type="datetime1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F625-A867-4BC8-8E54-1E2FE8440F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9230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288374"/>
            <a:ext cx="2430304" cy="61441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6" y="288374"/>
            <a:ext cx="7110890" cy="61441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7584-7ED5-4BB1-AD67-7B01D02760A9}" type="datetime1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F625-A867-4BC8-8E54-1E2FE8440F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130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540066" y="1062271"/>
            <a:ext cx="9721215" cy="8337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778420" y="1896055"/>
            <a:ext cx="6544468" cy="37370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1200"/>
            </a:lvl1pPr>
            <a:lvl2pPr algn="l" rtl="0">
              <a:spcBef>
                <a:spcPts val="0"/>
              </a:spcBef>
              <a:defRPr/>
            </a:lvl2pPr>
            <a:lvl3pPr algn="l" rtl="0">
              <a:spcBef>
                <a:spcPts val="0"/>
              </a:spcBef>
              <a:defRPr/>
            </a:lvl3pPr>
            <a:lvl4pPr algn="l" rtl="0">
              <a:spcBef>
                <a:spcPts val="0"/>
              </a:spcBef>
              <a:defRPr/>
            </a:lvl4pPr>
            <a:lvl5pPr algn="l"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060384" y="6674168"/>
            <a:ext cx="4640157" cy="3833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97754" marR="0" indent="-2454" algn="l" rtl="0">
              <a:spcBef>
                <a:spcPts val="0"/>
              </a:spcBef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5506" marR="0" indent="-4906" algn="l" rtl="0">
              <a:spcBef>
                <a:spcPts val="0"/>
              </a:spcBef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93261" marR="0" indent="-7360" algn="l" rtl="0">
              <a:spcBef>
                <a:spcPts val="0"/>
              </a:spcBef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91014" marR="0" indent="-9814" algn="l" rtl="0">
              <a:spcBef>
                <a:spcPts val="0"/>
              </a:spcBef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488768" marR="0" indent="-12268" algn="l" rtl="0">
              <a:spcBef>
                <a:spcPts val="0"/>
              </a:spcBef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86522" marR="0" indent="-2021" algn="l" rtl="0">
              <a:spcBef>
                <a:spcPts val="0"/>
              </a:spcBef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84275" marR="0" indent="-4474" algn="l" rtl="0">
              <a:spcBef>
                <a:spcPts val="0"/>
              </a:spcBef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82029" marR="0" indent="-6929" algn="l" rtl="0">
              <a:spcBef>
                <a:spcPts val="0"/>
              </a:spcBef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7802573" y="6669879"/>
            <a:ext cx="2520314" cy="383382"/>
          </a:xfrm>
          <a:prstGeom prst="rect">
            <a:avLst/>
          </a:prstGeom>
          <a:noFill/>
          <a:ln>
            <a:noFill/>
          </a:ln>
        </p:spPr>
        <p:txBody>
          <a:bodyPr lIns="99550" tIns="49775" rIns="99550" bIns="497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300" b="0" i="0" u="none" strike="noStrike" cap="none" baseline="0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ru-RU" sz="1300" b="0" i="0" u="none" strike="noStrike" cap="none" baseline="0">
              <a:solidFill>
                <a:srgbClr val="88888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540068" y="1896055"/>
            <a:ext cx="3053538" cy="37370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1200"/>
            </a:lvl1pPr>
            <a:lvl2pPr algn="l" rtl="0">
              <a:spcBef>
                <a:spcPts val="0"/>
              </a:spcBef>
              <a:defRPr/>
            </a:lvl2pPr>
            <a:lvl3pPr algn="l" rtl="0">
              <a:spcBef>
                <a:spcPts val="0"/>
              </a:spcBef>
              <a:defRPr/>
            </a:lvl3pPr>
            <a:lvl4pPr algn="l" rtl="0">
              <a:spcBef>
                <a:spcPts val="0"/>
              </a:spcBef>
              <a:defRPr/>
            </a:lvl4pPr>
            <a:lvl5pPr algn="l"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rtl="0">
              <a:spcBef>
                <a:spcPts val="0"/>
              </a:spcBef>
              <a:def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rtl="0">
              <a:spcBef>
                <a:spcPts val="0"/>
              </a:spcBef>
              <a:def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rtl="0">
              <a:spcBef>
                <a:spcPts val="0"/>
              </a:spcBef>
              <a:def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282558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skynet\Users\Шонина\ФинЛит\2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566"/>
          <a:stretch/>
        </p:blipFill>
        <p:spPr bwMode="auto">
          <a:xfrm>
            <a:off x="0" y="213188"/>
            <a:ext cx="10801350" cy="7560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38535" y="213190"/>
            <a:ext cx="7791364" cy="756083"/>
          </a:xfrm>
        </p:spPr>
        <p:txBody>
          <a:bodyPr>
            <a:noAutofit/>
          </a:bodyPr>
          <a:lstStyle>
            <a:lvl1pPr algn="r">
              <a:defRPr sz="39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7" name="Picture 2" descr="\\skynet\Users\Шонина\ФинЛит\1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85" r="65808"/>
          <a:stretch/>
        </p:blipFill>
        <p:spPr bwMode="auto">
          <a:xfrm>
            <a:off x="127266" y="246559"/>
            <a:ext cx="1672959" cy="6893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6"/>
          <p:cNvSpPr txBox="1">
            <a:spLocks/>
          </p:cNvSpPr>
          <p:nvPr userDrawn="1"/>
        </p:nvSpPr>
        <p:spPr>
          <a:xfrm>
            <a:off x="9738708" y="6776006"/>
            <a:ext cx="947873" cy="383381"/>
          </a:xfrm>
          <a:prstGeom prst="rect">
            <a:avLst/>
          </a:prstGeom>
        </p:spPr>
        <p:txBody>
          <a:bodyPr vert="horz" lIns="97036" tIns="48518" rIns="97036" bIns="48518" rtlCol="0" anchor="t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5B9F625-A867-4BC8-8E54-1E2FE8440F0D}" type="slidenum">
              <a:rPr lang="ru-RU" sz="1700" b="1" smtClean="0">
                <a:solidFill>
                  <a:schemeClr val="tx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pPr algn="l"/>
              <a:t>‹#›</a:t>
            </a:fld>
            <a:r>
              <a:rPr lang="en-US" sz="1700" b="1" dirty="0">
                <a:solidFill>
                  <a:schemeClr val="tx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|</a:t>
            </a:r>
            <a:endParaRPr lang="ru-RU" sz="1700" b="1" dirty="0">
              <a:solidFill>
                <a:schemeClr val="tx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2521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BD0B-6F47-4314-832D-58486DBA3773}" type="datetime1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F625-A867-4BC8-8E54-1E2FE8440F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52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627249"/>
            <a:ext cx="9181148" cy="1430179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3052051"/>
            <a:ext cx="9181148" cy="1575196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51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703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555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9407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4258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9110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962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8814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72F0-9C7E-4151-8661-AEE9495F8656}" type="datetime1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F625-A867-4BC8-8E54-1E2FE8440F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349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0068" y="1680213"/>
            <a:ext cx="4770597" cy="475226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90687" y="1680213"/>
            <a:ext cx="4770597" cy="475226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9A7D3-1573-49B7-BEE7-786AEC45B13D}" type="datetime1">
              <a:rPr lang="ru-RU" smtClean="0"/>
              <a:pPr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F625-A867-4BC8-8E54-1E2FE8440F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750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9" y="1611870"/>
            <a:ext cx="4772472" cy="671751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5178" indent="0">
              <a:buNone/>
              <a:defRPr sz="2100" b="1"/>
            </a:lvl2pPr>
            <a:lvl3pPr marL="970357" indent="0">
              <a:buNone/>
              <a:defRPr sz="1900" b="1"/>
            </a:lvl3pPr>
            <a:lvl4pPr marL="1455534" indent="0">
              <a:buNone/>
              <a:defRPr sz="1700" b="1"/>
            </a:lvl4pPr>
            <a:lvl5pPr marL="1940712" indent="0">
              <a:buNone/>
              <a:defRPr sz="1700" b="1"/>
            </a:lvl5pPr>
            <a:lvl6pPr marL="2425890" indent="0">
              <a:buNone/>
              <a:defRPr sz="1700" b="1"/>
            </a:lvl6pPr>
            <a:lvl7pPr marL="2911069" indent="0">
              <a:buNone/>
              <a:defRPr sz="1700" b="1"/>
            </a:lvl7pPr>
            <a:lvl8pPr marL="3396247" indent="0">
              <a:buNone/>
              <a:defRPr sz="1700" b="1"/>
            </a:lvl8pPr>
            <a:lvl9pPr marL="3881424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0069" y="2283621"/>
            <a:ext cx="4772472" cy="414885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9" y="1611870"/>
            <a:ext cx="4774346" cy="671751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5178" indent="0">
              <a:buNone/>
              <a:defRPr sz="2100" b="1"/>
            </a:lvl2pPr>
            <a:lvl3pPr marL="970357" indent="0">
              <a:buNone/>
              <a:defRPr sz="1900" b="1"/>
            </a:lvl3pPr>
            <a:lvl4pPr marL="1455534" indent="0">
              <a:buNone/>
              <a:defRPr sz="1700" b="1"/>
            </a:lvl4pPr>
            <a:lvl5pPr marL="1940712" indent="0">
              <a:buNone/>
              <a:defRPr sz="1700" b="1"/>
            </a:lvl5pPr>
            <a:lvl6pPr marL="2425890" indent="0">
              <a:buNone/>
              <a:defRPr sz="1700" b="1"/>
            </a:lvl6pPr>
            <a:lvl7pPr marL="2911069" indent="0">
              <a:buNone/>
              <a:defRPr sz="1700" b="1"/>
            </a:lvl7pPr>
            <a:lvl8pPr marL="3396247" indent="0">
              <a:buNone/>
              <a:defRPr sz="1700" b="1"/>
            </a:lvl8pPr>
            <a:lvl9pPr marL="3881424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86939" y="2283621"/>
            <a:ext cx="4774346" cy="414885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2CF3-B93D-49FA-968C-34B958196370}" type="datetime1">
              <a:rPr lang="ru-RU" smtClean="0"/>
              <a:pPr/>
              <a:t>09.09.2020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F625-A867-4BC8-8E54-1E2FE8440F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374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3AC31-6157-4D43-B33D-384AB2A3A6EE}" type="datetime1">
              <a:rPr lang="ru-RU" smtClean="0"/>
              <a:pPr/>
              <a:t>09.09.2020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F625-A867-4BC8-8E54-1E2FE8440F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6168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71" y="286705"/>
            <a:ext cx="3553569" cy="122015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3028" y="286707"/>
            <a:ext cx="6038256" cy="6145769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71" y="1506860"/>
            <a:ext cx="3553569" cy="4925617"/>
          </a:xfrm>
        </p:spPr>
        <p:txBody>
          <a:bodyPr/>
          <a:lstStyle>
            <a:lvl1pPr marL="0" indent="0">
              <a:buNone/>
              <a:defRPr sz="1400"/>
            </a:lvl1pPr>
            <a:lvl2pPr marL="485178" indent="0">
              <a:buNone/>
              <a:defRPr sz="1300"/>
            </a:lvl2pPr>
            <a:lvl3pPr marL="970357" indent="0">
              <a:buNone/>
              <a:defRPr sz="1100"/>
            </a:lvl3pPr>
            <a:lvl4pPr marL="1455534" indent="0">
              <a:buNone/>
              <a:defRPr sz="1000"/>
            </a:lvl4pPr>
            <a:lvl5pPr marL="1940712" indent="0">
              <a:buNone/>
              <a:defRPr sz="1000"/>
            </a:lvl5pPr>
            <a:lvl6pPr marL="2425890" indent="0">
              <a:buNone/>
              <a:defRPr sz="1000"/>
            </a:lvl6pPr>
            <a:lvl7pPr marL="2911069" indent="0">
              <a:buNone/>
              <a:defRPr sz="1000"/>
            </a:lvl7pPr>
            <a:lvl8pPr marL="3396247" indent="0">
              <a:buNone/>
              <a:defRPr sz="1000"/>
            </a:lvl8pPr>
            <a:lvl9pPr marL="3881424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B2FD1-1B0C-425C-890E-A4E4493EC418}" type="datetime1">
              <a:rPr lang="ru-RU" smtClean="0"/>
              <a:pPr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F625-A867-4BC8-8E54-1E2FE8440F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112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1" y="5040630"/>
            <a:ext cx="6480810" cy="595076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1" y="643416"/>
            <a:ext cx="6480810" cy="4320540"/>
          </a:xfrm>
        </p:spPr>
        <p:txBody>
          <a:bodyPr/>
          <a:lstStyle>
            <a:lvl1pPr marL="0" indent="0">
              <a:buNone/>
              <a:defRPr sz="3400"/>
            </a:lvl1pPr>
            <a:lvl2pPr marL="485178" indent="0">
              <a:buNone/>
              <a:defRPr sz="3000"/>
            </a:lvl2pPr>
            <a:lvl3pPr marL="970357" indent="0">
              <a:buNone/>
              <a:defRPr sz="2500"/>
            </a:lvl3pPr>
            <a:lvl4pPr marL="1455534" indent="0">
              <a:buNone/>
              <a:defRPr sz="2100"/>
            </a:lvl4pPr>
            <a:lvl5pPr marL="1940712" indent="0">
              <a:buNone/>
              <a:defRPr sz="2100"/>
            </a:lvl5pPr>
            <a:lvl6pPr marL="2425890" indent="0">
              <a:buNone/>
              <a:defRPr sz="2100"/>
            </a:lvl6pPr>
            <a:lvl7pPr marL="2911069" indent="0">
              <a:buNone/>
              <a:defRPr sz="2100"/>
            </a:lvl7pPr>
            <a:lvl8pPr marL="3396247" indent="0">
              <a:buNone/>
              <a:defRPr sz="2100"/>
            </a:lvl8pPr>
            <a:lvl9pPr marL="3881424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1" y="5635707"/>
            <a:ext cx="6480810" cy="845106"/>
          </a:xfrm>
        </p:spPr>
        <p:txBody>
          <a:bodyPr/>
          <a:lstStyle>
            <a:lvl1pPr marL="0" indent="0">
              <a:buNone/>
              <a:defRPr sz="1400"/>
            </a:lvl1pPr>
            <a:lvl2pPr marL="485178" indent="0">
              <a:buNone/>
              <a:defRPr sz="1300"/>
            </a:lvl2pPr>
            <a:lvl3pPr marL="970357" indent="0">
              <a:buNone/>
              <a:defRPr sz="1100"/>
            </a:lvl3pPr>
            <a:lvl4pPr marL="1455534" indent="0">
              <a:buNone/>
              <a:defRPr sz="1000"/>
            </a:lvl4pPr>
            <a:lvl5pPr marL="1940712" indent="0">
              <a:buNone/>
              <a:defRPr sz="1000"/>
            </a:lvl5pPr>
            <a:lvl6pPr marL="2425890" indent="0">
              <a:buNone/>
              <a:defRPr sz="1000"/>
            </a:lvl6pPr>
            <a:lvl7pPr marL="2911069" indent="0">
              <a:buNone/>
              <a:defRPr sz="1000"/>
            </a:lvl7pPr>
            <a:lvl8pPr marL="3396247" indent="0">
              <a:buNone/>
              <a:defRPr sz="1000"/>
            </a:lvl8pPr>
            <a:lvl9pPr marL="3881424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EDE6-3049-4AD3-83D1-252901291D16}" type="datetime1">
              <a:rPr lang="ru-RU" smtClean="0"/>
              <a:pPr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9F625-A867-4BC8-8E54-1E2FE8440F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2946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9" y="288371"/>
            <a:ext cx="9721215" cy="1200150"/>
          </a:xfrm>
          <a:prstGeom prst="rect">
            <a:avLst/>
          </a:prstGeom>
        </p:spPr>
        <p:txBody>
          <a:bodyPr vert="horz" lIns="97036" tIns="48518" rIns="97036" bIns="485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9" y="1680213"/>
            <a:ext cx="9721215" cy="4752261"/>
          </a:xfrm>
          <a:prstGeom prst="rect">
            <a:avLst/>
          </a:prstGeom>
        </p:spPr>
        <p:txBody>
          <a:bodyPr vert="horz" lIns="97036" tIns="48518" rIns="97036" bIns="485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0068" y="6674172"/>
            <a:ext cx="2520315" cy="383381"/>
          </a:xfrm>
          <a:prstGeom prst="rect">
            <a:avLst/>
          </a:prstGeom>
        </p:spPr>
        <p:txBody>
          <a:bodyPr vert="horz" lIns="97036" tIns="48518" rIns="97036" bIns="48518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D3ADB-2FDD-4795-B786-3FEE155842A0}" type="datetime1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0462" y="6674172"/>
            <a:ext cx="3420427" cy="383381"/>
          </a:xfrm>
          <a:prstGeom prst="rect">
            <a:avLst/>
          </a:prstGeom>
        </p:spPr>
        <p:txBody>
          <a:bodyPr vert="horz" lIns="97036" tIns="48518" rIns="97036" bIns="48518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40968" y="6674172"/>
            <a:ext cx="2520315" cy="383381"/>
          </a:xfrm>
          <a:prstGeom prst="rect">
            <a:avLst/>
          </a:prstGeom>
        </p:spPr>
        <p:txBody>
          <a:bodyPr vert="horz" lIns="97036" tIns="48518" rIns="97036" bIns="4851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9F625-A867-4BC8-8E54-1E2FE8440F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31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ctr" defTabSz="970357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3883" indent="-363883" algn="l" defTabSz="970357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8414" indent="-303236" algn="l" defTabSz="970357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12945" indent="-242589" algn="l" defTabSz="970357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8123" indent="-242589" algn="l" defTabSz="970357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83302" indent="-242589" algn="l" defTabSz="970357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8479" indent="-242589" algn="l" defTabSz="97035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53657" indent="-242589" algn="l" defTabSz="97035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38836" indent="-242589" algn="l" defTabSz="97035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24014" indent="-242589" algn="l" defTabSz="97035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703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5178" algn="l" defTabSz="9703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0357" algn="l" defTabSz="9703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5534" algn="l" defTabSz="9703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0712" algn="l" defTabSz="9703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25890" algn="l" defTabSz="9703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11069" algn="l" defTabSz="9703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247" algn="l" defTabSz="9703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424" algn="l" defTabSz="97035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0.wav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tif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.wav"/><Relationship Id="rId6" Type="http://schemas.openxmlformats.org/officeDocument/2006/relationships/image" Target="../media/image12.jpeg"/><Relationship Id="rId5" Type="http://schemas.openxmlformats.org/officeDocument/2006/relationships/image" Target="../media/image11.tif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6" Type="http://schemas.openxmlformats.org/officeDocument/2006/relationships/image" Target="../media/image16.jpeg"/><Relationship Id="rId5" Type="http://schemas.openxmlformats.org/officeDocument/2006/relationships/image" Target="../media/image15.tif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6.wav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7.wav"/><Relationship Id="rId6" Type="http://schemas.openxmlformats.org/officeDocument/2006/relationships/image" Target="../media/image6.png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8.wav"/><Relationship Id="rId6" Type="http://schemas.openxmlformats.org/officeDocument/2006/relationships/image" Target="../media/image6.png"/><Relationship Id="rId5" Type="http://schemas.openxmlformats.org/officeDocument/2006/relationships/image" Target="../media/image19.tif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9.wav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44691" y="1800250"/>
            <a:ext cx="4824387" cy="144016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3200" b="1" dirty="0" smtClean="0">
                <a:solidFill>
                  <a:srgbClr val="0070C0"/>
                </a:solidFill>
                <a:ea typeface="FangSong" panose="02010609060101010101" pitchFamily="49" charset="-122"/>
                <a:cs typeface="Andalus" panose="02020603050405020304" pitchFamily="18" charset="-78"/>
              </a:rPr>
              <a:t>Учимся финансовой грамоте вместе</a:t>
            </a:r>
            <a:br>
              <a:rPr lang="ru-RU" sz="3200" b="1" dirty="0" smtClean="0">
                <a:solidFill>
                  <a:srgbClr val="0070C0"/>
                </a:solidFill>
                <a:ea typeface="FangSong" panose="02010609060101010101" pitchFamily="49" charset="-122"/>
                <a:cs typeface="Andalus" panose="02020603050405020304" pitchFamily="18" charset="-78"/>
              </a:rPr>
            </a:br>
            <a:r>
              <a:rPr lang="ru-RU" sz="3200" b="1" dirty="0" smtClean="0">
                <a:solidFill>
                  <a:srgbClr val="0070C0"/>
                </a:solidFill>
                <a:ea typeface="FangSong" panose="02010609060101010101" pitchFamily="49" charset="-122"/>
                <a:cs typeface="Andalus" panose="02020603050405020304" pitchFamily="18" charset="-78"/>
              </a:rPr>
              <a:t>с героями кино</a:t>
            </a:r>
            <a:endParaRPr lang="ru-RU" sz="3200" b="1" dirty="0">
              <a:solidFill>
                <a:srgbClr val="0070C0"/>
              </a:solidFill>
              <a:ea typeface="FangSong" panose="02010609060101010101" pitchFamily="49" charset="-122"/>
              <a:cs typeface="Andalus" panose="02020603050405020304" pitchFamily="18" charset="-78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544691" y="3528442"/>
            <a:ext cx="4392488" cy="144016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+mj-lt"/>
                <a:ea typeface="FangSong" panose="02010609060101010101" pitchFamily="49" charset="-122"/>
                <a:cs typeface="Andalus" panose="02020603050405020304" pitchFamily="18" charset="-78"/>
              </a:rPr>
              <a:t>Короткометражные игровые образовательные фильмы для учащихся 5-11 классов</a:t>
            </a:r>
            <a:endParaRPr lang="ru-RU" sz="2400" dirty="0">
              <a:solidFill>
                <a:schemeClr val="tx1"/>
              </a:solidFill>
              <a:latin typeface="+mj-lt"/>
              <a:ea typeface="FangSong" panose="02010609060101010101" pitchFamily="49" charset="-122"/>
              <a:cs typeface="Andalus" panose="02020603050405020304" pitchFamily="18" charset="-78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20280" cy="1417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056859" y="0"/>
            <a:ext cx="3528392" cy="14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одзаголовок 3"/>
          <p:cNvSpPr txBox="1">
            <a:spLocks/>
          </p:cNvSpPr>
          <p:nvPr/>
        </p:nvSpPr>
        <p:spPr>
          <a:xfrm>
            <a:off x="6048747" y="5616674"/>
            <a:ext cx="4464496" cy="936104"/>
          </a:xfrm>
          <a:prstGeom prst="rect">
            <a:avLst/>
          </a:prstGeom>
        </p:spPr>
        <p:txBody>
          <a:bodyPr vert="horz" lIns="97036" tIns="48518" rIns="97036" bIns="48518" rtlCol="0">
            <a:normAutofit/>
          </a:bodyPr>
          <a:lstStyle/>
          <a:p>
            <a:pPr marL="0" marR="0" lvl="0" indent="0" defTabSz="97035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400" dirty="0" smtClean="0">
                <a:latin typeface="+mj-lt"/>
                <a:ea typeface="FangSong" panose="02010609060101010101" pitchFamily="49" charset="-122"/>
                <a:cs typeface="Andalus" panose="02020603050405020304" pitchFamily="18" charset="-78"/>
              </a:rPr>
              <a:t>Николай ПРОПИРНЫЙ,</a:t>
            </a:r>
          </a:p>
          <a:p>
            <a:pPr marL="0" marR="0" lvl="0" indent="0" defTabSz="97035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FangSong" panose="02010609060101010101" pitchFamily="49" charset="-122"/>
                <a:cs typeface="Andalus" panose="02020603050405020304" pitchFamily="18" charset="-78"/>
              </a:rPr>
              <a:t>Старший</a:t>
            </a:r>
            <a:r>
              <a:rPr kumimoji="0" lang="ru-RU" sz="1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FangSong" panose="02010609060101010101" pitchFamily="49" charset="-122"/>
                <a:cs typeface="Andalus" panose="02020603050405020304" pitchFamily="18" charset="-78"/>
              </a:rPr>
              <a:t> консультант</a:t>
            </a:r>
          </a:p>
          <a:p>
            <a:pPr marL="0" marR="0" lvl="0" indent="0" defTabSz="97035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400" dirty="0" smtClean="0">
                <a:latin typeface="+mj-lt"/>
                <a:ea typeface="FangSong" panose="02010609060101010101" pitchFamily="49" charset="-122"/>
                <a:cs typeface="Andalus" panose="02020603050405020304" pitchFamily="18" charset="-78"/>
              </a:rPr>
              <a:t>Консультационная компания ПАКК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FangSong" panose="02010609060101010101" pitchFamily="49" charset="-122"/>
              <a:cs typeface="Andalus" panose="02020603050405020304" pitchFamily="18" charset="-78"/>
            </a:endParaRPr>
          </a:p>
        </p:txBody>
      </p:sp>
      <p:pic>
        <p:nvPicPr>
          <p:cNvPr id="29698" name="Picture 2" descr="C:\Users\Propirny\Documents\az\служебные тексты\ПАКК\ИЗ ДОМА\перва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8107" y="1584226"/>
            <a:ext cx="5075278" cy="33843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5544691" y="3384426"/>
            <a:ext cx="468052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648147" y="662478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5904560"/>
      </p:ext>
    </p:extLst>
  </p:cSld>
  <p:clrMapOvr>
    <a:masterClrMapping/>
  </p:clrMapOvr>
  <p:transition advTm="55349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skynet\Users\Шонина\ФинЛит\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 l="21566"/>
          <a:stretch/>
        </p:blipFill>
        <p:spPr bwMode="auto">
          <a:xfrm>
            <a:off x="2520354" y="216074"/>
            <a:ext cx="8280995" cy="1008162"/>
          </a:xfrm>
          <a:prstGeom prst="rect">
            <a:avLst/>
          </a:prstGeom>
          <a:noFill/>
          <a:extLst>
            <a:ext uri="{909E8E84-426E-40DD-AFC4-6F175D3DCCD1}">
              <a14:hiddenFill xmlns="" xmlns:lc="http://schemas.openxmlformats.org/drawingml/2006/lockedCanvas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2123" y="216074"/>
            <a:ext cx="2176328" cy="122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744491" y="360090"/>
            <a:ext cx="6831762" cy="745574"/>
          </a:xfrm>
          <a:prstGeom prst="rect">
            <a:avLst/>
          </a:prstGeom>
        </p:spPr>
        <p:txBody>
          <a:bodyPr vert="horz" lIns="97036" tIns="48518" rIns="97036" bIns="48518" rtlCol="0" anchor="ctr">
            <a:noAutofit/>
          </a:bodyPr>
          <a:lstStyle>
            <a:lvl1pPr algn="r" defTabSz="970357" rtl="0" eaLnBrk="1" latinLnBrk="0" hangingPunct="1">
              <a:spcBef>
                <a:spcPct val="0"/>
              </a:spcBef>
              <a:buNone/>
              <a:defRPr sz="3900" kern="120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+mj-lt"/>
              </a:rPr>
              <a:t>ГДЕ ПОСМОТРЕТЬ?</a:t>
            </a:r>
            <a:endParaRPr lang="ru-RU" sz="2800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64771" y="1944266"/>
            <a:ext cx="4176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На сайте </a:t>
            </a:r>
          </a:p>
          <a:p>
            <a:r>
              <a:rPr lang="ru-RU" sz="2000" dirty="0" smtClean="0"/>
              <a:t>Образовательные проекты ПАКК</a:t>
            </a:r>
          </a:p>
          <a:p>
            <a:r>
              <a:rPr lang="az-Latn-AZ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https://edu.pacc.ru/kinopacc/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8107" y="3744466"/>
            <a:ext cx="4104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На </a:t>
            </a:r>
            <a:r>
              <a:rPr lang="en-US" sz="2000" dirty="0" smtClean="0"/>
              <a:t>YouTube</a:t>
            </a:r>
            <a:r>
              <a:rPr lang="ru-RU" sz="2000" dirty="0" smtClean="0"/>
              <a:t>канале</a:t>
            </a:r>
          </a:p>
          <a:p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Образовательные проекты ПАКК</a:t>
            </a:r>
          </a:p>
        </p:txBody>
      </p:sp>
      <p:pic>
        <p:nvPicPr>
          <p:cNvPr id="12" name="Picture 2" descr="\\skynet\Users\Шонина\ФинЛит\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 l="21566"/>
          <a:stretch/>
        </p:blipFill>
        <p:spPr bwMode="auto">
          <a:xfrm>
            <a:off x="0" y="6408762"/>
            <a:ext cx="10801350" cy="792138"/>
          </a:xfrm>
          <a:prstGeom prst="rect">
            <a:avLst/>
          </a:prstGeom>
          <a:noFill/>
          <a:extLst>
            <a:ext uri="{909E8E84-426E-40DD-AFC4-6F175D3DCCD1}">
              <a14:hiddenFill xmlns="" xmlns:lc="http://schemas.openxmlformats.org/drawingml/2006/lockedCanvas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3024411" y="6455326"/>
            <a:ext cx="4680520" cy="745574"/>
          </a:xfrm>
          <a:prstGeom prst="rect">
            <a:avLst/>
          </a:prstGeom>
        </p:spPr>
        <p:txBody>
          <a:bodyPr vert="horz" lIns="97036" tIns="48518" rIns="97036" bIns="48518" rtlCol="0" anchor="ctr">
            <a:noAutofit/>
          </a:bodyPr>
          <a:lstStyle>
            <a:lvl1pPr algn="r" defTabSz="970357" rtl="0" eaLnBrk="1" latinLnBrk="0" hangingPunct="1">
              <a:spcBef>
                <a:spcPct val="0"/>
              </a:spcBef>
              <a:buNone/>
              <a:defRPr sz="3900" kern="120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latin typeface="+mj-lt"/>
              </a:rPr>
              <a:t>Спасибо за внимание</a:t>
            </a:r>
            <a:r>
              <a:rPr lang="en-US" sz="3200" dirty="0" smtClean="0">
                <a:latin typeface="+mj-lt"/>
              </a:rPr>
              <a:t>!</a:t>
            </a:r>
            <a:endParaRPr lang="ru-RU" sz="3200" dirty="0">
              <a:latin typeface="+mj-lt"/>
            </a:endParaRPr>
          </a:p>
        </p:txBody>
      </p:sp>
      <p:pic>
        <p:nvPicPr>
          <p:cNvPr id="5124" name="Picture 4" descr="C:\Users\Propirny\Documents\Downloads\Screenshot_2020-04-25 Моя семья и другие проблемы Серия «Страхование»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8587" y="3528442"/>
            <a:ext cx="5801494" cy="2427513"/>
          </a:xfrm>
          <a:prstGeom prst="rect">
            <a:avLst/>
          </a:prstGeom>
          <a:noFill/>
        </p:spPr>
      </p:pic>
      <p:sp>
        <p:nvSpPr>
          <p:cNvPr id="18" name="Стрелка вправо 17"/>
          <p:cNvSpPr/>
          <p:nvPr/>
        </p:nvSpPr>
        <p:spPr>
          <a:xfrm>
            <a:off x="4032523" y="4802069"/>
            <a:ext cx="1626480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16099" y="5328642"/>
            <a:ext cx="2160240" cy="9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2124" y="2088282"/>
            <a:ext cx="5616624" cy="736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трелка вниз 14"/>
          <p:cNvSpPr/>
          <p:nvPr/>
        </p:nvSpPr>
        <p:spPr>
          <a:xfrm>
            <a:off x="3024411" y="1440210"/>
            <a:ext cx="484632" cy="7920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9" cstate="print"/>
          <a:stretch>
            <a:fillRect/>
          </a:stretch>
        </p:blipFill>
        <p:spPr>
          <a:xfrm>
            <a:off x="144091" y="669679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5904560"/>
      </p:ext>
    </p:extLst>
  </p:cSld>
  <p:clrMapOvr>
    <a:masterClrMapping/>
  </p:clrMapOvr>
  <p:transition advTm="21403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7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skynet\Users\Шонина\ФинЛит\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 l="21566"/>
          <a:stretch/>
        </p:blipFill>
        <p:spPr bwMode="auto">
          <a:xfrm>
            <a:off x="2448347" y="216074"/>
            <a:ext cx="8353002" cy="100816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1"/>
            <a:tileRect/>
          </a:gradFill>
          <a:extLst>
            <a:ext uri="{909E8E84-426E-40DD-AFC4-6F175D3DCCD1}">
              <a14:hiddenFill xmlns="" xmlns:lc="http://schemas.openxmlformats.org/drawingml/2006/lockedCanvas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6099" y="144066"/>
            <a:ext cx="2176328" cy="122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744491" y="360090"/>
            <a:ext cx="6831762" cy="745574"/>
          </a:xfrm>
          <a:prstGeom prst="rect">
            <a:avLst/>
          </a:prstGeom>
        </p:spPr>
        <p:txBody>
          <a:bodyPr vert="horz" lIns="97036" tIns="48518" rIns="97036" bIns="48518" rtlCol="0" anchor="ctr">
            <a:noAutofit/>
          </a:bodyPr>
          <a:lstStyle>
            <a:lvl1pPr algn="r" defTabSz="970357" rtl="0" eaLnBrk="1" latinLnBrk="0" hangingPunct="1">
              <a:spcBef>
                <a:spcPct val="0"/>
              </a:spcBef>
              <a:buNone/>
              <a:defRPr sz="3900" kern="120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+mj-lt"/>
              </a:rPr>
              <a:t>ЧТО СНЯТО?</a:t>
            </a:r>
            <a:endParaRPr lang="ru-RU" sz="28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72683" y="1872258"/>
            <a:ext cx="47525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 заказу Министерства финансов РФ в рамках реализации проекта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«Содействие повышению финансовой грамотности населения и развитию финансового образования в Российской Федерации» </a:t>
            </a:r>
            <a:r>
              <a:rPr lang="ru-RU" sz="2000" dirty="0" smtClean="0"/>
              <a:t>созданы </a:t>
            </a:r>
            <a:r>
              <a:rPr lang="ru-RU" sz="2000" b="1" dirty="0" smtClean="0"/>
              <a:t>вспомогательные видеоматериалы </a:t>
            </a:r>
            <a:r>
              <a:rPr lang="ru-RU" sz="2000" dirty="0" smtClean="0"/>
              <a:t>к Учебно-методическим комплектам по финансовой грамотности для учащихся разных возрастов.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952403" y="5688682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КОРОТКОМЕТРАЖНОЕ ИГРОВОЕ ОБРАЗОВАТЕЛЬНОЕ КИНО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Propirny\Documents\az\служебные тексты\ПАКК\ИЗ ДОМА\съемка-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6139" y="1584226"/>
            <a:ext cx="4581257" cy="38164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648147" y="5616674"/>
            <a:ext cx="21602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/>
              <a:t>ЭТО</a:t>
            </a:r>
            <a:endParaRPr lang="ru-RU" sz="6600" dirty="0"/>
          </a:p>
        </p:txBody>
      </p:sp>
      <p:pic>
        <p:nvPicPr>
          <p:cNvPr id="1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432123" y="669679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5904560"/>
      </p:ext>
    </p:extLst>
  </p:cSld>
  <p:clrMapOvr>
    <a:masterClrMapping/>
  </p:clrMapOvr>
  <p:transition advTm="63679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7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672483" y="144066"/>
            <a:ext cx="6831762" cy="745574"/>
          </a:xfrm>
          <a:prstGeom prst="rect">
            <a:avLst/>
          </a:prstGeom>
        </p:spPr>
        <p:txBody>
          <a:bodyPr vert="horz" lIns="97036" tIns="48518" rIns="97036" bIns="48518" rtlCol="0" anchor="ctr">
            <a:noAutofit/>
          </a:bodyPr>
          <a:lstStyle>
            <a:lvl1pPr algn="r" defTabSz="970357" rtl="0" eaLnBrk="1" latinLnBrk="0" hangingPunct="1">
              <a:spcBef>
                <a:spcPct val="0"/>
              </a:spcBef>
              <a:buNone/>
              <a:defRPr sz="3900" kern="120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latin typeface="+mj-lt"/>
              </a:rPr>
              <a:t>КТО СНИМАЕТ?</a:t>
            </a:r>
            <a:endParaRPr lang="ru-RU" sz="32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6419" y="1584226"/>
            <a:ext cx="73448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Организация  работ, экспертное сопровождение по вопросам финансовой грамотности  —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Консультационная компания ПАКК</a:t>
            </a:r>
            <a:r>
              <a:rPr lang="ru-RU" sz="2000" dirty="0" smtClean="0">
                <a:solidFill>
                  <a:srgbClr val="0070C0"/>
                </a:solidFill>
              </a:rPr>
              <a:t>. </a:t>
            </a:r>
          </a:p>
          <a:p>
            <a:endParaRPr lang="ru-RU" sz="2000" dirty="0" smtClean="0"/>
          </a:p>
          <a:p>
            <a:r>
              <a:rPr lang="ru-RU" sz="2000" dirty="0" smtClean="0"/>
              <a:t>Творческий процесс — подготовку сценариев, подбор актеров и работу с ними, режиссуру </a:t>
            </a:r>
            <a:r>
              <a:rPr lang="ru-RU" sz="2000" dirty="0" err="1" smtClean="0"/>
              <a:t>и.т.д</a:t>
            </a:r>
            <a:r>
              <a:rPr lang="ru-RU" sz="2000" dirty="0" smtClean="0"/>
              <a:t> — осуществляет кинокомпания </a:t>
            </a:r>
            <a:r>
              <a:rPr lang="ru-RU" sz="2000" b="1" dirty="0" smtClean="0">
                <a:solidFill>
                  <a:srgbClr val="0070C0"/>
                </a:solidFill>
              </a:rPr>
              <a:t>«АВЕ </a:t>
            </a:r>
            <a:r>
              <a:rPr lang="ru-RU" sz="2000" b="1" dirty="0" err="1" smtClean="0">
                <a:solidFill>
                  <a:srgbClr val="0070C0"/>
                </a:solidFill>
              </a:rPr>
              <a:t>Медиа</a:t>
            </a:r>
            <a:r>
              <a:rPr lang="ru-RU" sz="2000" dirty="0" smtClean="0">
                <a:solidFill>
                  <a:srgbClr val="0070C0"/>
                </a:solidFill>
              </a:rPr>
              <a:t>»</a:t>
            </a:r>
            <a:r>
              <a:rPr lang="ru-RU" sz="2000" dirty="0" smtClean="0"/>
              <a:t>.</a:t>
            </a:r>
          </a:p>
          <a:p>
            <a:endParaRPr lang="ru-RU" sz="2000" b="1" dirty="0" smtClean="0"/>
          </a:p>
          <a:p>
            <a:r>
              <a:rPr lang="ru-RU" sz="2000" dirty="0" smtClean="0"/>
              <a:t>За организацию и проведение съемок, а также за </a:t>
            </a:r>
            <a:r>
              <a:rPr lang="ru-RU" sz="2000" dirty="0" err="1" smtClean="0"/>
              <a:t>постпродакшн</a:t>
            </a:r>
            <a:r>
              <a:rPr lang="ru-RU" sz="2000" dirty="0" smtClean="0"/>
              <a:t> отвечает компания </a:t>
            </a:r>
            <a:r>
              <a:rPr lang="ru-RU" sz="2000" b="1" dirty="0" smtClean="0">
                <a:solidFill>
                  <a:srgbClr val="0070C0"/>
                </a:solidFill>
              </a:rPr>
              <a:t>«</a:t>
            </a:r>
            <a:r>
              <a:rPr lang="ru-RU" sz="2000" b="1" dirty="0" err="1" smtClean="0">
                <a:solidFill>
                  <a:srgbClr val="0070C0"/>
                </a:solidFill>
              </a:rPr>
              <a:t>Синетехно</a:t>
            </a:r>
            <a:r>
              <a:rPr lang="ru-RU" sz="2000" b="1" dirty="0" smtClean="0">
                <a:solidFill>
                  <a:srgbClr val="0070C0"/>
                </a:solidFill>
              </a:rPr>
              <a:t>» </a:t>
            </a:r>
            <a:r>
              <a:rPr lang="ru-RU" sz="2000" dirty="0" smtClean="0"/>
              <a:t>(Республика Беларусь)</a:t>
            </a:r>
            <a:r>
              <a:rPr lang="ru-RU" sz="2000" b="1" dirty="0" smtClean="0"/>
              <a:t>.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400" dirty="0" smtClean="0"/>
          </a:p>
        </p:txBody>
      </p:sp>
      <p:pic>
        <p:nvPicPr>
          <p:cNvPr id="9" name="Picture 2" descr="\\skynet\Users\Шонина\ФинЛит\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 l="21566"/>
          <a:stretch/>
        </p:blipFill>
        <p:spPr bwMode="auto">
          <a:xfrm>
            <a:off x="2520354" y="216074"/>
            <a:ext cx="8280995" cy="1008162"/>
          </a:xfrm>
          <a:prstGeom prst="rect">
            <a:avLst/>
          </a:prstGeom>
          <a:noFill/>
          <a:extLst>
            <a:ext uri="{909E8E84-426E-40DD-AFC4-6F175D3DCCD1}">
              <a14:hiddenFill xmlns="" xmlns:lc="http://schemas.openxmlformats.org/drawingml/2006/lockedCanvas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123" y="216074"/>
            <a:ext cx="2176328" cy="122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3744491" y="360090"/>
            <a:ext cx="6831762" cy="745574"/>
          </a:xfrm>
          <a:prstGeom prst="rect">
            <a:avLst/>
          </a:prstGeom>
        </p:spPr>
        <p:txBody>
          <a:bodyPr vert="horz" lIns="97036" tIns="48518" rIns="97036" bIns="48518" rtlCol="0" anchor="ctr">
            <a:noAutofit/>
          </a:bodyPr>
          <a:lstStyle>
            <a:lvl1pPr algn="r" defTabSz="970357" rtl="0" eaLnBrk="1" latinLnBrk="0" hangingPunct="1">
              <a:spcBef>
                <a:spcPct val="0"/>
              </a:spcBef>
              <a:buNone/>
              <a:defRPr sz="3900" kern="120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+mj-lt"/>
              </a:rPr>
              <a:t>КТО СНИМАЛ?</a:t>
            </a:r>
            <a:endParaRPr lang="ru-RU" sz="2800" dirty="0"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2163" y="5688682"/>
            <a:ext cx="9433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Консультанты компании ПАКК участвовали в разработке и подготовке видеоматериалов на всех этапах.</a:t>
            </a:r>
          </a:p>
        </p:txBody>
      </p:sp>
      <p:sp>
        <p:nvSpPr>
          <p:cNvPr id="10242" name="AutoShape 2" descr="http://pakk.deuspromo.ru/local/templates/main/tpl/dist/assets/images/content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://pakk.deuspromo.ru/local/templates/main/tpl/dist/assets/images/content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6" name="Picture 6" descr="https://pbs.twimg.com/profile_images/468515975713660929/FBCqRUb2_400x4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0195" y="1656234"/>
            <a:ext cx="1008112" cy="1008112"/>
          </a:xfrm>
          <a:prstGeom prst="rect">
            <a:avLst/>
          </a:prstGeom>
          <a:noFill/>
        </p:spPr>
      </p:pic>
      <p:pic>
        <p:nvPicPr>
          <p:cNvPr id="10248" name="Picture 8" descr="https://cinetechno.com/img/log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80195" y="4176514"/>
            <a:ext cx="1008111" cy="742042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080195" y="2952378"/>
            <a:ext cx="1008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АВЕ</a:t>
            </a:r>
          </a:p>
          <a:p>
            <a:pPr algn="ctr"/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576139" y="669679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5904560"/>
      </p:ext>
    </p:extLst>
  </p:cSld>
  <p:clrMapOvr>
    <a:masterClrMapping/>
  </p:clrMapOvr>
  <p:transition advTm="5809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81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skynet\Users\Шонина\ФинЛит\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 l="21566"/>
          <a:stretch/>
        </p:blipFill>
        <p:spPr bwMode="auto">
          <a:xfrm>
            <a:off x="2520354" y="216074"/>
            <a:ext cx="8280995" cy="1008162"/>
          </a:xfrm>
          <a:prstGeom prst="rect">
            <a:avLst/>
          </a:prstGeom>
          <a:noFill/>
          <a:extLst>
            <a:ext uri="{909E8E84-426E-40DD-AFC4-6F175D3DCCD1}">
              <a14:hiddenFill xmlns="" xmlns:lc="http://schemas.openxmlformats.org/drawingml/2006/lockedCanvas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123" y="216074"/>
            <a:ext cx="2176328" cy="122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744491" y="360090"/>
            <a:ext cx="6831762" cy="745574"/>
          </a:xfrm>
          <a:prstGeom prst="rect">
            <a:avLst/>
          </a:prstGeom>
        </p:spPr>
        <p:txBody>
          <a:bodyPr vert="horz" lIns="97036" tIns="48518" rIns="97036" bIns="48518" rtlCol="0" anchor="ctr">
            <a:noAutofit/>
          </a:bodyPr>
          <a:lstStyle>
            <a:lvl1pPr algn="r" defTabSz="970357" rtl="0" eaLnBrk="1" latinLnBrk="0" hangingPunct="1">
              <a:spcBef>
                <a:spcPct val="0"/>
              </a:spcBef>
              <a:buNone/>
              <a:defRPr sz="3900" kern="120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+mj-lt"/>
              </a:rPr>
              <a:t>ДЛЯ КОГО?</a:t>
            </a:r>
            <a:endParaRPr lang="ru-RU" sz="28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00475" y="5184626"/>
            <a:ext cx="691284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для учащихся 10-11 классов</a:t>
            </a:r>
          </a:p>
          <a:p>
            <a:r>
              <a:rPr lang="ru-RU" sz="2400" b="1" dirty="0" smtClean="0"/>
              <a:t>сериал «ЛЮБОВЬ. ДРУЖБА. ЭКОНОМИКА»</a:t>
            </a:r>
          </a:p>
          <a:p>
            <a:r>
              <a:rPr lang="ru-RU" sz="2400" b="1" dirty="0" smtClean="0"/>
              <a:t>(16 серий)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13314" name="Picture 2" descr="C:\Users\Propirny\Documents\az\служебные тексты\ПАКК\ИЗ ДОМА\5-7-1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163" y="1656234"/>
            <a:ext cx="2306656" cy="15368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315" name="Picture 3" descr="C:\Users\Propirny\Documents\az\служебные тексты\ПАКК\ИЗ ДОМА\8-9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163" y="3312418"/>
            <a:ext cx="2304256" cy="15380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316" name="Picture 4" descr="C:\Users\Propirny\Documents\az\служебные тексты\ПАКК\ИЗ ДОМА\10-11-1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163" y="4968602"/>
            <a:ext cx="2306656" cy="15368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600475" y="2160290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для учащихся 5-7 классов</a:t>
            </a:r>
            <a:endParaRPr lang="ru-RU" sz="2400" b="1" dirty="0" smtClean="0"/>
          </a:p>
          <a:p>
            <a:r>
              <a:rPr lang="ru-RU" sz="2400" b="1" dirty="0" smtClean="0"/>
              <a:t>сериал «СКАЗКА О ДЕНЬГАХ» 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smtClean="0"/>
              <a:t>(18 серий)</a:t>
            </a:r>
            <a:endParaRPr lang="ru-RU" sz="2400" b="1" dirty="0" smtClean="0">
              <a:solidFill>
                <a:srgbClr val="7030A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00475" y="3600450"/>
            <a:ext cx="7200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для учащихся 8-9 классов</a:t>
            </a:r>
            <a:endParaRPr lang="ru-RU" sz="2400" b="1" dirty="0" smtClean="0"/>
          </a:p>
          <a:p>
            <a:r>
              <a:rPr lang="ru-RU" sz="2400" b="1" dirty="0" smtClean="0"/>
              <a:t>сериал «МОЯ СЕМЬЯ И ДРУГИЕ ПРОБЛЕМЫ»</a:t>
            </a:r>
            <a:endParaRPr lang="ru-RU" sz="2400" dirty="0" smtClean="0"/>
          </a:p>
          <a:p>
            <a:r>
              <a:rPr lang="ru-RU" sz="2400" b="1" dirty="0" smtClean="0"/>
              <a:t>(17 серий)</a:t>
            </a:r>
            <a:endParaRPr lang="ru-RU" sz="2400" b="1" dirty="0" smtClean="0">
              <a:solidFill>
                <a:srgbClr val="7030A0"/>
              </a:solidFill>
            </a:endParaRPr>
          </a:p>
        </p:txBody>
      </p:sp>
      <p:pic>
        <p:nvPicPr>
          <p:cNvPr id="1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8" cstate="print"/>
          <a:stretch>
            <a:fillRect/>
          </a:stretch>
        </p:blipFill>
        <p:spPr>
          <a:xfrm>
            <a:off x="360115" y="669679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5904560"/>
      </p:ext>
    </p:extLst>
  </p:cSld>
  <p:clrMapOvr>
    <a:masterClrMapping/>
  </p:clrMapOvr>
  <p:transition advTm="6277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skynet\Users\Шонина\ФинЛит\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 l="21566"/>
          <a:stretch/>
        </p:blipFill>
        <p:spPr bwMode="auto">
          <a:xfrm>
            <a:off x="2520354" y="216074"/>
            <a:ext cx="8280995" cy="1008162"/>
          </a:xfrm>
          <a:prstGeom prst="rect">
            <a:avLst/>
          </a:prstGeom>
          <a:noFill/>
          <a:extLst>
            <a:ext uri="{909E8E84-426E-40DD-AFC4-6F175D3DCCD1}">
              <a14:hiddenFill xmlns="" xmlns:lc="http://schemas.openxmlformats.org/drawingml/2006/lockedCanvas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115" y="216074"/>
            <a:ext cx="2176328" cy="122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744491" y="360090"/>
            <a:ext cx="6831762" cy="745574"/>
          </a:xfrm>
          <a:prstGeom prst="rect">
            <a:avLst/>
          </a:prstGeom>
        </p:spPr>
        <p:txBody>
          <a:bodyPr vert="horz" lIns="97036" tIns="48518" rIns="97036" bIns="48518" rtlCol="0" anchor="ctr">
            <a:noAutofit/>
          </a:bodyPr>
          <a:lstStyle>
            <a:lvl1pPr algn="r" defTabSz="970357" rtl="0" eaLnBrk="1" latinLnBrk="0" hangingPunct="1">
              <a:spcBef>
                <a:spcPct val="0"/>
              </a:spcBef>
              <a:buNone/>
              <a:defRPr sz="3900" kern="120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+mj-lt"/>
              </a:rPr>
              <a:t>ПРО ЧТО?</a:t>
            </a:r>
            <a:endParaRPr lang="ru-RU" sz="28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0595" y="1800250"/>
            <a:ext cx="51845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Каждый сериал состоит из </a:t>
            </a:r>
            <a:r>
              <a:rPr lang="ru-RU" sz="1800" b="1" dirty="0" smtClean="0">
                <a:solidFill>
                  <a:srgbClr val="0070C0"/>
                </a:solidFill>
              </a:rPr>
              <a:t>самостоятельных </a:t>
            </a:r>
            <a:r>
              <a:rPr lang="ru-RU" sz="1800" dirty="0" smtClean="0"/>
              <a:t>короткометражных художественных </a:t>
            </a:r>
            <a:r>
              <a:rPr lang="ru-RU" sz="1800" b="1" dirty="0" smtClean="0">
                <a:solidFill>
                  <a:srgbClr val="0070C0"/>
                </a:solidFill>
              </a:rPr>
              <a:t>фильмов </a:t>
            </a:r>
            <a:r>
              <a:rPr lang="ru-RU" sz="1800" dirty="0" smtClean="0"/>
              <a:t>длительностью 4-7 минут, объединенных героями и базовой темой финансовой грамотности.</a:t>
            </a:r>
          </a:p>
          <a:p>
            <a:endParaRPr lang="ru-RU" sz="1800" dirty="0" smtClean="0"/>
          </a:p>
          <a:p>
            <a:r>
              <a:rPr lang="ru-RU" sz="1800" dirty="0" smtClean="0"/>
              <a:t>Каждая серия представляет собой </a:t>
            </a:r>
            <a:r>
              <a:rPr lang="ru-RU" sz="1800" b="1" dirty="0" smtClean="0">
                <a:solidFill>
                  <a:srgbClr val="0070C0"/>
                </a:solidFill>
              </a:rPr>
              <a:t>законченную историю</a:t>
            </a:r>
            <a:r>
              <a:rPr lang="ru-RU" sz="1800" dirty="0" smtClean="0"/>
              <a:t>, посвященную отдельной теме из области финансовой грамотности.</a:t>
            </a:r>
          </a:p>
          <a:p>
            <a:endParaRPr lang="ru-RU" sz="1800" dirty="0" smtClean="0"/>
          </a:p>
          <a:p>
            <a:r>
              <a:rPr lang="ru-RU" sz="1800" dirty="0" smtClean="0"/>
              <a:t>Главные герои сериалов — </a:t>
            </a:r>
            <a:r>
              <a:rPr lang="ru-RU" sz="1800" b="1" dirty="0" smtClean="0">
                <a:solidFill>
                  <a:srgbClr val="0070C0"/>
                </a:solidFill>
              </a:rPr>
              <a:t>ровесники потенциальных зрителей </a:t>
            </a:r>
            <a:r>
              <a:rPr lang="ru-RU" sz="1800" dirty="0" smtClean="0"/>
              <a:t>— попадая в различные непростые ситуации, демонстрируют примеры ошибочного или разумного финансового поведения.</a:t>
            </a:r>
            <a:endParaRPr lang="ru-RU" sz="1800" dirty="0"/>
          </a:p>
        </p:txBody>
      </p:sp>
      <p:pic>
        <p:nvPicPr>
          <p:cNvPr id="12" name="Picture 1" descr="C:\Users\Propirny\Documents\az\служебные тексты\ПАКК\ИЗ ДОМА\5-7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6179" y="1728242"/>
            <a:ext cx="3168352" cy="21122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C:\Users\Propirny\Documents\az\служебные тексты\ПАКК\ИЗ ДОМА\фото\PHOTO-2020-08-04-15-16-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6179" y="4104506"/>
            <a:ext cx="3168352" cy="23775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360115" y="669679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5904560"/>
      </p:ext>
    </p:extLst>
  </p:cSld>
  <p:clrMapOvr>
    <a:masterClrMapping/>
  </p:clrMapOvr>
  <p:transition advTm="45802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skynet\Users\Шонина\ФинЛит\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 l="21566"/>
          <a:stretch/>
        </p:blipFill>
        <p:spPr bwMode="auto">
          <a:xfrm>
            <a:off x="2520354" y="216074"/>
            <a:ext cx="8280995" cy="1008162"/>
          </a:xfrm>
          <a:prstGeom prst="rect">
            <a:avLst/>
          </a:prstGeom>
          <a:noFill/>
          <a:extLst>
            <a:ext uri="{909E8E84-426E-40DD-AFC4-6F175D3DCCD1}">
              <a14:hiddenFill xmlns="" xmlns:lc="http://schemas.openxmlformats.org/drawingml/2006/lockedCanvas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2123" y="216074"/>
            <a:ext cx="2176328" cy="122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744491" y="360090"/>
            <a:ext cx="6831762" cy="745574"/>
          </a:xfrm>
          <a:prstGeom prst="rect">
            <a:avLst/>
          </a:prstGeom>
        </p:spPr>
        <p:txBody>
          <a:bodyPr vert="horz" lIns="97036" tIns="48518" rIns="97036" bIns="48518" rtlCol="0" anchor="ctr">
            <a:noAutofit/>
          </a:bodyPr>
          <a:lstStyle>
            <a:lvl1pPr algn="r" defTabSz="970357" rtl="0" eaLnBrk="1" latinLnBrk="0" hangingPunct="1">
              <a:spcBef>
                <a:spcPct val="0"/>
              </a:spcBef>
              <a:buNone/>
              <a:defRPr sz="3900" kern="120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+mj-lt"/>
              </a:rPr>
              <a:t>«СКАЗКА О ДЕНЬГАХ»</a:t>
            </a:r>
            <a:endParaRPr lang="ru-RU" sz="28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64771" y="1800250"/>
            <a:ext cx="41044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Главные герои сериала — </a:t>
            </a:r>
            <a:r>
              <a:rPr lang="ru-RU" sz="1800" b="1" dirty="0" smtClean="0">
                <a:solidFill>
                  <a:srgbClr val="0070C0"/>
                </a:solidFill>
              </a:rPr>
              <a:t>Саша</a:t>
            </a:r>
            <a:r>
              <a:rPr lang="ru-RU" sz="1800" dirty="0" smtClean="0"/>
              <a:t> (11 лет), его старшая сестра </a:t>
            </a:r>
            <a:r>
              <a:rPr lang="ru-RU" sz="1800" b="1" dirty="0" smtClean="0">
                <a:solidFill>
                  <a:srgbClr val="0070C0"/>
                </a:solidFill>
              </a:rPr>
              <a:t>Полина</a:t>
            </a:r>
            <a:r>
              <a:rPr lang="ru-RU" sz="1800" b="1" dirty="0" smtClean="0"/>
              <a:t> </a:t>
            </a:r>
            <a:r>
              <a:rPr lang="ru-RU" sz="1800" dirty="0" smtClean="0"/>
              <a:t>(13 лет), и их сказочный друг богатырь </a:t>
            </a:r>
            <a:r>
              <a:rPr lang="ru-RU" sz="1800" b="1" dirty="0" smtClean="0">
                <a:solidFill>
                  <a:srgbClr val="0070C0"/>
                </a:solidFill>
              </a:rPr>
              <a:t>Иван </a:t>
            </a:r>
            <a:r>
              <a:rPr lang="ru-RU" sz="1800" dirty="0" smtClean="0"/>
              <a:t>— герой компьютерной игры по мотивам русских сказок, в которую играют дети.</a:t>
            </a:r>
          </a:p>
          <a:p>
            <a:r>
              <a:rPr lang="ru-RU" sz="1800" dirty="0" smtClean="0"/>
              <a:t>По желанию детей или собственной надобности Иван появляется из виртуального пространства. Он не слишком хорошо разбирается в реалиях нашего мира, из-за чего попадает сам и ставит своих друзей в забавные положения.</a:t>
            </a:r>
          </a:p>
          <a:p>
            <a:r>
              <a:rPr lang="ru-RU" sz="1800" dirty="0" smtClean="0"/>
              <a:t>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76139" y="5760690"/>
            <a:ext cx="97930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0070C0"/>
                </a:solidFill>
              </a:rPr>
              <a:t>Мама</a:t>
            </a:r>
            <a:r>
              <a:rPr lang="ru-RU" sz="1800" dirty="0" smtClean="0"/>
              <a:t> ребят разумно ведет домашнее хозяйство, но иногда совершает ошибки в финансовом поведении. </a:t>
            </a:r>
            <a:r>
              <a:rPr lang="ru-RU" sz="1800" b="1" dirty="0" smtClean="0">
                <a:solidFill>
                  <a:srgbClr val="0070C0"/>
                </a:solidFill>
              </a:rPr>
              <a:t>Папа</a:t>
            </a:r>
            <a:r>
              <a:rPr lang="ru-RU" sz="1800" dirty="0" smtClean="0"/>
              <a:t> — преподаватель экономики в вузе. Он </a:t>
            </a:r>
            <a:r>
              <a:rPr lang="ru-RU" sz="1800" dirty="0" smtClean="0">
                <a:solidFill>
                  <a:srgbClr val="0070C0"/>
                </a:solidFill>
              </a:rPr>
              <a:t>разъясняет детям понятия и явления, связанные с финансовой грамотностью</a:t>
            </a:r>
            <a:r>
              <a:rPr lang="ru-RU" sz="1800" dirty="0" smtClean="0"/>
              <a:t>, и резюмирует истории.</a:t>
            </a:r>
          </a:p>
        </p:txBody>
      </p:sp>
      <p:pic>
        <p:nvPicPr>
          <p:cNvPr id="12" name="Picture 2"/>
          <p:cNvPicPr/>
          <p:nvPr/>
        </p:nvPicPr>
        <p:blipFill>
          <a:blip r:embed="rId6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55" y="2016274"/>
            <a:ext cx="5256584" cy="33843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14" name="Прямоугольник 13"/>
          <p:cNvSpPr/>
          <p:nvPr/>
        </p:nvSpPr>
        <p:spPr>
          <a:xfrm>
            <a:off x="648147" y="1440210"/>
            <a:ext cx="4104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</a:t>
            </a:r>
            <a:r>
              <a:rPr lang="ru-RU" sz="1800" b="1" dirty="0" smtClean="0">
                <a:solidFill>
                  <a:srgbClr val="0070C0"/>
                </a:solidFill>
              </a:rPr>
              <a:t>Для учащихся 5-7 классов</a:t>
            </a:r>
            <a:endParaRPr lang="ru-RU" sz="1800" b="1" dirty="0" smtClean="0"/>
          </a:p>
        </p:txBody>
      </p:sp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216099" y="669679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5904560"/>
      </p:ext>
    </p:extLst>
  </p:cSld>
  <p:clrMapOvr>
    <a:masterClrMapping/>
  </p:clrMapOvr>
  <p:transition advTm="62307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8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skynet\Users\Шонина\ФинЛит\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 l="21566"/>
          <a:stretch/>
        </p:blipFill>
        <p:spPr bwMode="auto">
          <a:xfrm>
            <a:off x="2520355" y="216074"/>
            <a:ext cx="8280994" cy="1008162"/>
          </a:xfrm>
          <a:prstGeom prst="rect">
            <a:avLst/>
          </a:prstGeom>
          <a:noFill/>
          <a:extLst>
            <a:ext uri="{909E8E84-426E-40DD-AFC4-6F175D3DCCD1}">
              <a14:hiddenFill xmlns="" xmlns:lc="http://schemas.openxmlformats.org/drawingml/2006/lockedCanvas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123" y="216074"/>
            <a:ext cx="2176328" cy="122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800275" y="360090"/>
            <a:ext cx="8775978" cy="745574"/>
          </a:xfrm>
          <a:prstGeom prst="rect">
            <a:avLst/>
          </a:prstGeom>
        </p:spPr>
        <p:txBody>
          <a:bodyPr vert="horz" lIns="97036" tIns="48518" rIns="97036" bIns="48518" rtlCol="0" anchor="ctr">
            <a:noAutofit/>
          </a:bodyPr>
          <a:lstStyle>
            <a:lvl1pPr algn="r" defTabSz="970357" rtl="0" eaLnBrk="1" latinLnBrk="0" hangingPunct="1">
              <a:spcBef>
                <a:spcPct val="0"/>
              </a:spcBef>
              <a:buNone/>
              <a:defRPr sz="3900" kern="120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+mj-lt"/>
              </a:rPr>
              <a:t>«МОЯ СЕМЬЯ И ДРУГИЕ ПРОБЛЕМЫ»</a:t>
            </a:r>
            <a:endParaRPr lang="ru-RU" sz="28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60715" y="1872258"/>
            <a:ext cx="39604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Герои сериала — двойняшки </a:t>
            </a:r>
            <a:r>
              <a:rPr lang="ru-RU" sz="1800" b="1" dirty="0" smtClean="0">
                <a:solidFill>
                  <a:srgbClr val="0070C0"/>
                </a:solidFill>
              </a:rPr>
              <a:t>Маша</a:t>
            </a:r>
            <a:r>
              <a:rPr lang="ru-RU" sz="1800" dirty="0" smtClean="0"/>
              <a:t> и </a:t>
            </a:r>
            <a:r>
              <a:rPr lang="ru-RU" sz="1800" b="1" dirty="0" smtClean="0">
                <a:solidFill>
                  <a:srgbClr val="0070C0"/>
                </a:solidFill>
              </a:rPr>
              <a:t>Миша</a:t>
            </a:r>
            <a:r>
              <a:rPr lang="ru-RU" sz="1800" dirty="0" smtClean="0"/>
              <a:t> (15 лет), их папа, мама и мамин брат </a:t>
            </a:r>
            <a:r>
              <a:rPr lang="ru-RU" sz="1800" b="1" dirty="0" smtClean="0">
                <a:solidFill>
                  <a:srgbClr val="0070C0"/>
                </a:solidFill>
              </a:rPr>
              <a:t>дядя Вадим </a:t>
            </a:r>
            <a:r>
              <a:rPr lang="ru-RU" sz="1800" dirty="0" smtClean="0"/>
              <a:t>— успешный бизнесмен, являющийся для героев </a:t>
            </a:r>
            <a:r>
              <a:rPr lang="ru-RU" sz="1800" dirty="0" smtClean="0">
                <a:solidFill>
                  <a:srgbClr val="0070C0"/>
                </a:solidFill>
              </a:rPr>
              <a:t>авторитетом в экономических и финансовых вопросах</a:t>
            </a:r>
            <a:r>
              <a:rPr lang="ru-RU" sz="1800" dirty="0" smtClean="0"/>
              <a:t>. </a:t>
            </a:r>
          </a:p>
          <a:p>
            <a:r>
              <a:rPr lang="ru-RU" sz="1800" dirty="0" smtClean="0"/>
              <a:t>Пытаясь самостоятельно разобраться с различными проблемами, связанными с финансовым поведением, ребята оказываются в непростых ситуациях. </a:t>
            </a:r>
          </a:p>
          <a:p>
            <a:endParaRPr lang="ru-RU" sz="1800" dirty="0" smtClean="0"/>
          </a:p>
        </p:txBody>
      </p:sp>
      <p:pic>
        <p:nvPicPr>
          <p:cNvPr id="6145" name="Picture 1" descr="C:\Users\Propirny\Documents\az\служебные тексты\ПАКК\ИЗ ДОМА\фото\PHOTO-2020-08-04-14-57-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139" y="1944266"/>
            <a:ext cx="4824536" cy="3372749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04131" y="5472658"/>
            <a:ext cx="9361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/>
              <a:t>Разрешение этих ситуаций методом проб и ошибок приводит их к пониманию важных житейских и поведенческих моментов, связанных с финансовой грамотностью. Дядя Вадим помогает героям словом и делом.</a:t>
            </a:r>
            <a:endParaRPr lang="ru-RU" sz="1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76139" y="1440210"/>
            <a:ext cx="3203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 smtClean="0">
                <a:solidFill>
                  <a:srgbClr val="0070C0"/>
                </a:solidFill>
              </a:rPr>
              <a:t>Для учащихся 8-9 классов</a:t>
            </a:r>
            <a:endParaRPr lang="ru-RU" sz="1800" b="1" dirty="0" smtClean="0"/>
          </a:p>
        </p:txBody>
      </p:sp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432123" y="662478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5904560"/>
      </p:ext>
    </p:extLst>
  </p:cSld>
  <p:clrMapOvr>
    <a:masterClrMapping/>
  </p:clrMapOvr>
  <p:transition advTm="47128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26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skynet\Users\Шонина\ФинЛит\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 l="21566"/>
          <a:stretch/>
        </p:blipFill>
        <p:spPr bwMode="auto">
          <a:xfrm>
            <a:off x="2520354" y="216074"/>
            <a:ext cx="8280995" cy="1008162"/>
          </a:xfrm>
          <a:prstGeom prst="rect">
            <a:avLst/>
          </a:prstGeom>
          <a:noFill/>
          <a:extLst>
            <a:ext uri="{909E8E84-426E-40DD-AFC4-6F175D3DCCD1}">
              <a14:hiddenFill xmlns="" xmlns:lc="http://schemas.openxmlformats.org/drawingml/2006/lockedCanvas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123" y="216074"/>
            <a:ext cx="2176328" cy="122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088307" y="360090"/>
            <a:ext cx="8487946" cy="745574"/>
          </a:xfrm>
          <a:prstGeom prst="rect">
            <a:avLst/>
          </a:prstGeom>
        </p:spPr>
        <p:txBody>
          <a:bodyPr vert="horz" lIns="97036" tIns="48518" rIns="97036" bIns="48518" rtlCol="0" anchor="ctr">
            <a:noAutofit/>
          </a:bodyPr>
          <a:lstStyle>
            <a:lvl1pPr algn="r" defTabSz="970357" rtl="0" eaLnBrk="1" latinLnBrk="0" hangingPunct="1">
              <a:spcBef>
                <a:spcPct val="0"/>
              </a:spcBef>
              <a:buNone/>
              <a:defRPr sz="3900" kern="120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+mj-lt"/>
              </a:rPr>
              <a:t>«ЛЮБОВЬ. ДРУЖБА. ЭКОНОМИКА»</a:t>
            </a:r>
            <a:endParaRPr lang="ru-RU" sz="28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92763" y="2016274"/>
            <a:ext cx="43925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Бывшие одноклассники и близкие друзья </a:t>
            </a:r>
            <a:r>
              <a:rPr lang="ru-RU" sz="1800" b="1" dirty="0" smtClean="0">
                <a:solidFill>
                  <a:srgbClr val="0070C0"/>
                </a:solidFill>
              </a:rPr>
              <a:t>Глеб</a:t>
            </a:r>
            <a:r>
              <a:rPr lang="ru-RU" sz="1800" dirty="0" smtClean="0"/>
              <a:t>, </a:t>
            </a:r>
            <a:r>
              <a:rPr lang="ru-RU" sz="1800" b="1" dirty="0" err="1" smtClean="0">
                <a:solidFill>
                  <a:srgbClr val="0070C0"/>
                </a:solidFill>
              </a:rPr>
              <a:t>Костян</a:t>
            </a:r>
            <a:r>
              <a:rPr lang="ru-RU" sz="1800" dirty="0" smtClean="0"/>
              <a:t> и </a:t>
            </a:r>
            <a:r>
              <a:rPr lang="ru-RU" sz="1800" b="1" dirty="0" smtClean="0">
                <a:solidFill>
                  <a:srgbClr val="0070C0"/>
                </a:solidFill>
              </a:rPr>
              <a:t>Аня</a:t>
            </a:r>
            <a:r>
              <a:rPr lang="ru-RU" sz="1800" dirty="0" smtClean="0"/>
              <a:t> недавно окончили школу. 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Глеб</a:t>
            </a:r>
            <a:r>
              <a:rPr lang="ru-RU" sz="1800" dirty="0" smtClean="0"/>
              <a:t> переполнен идеями, связанными с бизнесом и обогащением. Обычно его начинания завершаются закономерным крахом.</a:t>
            </a:r>
          </a:p>
          <a:p>
            <a:r>
              <a:rPr lang="ru-RU" sz="1800" dirty="0" smtClean="0"/>
              <a:t>Хозяйственный </a:t>
            </a:r>
            <a:r>
              <a:rPr lang="ru-RU" sz="1800" b="1" dirty="0" err="1" smtClean="0">
                <a:solidFill>
                  <a:srgbClr val="0070C0"/>
                </a:solidFill>
              </a:rPr>
              <a:t>Костян</a:t>
            </a:r>
            <a:r>
              <a:rPr lang="ru-RU" sz="1800" dirty="0" smtClean="0"/>
              <a:t> учится в колледже на </a:t>
            </a:r>
            <a:r>
              <a:rPr lang="ru-RU" sz="1800" dirty="0" err="1" smtClean="0"/>
              <a:t>автослесаря</a:t>
            </a:r>
            <a:r>
              <a:rPr lang="ru-RU" sz="1800" dirty="0" smtClean="0"/>
              <a:t> и подрабатывает в автомастерской.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Аня</a:t>
            </a:r>
            <a:r>
              <a:rPr lang="ru-RU" sz="1800" dirty="0" smtClean="0"/>
              <a:t> учится в экономическом вузе и охотно делится с друзьями полученными знаниями.</a:t>
            </a:r>
          </a:p>
          <a:p>
            <a:endParaRPr lang="ru-RU" sz="1800" dirty="0" smtClean="0"/>
          </a:p>
        </p:txBody>
      </p:sp>
      <p:pic>
        <p:nvPicPr>
          <p:cNvPr id="8193" name="Picture 1" descr="C:\Users\Propirny\Documents\az\служебные тексты\ПАКК\ИЗ ДОМА\10-11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155" y="2016274"/>
            <a:ext cx="5288659" cy="35283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720155" y="5688682"/>
            <a:ext cx="9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/>
              <a:t>Герои сталкиваются с проблемами, решение которых требует знаний в сфере финансовой грамотности. Знания друзья приобретают собственным опытом.</a:t>
            </a:r>
            <a:endParaRPr lang="ru-RU" sz="1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92163" y="1440210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0070C0"/>
                </a:solidFill>
              </a:rPr>
              <a:t>Для учащихся 10-11 классов и студентов СПО</a:t>
            </a:r>
          </a:p>
        </p:txBody>
      </p:sp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504131" y="662478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5904560"/>
      </p:ext>
    </p:extLst>
  </p:cSld>
  <p:clrMapOvr>
    <a:masterClrMapping/>
  </p:clrMapOvr>
  <p:transition advTm="60341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8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skynet\Users\Шонина\ФинЛит\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566"/>
          <a:stretch/>
        </p:blipFill>
        <p:spPr bwMode="auto">
          <a:xfrm>
            <a:off x="2520354" y="216074"/>
            <a:ext cx="8280995" cy="100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115" y="216074"/>
            <a:ext cx="2176328" cy="122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744491" y="360090"/>
            <a:ext cx="6831762" cy="745574"/>
          </a:xfrm>
          <a:prstGeom prst="rect">
            <a:avLst/>
          </a:prstGeom>
        </p:spPr>
        <p:txBody>
          <a:bodyPr vert="horz" lIns="97036" tIns="48518" rIns="97036" bIns="48518" rtlCol="0" anchor="ctr">
            <a:noAutofit/>
          </a:bodyPr>
          <a:lstStyle>
            <a:lvl1pPr algn="r" defTabSz="970357" rtl="0" eaLnBrk="1" latinLnBrk="0" hangingPunct="1">
              <a:spcBef>
                <a:spcPct val="0"/>
              </a:spcBef>
              <a:buNone/>
              <a:defRPr sz="3900" kern="120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+mj-lt"/>
              </a:rPr>
              <a:t>КАК ИСПОЛЬЗОВАТЬ?</a:t>
            </a:r>
            <a:endParaRPr lang="ru-RU" sz="28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80437" y="1367905"/>
            <a:ext cx="639581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2438" indent="-452438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800" dirty="0" smtClean="0"/>
              <a:t>Для каждой серии разрабатываются методические рекомендации по проведению занятий в рамках УМК.</a:t>
            </a:r>
          </a:p>
          <a:p>
            <a:pPr marL="452438" indent="-452438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800" dirty="0" smtClean="0"/>
              <a:t>Серии могут использоваться в качестве дополнения или иллюстрации к учебному материалу, либо как самостоятельный материал, выполняющий образовательную функцию.</a:t>
            </a:r>
          </a:p>
          <a:p>
            <a:pPr marL="452438" indent="-452438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800" dirty="0" smtClean="0"/>
              <a:t>Серии могут разнообразить урок, помогают избежать монотонности, снять эмоциональную и психологическую нагрузку, привлечь внимание, заставить задуматься.</a:t>
            </a:r>
          </a:p>
          <a:p>
            <a:pPr marL="452438" indent="-452438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800" dirty="0" smtClean="0"/>
              <a:t>Серии также могут использоваться как самостоятельный образовательный материал, в частности, при домашнем просмотре учащимися совместно с родителями.</a:t>
            </a:r>
            <a:endParaRPr lang="ru-RU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60116" y="5976714"/>
            <a:ext cx="92890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0070C0"/>
                </a:solidFill>
              </a:rPr>
              <a:t>Серии проходят апробацию в общеобразовательных школах нескольких регионов Российской Федерации, готовые фильмы получили положительные отзывы педагогов.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965619">
            <a:off x="813454" y="1852848"/>
            <a:ext cx="1538075" cy="1944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189399">
            <a:off x="2166525" y="1938351"/>
            <a:ext cx="1590940" cy="20133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96219" y="2952378"/>
            <a:ext cx="1733793" cy="22016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8" cstate="print"/>
          <a:stretch>
            <a:fillRect/>
          </a:stretch>
        </p:blipFill>
        <p:spPr>
          <a:xfrm>
            <a:off x="216099" y="568868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5904560"/>
      </p:ext>
    </p:extLst>
  </p:cSld>
  <p:clrMapOvr>
    <a:masterClrMapping/>
  </p:clrMapOvr>
  <p:transition advTm="47237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89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Другая 2">
      <a:majorFont>
        <a:latin typeface="Futura PT Demi"/>
        <a:ea typeface=""/>
        <a:cs typeface=""/>
      </a:majorFont>
      <a:minorFont>
        <a:latin typeface="Futura PT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7704</TotalTime>
  <Words>675</Words>
  <Application>Microsoft Office PowerPoint</Application>
  <PresentationFormat>Произвольный</PresentationFormat>
  <Paragraphs>70</Paragraphs>
  <Slides>10</Slides>
  <Notes>3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Учимся финансовой грамоте вместе с героями кино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Учимся финансовой грамоте на успехах и ошибках литературных героев</dc:title>
  <dc:creator>Ершова С.В.</dc:creator>
  <cp:lastModifiedBy>Propirny</cp:lastModifiedBy>
  <cp:revision>428</cp:revision>
  <dcterms:created xsi:type="dcterms:W3CDTF">2016-08-10T09:57:18Z</dcterms:created>
  <dcterms:modified xsi:type="dcterms:W3CDTF">2020-09-09T14:43:41Z</dcterms:modified>
</cp:coreProperties>
</file>