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76" r:id="rId3"/>
    <p:sldId id="279" r:id="rId4"/>
    <p:sldId id="280" r:id="rId5"/>
    <p:sldId id="272" r:id="rId6"/>
    <p:sldId id="257" r:id="rId7"/>
    <p:sldId id="277" r:id="rId8"/>
    <p:sldId id="256" r:id="rId9"/>
    <p:sldId id="270" r:id="rId10"/>
    <p:sldId id="274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62" autoAdjust="0"/>
    <p:restoredTop sz="94660"/>
  </p:normalViewPr>
  <p:slideViewPr>
    <p:cSldViewPr>
      <p:cViewPr>
        <p:scale>
          <a:sx n="75" d="100"/>
          <a:sy n="75" d="100"/>
        </p:scale>
        <p:origin x="-126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30F252-8361-4573-B043-B19ACD10E3D7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ABEA8B-6667-43D7-B437-6A7BB5BFB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E7BB1-5561-413C-9D05-0924A556F1D2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47DD-E270-49DE-9E91-C19E4116A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C06F8-CB36-4D7C-9240-AF5DE23E8621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824B9-72BC-4CAD-B0B8-BF8AA8CD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DE77-9F34-4AA7-8FED-5FC4F8AB5B38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F0839-0C4F-4D81-9CD4-A36EE6277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13F1-3310-49DC-B30D-8C5A221AD726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3CAB-A774-43CC-9BC2-82E4FED7A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FC5A-0F0D-49E7-9836-E854B2113BAD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198F-D15F-4ACE-B5EC-B09C7EC58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854B1-6B5C-48E9-975D-DE1EED99BFD9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504CE-AD78-4D00-920C-E90606BAE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54B2-5B72-4F06-9FBB-195C7D8D692B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D2DF-B963-4686-BC6D-92AB051D3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6B4B-21A2-4DFC-BDB3-BDF2CC96DA73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93C2-FB01-475A-997A-FFB1F1209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918B-2B88-4201-A4BC-2797221F882B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F244-BF94-4502-8FFA-63A426AD9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7385-C368-4D5B-AA5C-8F91B61B92EC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B06B-6E35-4A37-8535-253E00D66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82A4-4F23-4485-A83B-D5808467440F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9741-DFA9-41F6-9FCA-B4CDF96B7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8E56A-7C00-4205-95F4-276FABB9CB67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DCD012-E4DF-493C-9D53-C747098D7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User\Desktop\Волонтерский отряд\158627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785813"/>
            <a:ext cx="68580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1500188"/>
            <a:ext cx="8229600" cy="1000125"/>
          </a:xfrm>
        </p:spPr>
        <p:txBody>
          <a:bodyPr/>
          <a:lstStyle/>
          <a:p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УЧРЕЖДЕНИЕ </a:t>
            </a:r>
            <a:b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ДЕТЕЙ-СИРОТ И ДЕТЕЙ,</a:t>
            </a:r>
            <a:b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ОСТАВШИХСЯ БЕЗ ПОПЕЧЕНИЯ РОДИТЕЛЕЙ,</a:t>
            </a:r>
            <a:b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ДОМ №8»</a:t>
            </a:r>
            <a:b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smtClean="0">
              <a:solidFill>
                <a:srgbClr val="002060"/>
              </a:solidFill>
            </a:endParaRP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1714500" y="2786063"/>
            <a:ext cx="6786563" cy="2928937"/>
          </a:xfrm>
        </p:spPr>
        <p:txBody>
          <a:bodyPr/>
          <a:lstStyle/>
          <a:p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«БУДУ    РЯДОМ»</a:t>
            </a:r>
          </a:p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429125"/>
            <a:ext cx="542925" cy="214313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4341" name="Текст 4"/>
          <p:cNvSpPr>
            <a:spLocks noGrp="1"/>
          </p:cNvSpPr>
          <p:nvPr>
            <p:ph type="body" sz="quarter" idx="3"/>
          </p:nvPr>
        </p:nvSpPr>
        <p:spPr>
          <a:xfrm>
            <a:off x="8358188" y="1535113"/>
            <a:ext cx="328612" cy="639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572500" y="5929313"/>
            <a:ext cx="114300" cy="19685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43" name="Picture 6" descr="C:\Users\User\Desktop\Волонтерский отряд\65663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Tatyana\Desktop\портфолио на М.К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user1\Desktop\День пожилого человека 30.09.2016\20160930_153454.jpg"/>
          <p:cNvPicPr>
            <a:picLocks noChangeAspect="1" noChangeArrowheads="1"/>
          </p:cNvPicPr>
          <p:nvPr/>
        </p:nvPicPr>
        <p:blipFill>
          <a:blip r:embed="rId3" cstate="print"/>
          <a:srcRect l="26370" r="26976"/>
          <a:stretch>
            <a:fillRect/>
          </a:stretch>
        </p:blipFill>
        <p:spPr bwMode="auto">
          <a:xfrm rot="20900369">
            <a:off x="484134" y="443386"/>
            <a:ext cx="1779126" cy="2145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user1\Desktop\День пожилого человека 30.09.2016\20160930_152650.jpg"/>
          <p:cNvPicPr>
            <a:picLocks noChangeAspect="1" noChangeArrowheads="1"/>
          </p:cNvPicPr>
          <p:nvPr/>
        </p:nvPicPr>
        <p:blipFill>
          <a:blip r:embed="rId4" cstate="print"/>
          <a:srcRect r="25643"/>
          <a:stretch>
            <a:fillRect/>
          </a:stretch>
        </p:blipFill>
        <p:spPr bwMode="auto">
          <a:xfrm rot="21297828">
            <a:off x="786296" y="2422718"/>
            <a:ext cx="2412259" cy="1824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Users\user1\Desktop\День пожилого человека 30.09.2016\20160930_152450.jpg"/>
          <p:cNvPicPr>
            <a:picLocks noChangeAspect="1" noChangeArrowheads="1"/>
          </p:cNvPicPr>
          <p:nvPr/>
        </p:nvPicPr>
        <p:blipFill>
          <a:blip r:embed="rId5" cstate="print"/>
          <a:srcRect l="25479" r="26442"/>
          <a:stretch>
            <a:fillRect/>
          </a:stretch>
        </p:blipFill>
        <p:spPr bwMode="auto">
          <a:xfrm rot="540218">
            <a:off x="7084144" y="437712"/>
            <a:ext cx="1804787" cy="2111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9" name="Заголовок 1"/>
          <p:cNvSpPr>
            <a:spLocks noGrp="1"/>
          </p:cNvSpPr>
          <p:nvPr>
            <p:ph type="ctrTitle"/>
          </p:nvPr>
        </p:nvSpPr>
        <p:spPr>
          <a:xfrm>
            <a:off x="1403350" y="642938"/>
            <a:ext cx="6769100" cy="1071562"/>
          </a:xfrm>
        </p:spPr>
        <p:txBody>
          <a:bodyPr/>
          <a:lstStyle/>
          <a:p>
            <a:r>
              <a:rPr lang="ru-RU" sz="40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ДЕНЬ  ПОЖИЛОГО   ЧЕЛОВЕКА</a:t>
            </a:r>
            <a:br>
              <a:rPr lang="ru-RU" sz="40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  геронтологическом </a:t>
            </a:r>
            <a:br>
              <a:rPr lang="ru-RU" sz="4000" b="1" i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центре </a:t>
            </a:r>
            <a:br>
              <a:rPr lang="ru-RU" sz="4000" b="1" i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4000" b="1" i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с.  Преградного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9" name="Picture 3" descr="C:\Users\user1\Desktop\День пожилого человека 30.09.2016\20160930_153009.jpg"/>
          <p:cNvPicPr>
            <a:picLocks noChangeAspect="1" noChangeArrowheads="1"/>
          </p:cNvPicPr>
          <p:nvPr/>
        </p:nvPicPr>
        <p:blipFill>
          <a:blip r:embed="rId6" cstate="print"/>
          <a:srcRect l="7500" r="12452"/>
          <a:stretch>
            <a:fillRect/>
          </a:stretch>
        </p:blipFill>
        <p:spPr bwMode="auto">
          <a:xfrm>
            <a:off x="6143636" y="4714884"/>
            <a:ext cx="2643206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user1\Desktop\День пожилого человека 30.09.2016\20160930_153056.jpg"/>
          <p:cNvPicPr>
            <a:picLocks noChangeAspect="1" noChangeArrowheads="1"/>
          </p:cNvPicPr>
          <p:nvPr/>
        </p:nvPicPr>
        <p:blipFill>
          <a:blip r:embed="rId7" cstate="print"/>
          <a:srcRect l="25329" t="3752" r="5016"/>
          <a:stretch>
            <a:fillRect/>
          </a:stretch>
        </p:blipFill>
        <p:spPr bwMode="auto">
          <a:xfrm>
            <a:off x="316211" y="4643446"/>
            <a:ext cx="2541277" cy="197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user1\Desktop\День пожилого человека 30.09.2016\20160930_153503(0).jpg"/>
          <p:cNvPicPr>
            <a:picLocks noChangeAspect="1" noChangeArrowheads="1"/>
          </p:cNvPicPr>
          <p:nvPr/>
        </p:nvPicPr>
        <p:blipFill>
          <a:blip r:embed="rId8" cstate="print"/>
          <a:srcRect l="30636" r="21707"/>
          <a:stretch>
            <a:fillRect/>
          </a:stretch>
        </p:blipFill>
        <p:spPr bwMode="auto">
          <a:xfrm>
            <a:off x="3571868" y="4071942"/>
            <a:ext cx="2143140" cy="2529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user1\Desktop\День пожилого человека 30.09.2016\20160930_152953-1.jpg"/>
          <p:cNvPicPr>
            <a:picLocks noChangeAspect="1" noChangeArrowheads="1"/>
          </p:cNvPicPr>
          <p:nvPr/>
        </p:nvPicPr>
        <p:blipFill>
          <a:blip r:embed="rId9" cstate="print"/>
          <a:srcRect l="5714"/>
          <a:stretch>
            <a:fillRect/>
          </a:stretch>
        </p:blipFill>
        <p:spPr bwMode="auto">
          <a:xfrm rot="384132">
            <a:off x="6552690" y="2490082"/>
            <a:ext cx="2489344" cy="1968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3" descr="https://avatars.mds.yandex.net/get-pdb/1900201/2b2a8ac5-adda-4d15-ba77-924d5b6ceca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3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 descr="G:\1 декабря-день борьбы со СПИДом\IMG_20181201_164558.jpg"/>
          <p:cNvPicPr>
            <a:picLocks noChangeAspect="1" noChangeArrowheads="1"/>
          </p:cNvPicPr>
          <p:nvPr/>
        </p:nvPicPr>
        <p:blipFill>
          <a:blip r:embed="rId3" cstate="print"/>
          <a:srcRect t="19014" r="29577" b="19548"/>
          <a:stretch>
            <a:fillRect/>
          </a:stretch>
        </p:blipFill>
        <p:spPr bwMode="auto">
          <a:xfrm>
            <a:off x="3707904" y="4509120"/>
            <a:ext cx="179520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G:\1 декабря-день борьбы со СПИДом\SAM_2610.JPG"/>
          <p:cNvPicPr>
            <a:picLocks noChangeAspect="1" noChangeArrowheads="1"/>
          </p:cNvPicPr>
          <p:nvPr/>
        </p:nvPicPr>
        <p:blipFill>
          <a:blip r:embed="rId4" cstate="print"/>
          <a:srcRect l="23279" t="2778" r="20471" b="8333"/>
          <a:stretch>
            <a:fillRect/>
          </a:stretch>
        </p:blipFill>
        <p:spPr bwMode="auto">
          <a:xfrm rot="1292820">
            <a:off x="6511377" y="1401250"/>
            <a:ext cx="194421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G:\1 декабря-день борьбы со СПИДом\SAM_2611.JPG"/>
          <p:cNvPicPr>
            <a:picLocks noChangeAspect="1" noChangeArrowheads="1"/>
          </p:cNvPicPr>
          <p:nvPr/>
        </p:nvPicPr>
        <p:blipFill>
          <a:blip r:embed="rId5" cstate="print"/>
          <a:srcRect l="10346" t="42919" r="67811" b="20294"/>
          <a:stretch>
            <a:fillRect/>
          </a:stretch>
        </p:blipFill>
        <p:spPr bwMode="auto">
          <a:xfrm rot="20414003">
            <a:off x="688633" y="1594710"/>
            <a:ext cx="1800200" cy="2273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G:\1 декабря-день борьбы со СПИДом\SAM_2612.JPG"/>
          <p:cNvPicPr>
            <a:picLocks noChangeAspect="1" noChangeArrowheads="1"/>
          </p:cNvPicPr>
          <p:nvPr/>
        </p:nvPicPr>
        <p:blipFill>
          <a:blip r:embed="rId6" cstate="print"/>
          <a:srcRect l="1450" b="5295"/>
          <a:stretch>
            <a:fillRect/>
          </a:stretch>
        </p:blipFill>
        <p:spPr bwMode="auto">
          <a:xfrm>
            <a:off x="467544" y="4500570"/>
            <a:ext cx="2764373" cy="199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G:\1 декабря-день борьбы со СПИДом\SAM_2617.JPG"/>
          <p:cNvPicPr>
            <a:picLocks noChangeAspect="1" noChangeArrowheads="1"/>
          </p:cNvPicPr>
          <p:nvPr/>
        </p:nvPicPr>
        <p:blipFill>
          <a:blip r:embed="rId7" cstate="print"/>
          <a:srcRect l="12318" r="4974" b="22571"/>
          <a:stretch>
            <a:fillRect/>
          </a:stretch>
        </p:blipFill>
        <p:spPr bwMode="auto">
          <a:xfrm>
            <a:off x="5957711" y="4572008"/>
            <a:ext cx="2782025" cy="19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G:\1 декабря-день борьбы со СПИДом\SAM_2621.JPG"/>
          <p:cNvPicPr>
            <a:picLocks noChangeAspect="1" noChangeArrowheads="1"/>
          </p:cNvPicPr>
          <p:nvPr/>
        </p:nvPicPr>
        <p:blipFill>
          <a:blip r:embed="rId8" cstate="print"/>
          <a:srcRect l="8363" t="2778" b="11111"/>
          <a:stretch>
            <a:fillRect/>
          </a:stretch>
        </p:blipFill>
        <p:spPr bwMode="auto">
          <a:xfrm>
            <a:off x="2786050" y="357166"/>
            <a:ext cx="316733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40" name="Прямоугольник 13"/>
          <p:cNvSpPr>
            <a:spLocks noChangeArrowheads="1"/>
          </p:cNvSpPr>
          <p:nvPr/>
        </p:nvSpPr>
        <p:spPr bwMode="auto">
          <a:xfrm>
            <a:off x="2555875" y="2349500"/>
            <a:ext cx="40322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600" b="1">
                <a:solidFill>
                  <a:schemeClr val="bg1"/>
                </a:solidFill>
                <a:latin typeface="Monotype Corsiva" pitchFamily="66" charset="0"/>
              </a:rPr>
              <a:t>«ВСЕМИРНЫЙ  ДЕНЬ  БОРЬБЫ</a:t>
            </a:r>
          </a:p>
          <a:p>
            <a:pPr algn="ctr"/>
            <a:r>
              <a:rPr lang="ru-RU" sz="3600" b="1">
                <a:solidFill>
                  <a:schemeClr val="bg1"/>
                </a:solidFill>
                <a:latin typeface="Monotype Corsiva" pitchFamily="66" charset="0"/>
              </a:rPr>
              <a:t>СО СПИДОМ»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541" name="Содержимое 26"/>
          <p:cNvSpPr>
            <a:spLocks noGrp="1"/>
          </p:cNvSpPr>
          <p:nvPr>
            <p:ph sz="quarter" idx="4"/>
          </p:nvPr>
        </p:nvSpPr>
        <p:spPr>
          <a:xfrm>
            <a:off x="6072188" y="4286250"/>
            <a:ext cx="2614612" cy="18399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Волонтерский отряд\kisspng-desktop-wallpaper-high-definition-video-wallpaper-ppt-5ab914a3d1bd81.3203488015220788838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Users\User\Desktop\Волонтерский отряд\kisspng-vector-graphics-love-image-friendship-5c8a3b12e50318.522311321552562962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785813"/>
            <a:ext cx="1154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user1\Desktop\ФРУКТОВЫЙ  САД\20171021_133640.jpg"/>
          <p:cNvPicPr>
            <a:picLocks noChangeAspect="1" noChangeArrowheads="1"/>
          </p:cNvPicPr>
          <p:nvPr/>
        </p:nvPicPr>
        <p:blipFill>
          <a:blip r:embed="rId4"/>
          <a:srcRect l="5201" r="6601" b="3801"/>
          <a:stretch>
            <a:fillRect/>
          </a:stretch>
        </p:blipFill>
        <p:spPr bwMode="auto">
          <a:xfrm rot="20041678">
            <a:off x="2705100" y="403225"/>
            <a:ext cx="1295400" cy="188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G:\image (11).jpg"/>
          <p:cNvPicPr>
            <a:picLocks noChangeAspect="1" noChangeArrowheads="1"/>
          </p:cNvPicPr>
          <p:nvPr/>
        </p:nvPicPr>
        <p:blipFill>
          <a:blip r:embed="rId5"/>
          <a:srcRect l="9838" t="17391" r="9050" b="19288"/>
          <a:stretch>
            <a:fillRect/>
          </a:stretch>
        </p:blipFill>
        <p:spPr bwMode="auto">
          <a:xfrm>
            <a:off x="2643188" y="2928938"/>
            <a:ext cx="3709987" cy="1931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user1\Desktop\ФРУКТОВЫЙ  САД\20171021_132219.jpg"/>
          <p:cNvPicPr>
            <a:picLocks noChangeAspect="1" noChangeArrowheads="1"/>
          </p:cNvPicPr>
          <p:nvPr/>
        </p:nvPicPr>
        <p:blipFill>
          <a:blip r:embed="rId6"/>
          <a:srcRect t="6055" r="7292" b="6054"/>
          <a:stretch>
            <a:fillRect/>
          </a:stretch>
        </p:blipFill>
        <p:spPr bwMode="auto">
          <a:xfrm>
            <a:off x="6948488" y="2636838"/>
            <a:ext cx="1708150" cy="216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1\Desktop\ФРУКТОВЫЙ  САД\20171021_1316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2492375"/>
            <a:ext cx="1706562" cy="2278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42875"/>
            <a:ext cx="8305800" cy="46434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ПОСАДКА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ФРУКТОВОГО  САДА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50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000" b="1" i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user1\Desktop\ФРУКТОВЫЙ  САД\20171021_130705.jpg"/>
          <p:cNvPicPr>
            <a:picLocks noChangeAspect="1" noChangeArrowheads="1"/>
          </p:cNvPicPr>
          <p:nvPr/>
        </p:nvPicPr>
        <p:blipFill>
          <a:blip r:embed="rId8"/>
          <a:srcRect l="28738" t="22700" r="16925"/>
          <a:stretch>
            <a:fillRect/>
          </a:stretch>
        </p:blipFill>
        <p:spPr bwMode="auto">
          <a:xfrm>
            <a:off x="468313" y="404813"/>
            <a:ext cx="1754187" cy="1871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1\Desktop\ФРУКТОВЫЙ  САД\20171021_131254.jpg"/>
          <p:cNvPicPr>
            <a:picLocks noChangeAspect="1" noChangeArrowheads="1"/>
          </p:cNvPicPr>
          <p:nvPr/>
        </p:nvPicPr>
        <p:blipFill>
          <a:blip r:embed="rId9"/>
          <a:srcRect l="20600" t="24800" r="10801"/>
          <a:stretch>
            <a:fillRect/>
          </a:stretch>
        </p:blipFill>
        <p:spPr bwMode="auto">
          <a:xfrm>
            <a:off x="7308850" y="333375"/>
            <a:ext cx="1477963" cy="215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user1\Desktop\ФРУКТОВЫЙ  САД\20171021_132843.jpg"/>
          <p:cNvPicPr>
            <a:picLocks noChangeAspect="1" noChangeArrowheads="1"/>
          </p:cNvPicPr>
          <p:nvPr/>
        </p:nvPicPr>
        <p:blipFill>
          <a:blip r:embed="rId10"/>
          <a:srcRect l="24013" r="22437"/>
          <a:stretch>
            <a:fillRect/>
          </a:stretch>
        </p:blipFill>
        <p:spPr bwMode="auto">
          <a:xfrm rot="1615622">
            <a:off x="5643563" y="419100"/>
            <a:ext cx="1357312" cy="1900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G:\image (3).jpg"/>
          <p:cNvPicPr>
            <a:picLocks noChangeAspect="1" noChangeArrowheads="1"/>
          </p:cNvPicPr>
          <p:nvPr/>
        </p:nvPicPr>
        <p:blipFill>
          <a:blip r:embed="rId11"/>
          <a:srcRect l="28738" t="14087" r="22438"/>
          <a:stretch>
            <a:fillRect/>
          </a:stretch>
        </p:blipFill>
        <p:spPr bwMode="auto">
          <a:xfrm>
            <a:off x="4140200" y="5013325"/>
            <a:ext cx="1387475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9" name="Picture 11" descr="G:\image (2).jpg"/>
          <p:cNvPicPr>
            <a:picLocks noChangeAspect="1" noChangeArrowheads="1"/>
          </p:cNvPicPr>
          <p:nvPr/>
        </p:nvPicPr>
        <p:blipFill>
          <a:blip r:embed="rId12"/>
          <a:srcRect l="5113" t="11812" r="4326" b="6294"/>
          <a:stretch>
            <a:fillRect/>
          </a:stretch>
        </p:blipFill>
        <p:spPr bwMode="auto">
          <a:xfrm>
            <a:off x="684213" y="5013325"/>
            <a:ext cx="2673350" cy="161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0" name="Picture 12" descr="G:\image (1).jpg"/>
          <p:cNvPicPr>
            <a:picLocks noChangeAspect="1" noChangeArrowheads="1"/>
          </p:cNvPicPr>
          <p:nvPr/>
        </p:nvPicPr>
        <p:blipFill>
          <a:blip r:embed="rId13"/>
          <a:srcRect l="5901" t="22650" r="15350" b="3363"/>
          <a:stretch>
            <a:fillRect/>
          </a:stretch>
        </p:blipFill>
        <p:spPr bwMode="auto">
          <a:xfrm>
            <a:off x="6084888" y="4994275"/>
            <a:ext cx="2671762" cy="1674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:\Users\User\Desktop\Волонтерский отряд\65663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636838"/>
            <a:ext cx="8305800" cy="1008062"/>
          </a:xfrm>
        </p:spPr>
        <p:txBody>
          <a:bodyPr/>
          <a:lstStyle/>
          <a:p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1" descr="C:\Users\User\Desktop\Волонтерский отряд\121730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143000"/>
            <a:ext cx="65008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 descr="C:\Users\User\Desktop\Волонтерский отряд\kisspng-desktop-wallpaper-high-definition-video-wallpaper-ppt-5ab914a3d1bd81.3203488015220788838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chemeClr val="accent2"/>
                </a:solidFill>
                <a:latin typeface="Times New Roman" pitchFamily="18" charset="0"/>
              </a:rPr>
              <a:t>Основная цель.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51022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smtClean="0">
                <a:latin typeface="Times New Roman" pitchFamily="18" charset="0"/>
              </a:rPr>
              <a:t>Пропаганда идей</a:t>
            </a:r>
          </a:p>
          <a:p>
            <a:pPr algn="ctr">
              <a:buFont typeface="Arial" charset="0"/>
              <a:buNone/>
            </a:pPr>
            <a:r>
              <a:rPr lang="ru-RU" sz="4800" smtClean="0">
                <a:latin typeface="Times New Roman" pitchFamily="18" charset="0"/>
              </a:rPr>
              <a:t> добровольческого труда</a:t>
            </a:r>
          </a:p>
          <a:p>
            <a:pPr algn="ctr">
              <a:buFont typeface="Arial" charset="0"/>
              <a:buNone/>
            </a:pPr>
            <a:r>
              <a:rPr lang="ru-RU" sz="4800" smtClean="0">
                <a:latin typeface="Times New Roman" pitchFamily="18" charset="0"/>
              </a:rPr>
              <a:t> на благо общества </a:t>
            </a:r>
          </a:p>
          <a:p>
            <a:pPr algn="ctr">
              <a:buFont typeface="Arial" charset="0"/>
              <a:buNone/>
            </a:pPr>
            <a:r>
              <a:rPr lang="ru-RU" sz="4800" smtClean="0">
                <a:latin typeface="Times New Roman" pitchFamily="18" charset="0"/>
              </a:rPr>
              <a:t>и привлечение молодёжи </a:t>
            </a:r>
          </a:p>
          <a:p>
            <a:pPr algn="ctr">
              <a:buFont typeface="Arial" charset="0"/>
              <a:buNone/>
            </a:pPr>
            <a:r>
              <a:rPr lang="ru-RU" sz="4800" smtClean="0">
                <a:latin typeface="Times New Roman" pitchFamily="18" charset="0"/>
              </a:rPr>
              <a:t>к решению социально значимых проблем.</a:t>
            </a:r>
          </a:p>
          <a:p>
            <a:pPr algn="ctr">
              <a:buFont typeface="Arial" charset="0"/>
              <a:buNone/>
            </a:pPr>
            <a:endParaRPr lang="ru-RU" sz="4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3" descr="C:\Users\User\Desktop\Волонтерский отряд\kisspng-desktop-wallpaper-high-definition-video-wallpaper-ppt-5ab914a3d1bd81.3203488015220788838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400" b="1" smtClean="0">
                <a:solidFill>
                  <a:schemeClr val="folHlink"/>
                </a:solidFill>
                <a:latin typeface="Times New Roman" pitchFamily="18" charset="0"/>
              </a:rPr>
              <a:t>Задачи.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6165850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</a:rPr>
              <a:t>1. Популяризация идей добровольчества в школьной среде, осуществление рекламно-информационной деятельности;</a:t>
            </a:r>
          </a:p>
          <a:p>
            <a:r>
              <a:rPr lang="ru-RU" sz="1800" b="1" smtClean="0">
                <a:latin typeface="Times New Roman" pitchFamily="18" charset="0"/>
              </a:rPr>
              <a:t>2. Развитие социальной системы, создание оптимальных условий для распространения волонтерского движения и активизации участия учащихся в социально-значимых акциях и проектах;</a:t>
            </a:r>
          </a:p>
          <a:p>
            <a:r>
              <a:rPr lang="ru-RU" sz="1800" b="1" smtClean="0">
                <a:latin typeface="Times New Roman" pitchFamily="18" charset="0"/>
              </a:rPr>
              <a:t>3. Вовлечение учащихся в проекты, связанные с оказанием социально-психологической и социально-педагогической поддержки различным группам населения;</a:t>
            </a:r>
          </a:p>
          <a:p>
            <a:r>
              <a:rPr lang="ru-RU" sz="1800" b="1" smtClean="0">
                <a:latin typeface="Times New Roman" pitchFamily="18" charset="0"/>
              </a:rPr>
              <a:t>4. Участие в подготовке и проведении массовых социально-культурных, информационно-просветительских и спортивных мероприятий;</a:t>
            </a:r>
          </a:p>
          <a:p>
            <a:r>
              <a:rPr lang="ru-RU" sz="1800" b="1" smtClean="0">
                <a:latin typeface="Times New Roman" pitchFamily="18" charset="0"/>
              </a:rPr>
              <a:t>5. Реализация программ профилактической и информационно-пропагандисткой направленности;</a:t>
            </a:r>
          </a:p>
          <a:p>
            <a:r>
              <a:rPr lang="ru-RU" sz="1800" b="1" smtClean="0">
                <a:latin typeface="Times New Roman" pitchFamily="18" charset="0"/>
              </a:rPr>
              <a:t>6. Организация обучающих семинаров для участников волонтёрского движения;</a:t>
            </a:r>
          </a:p>
          <a:p>
            <a:r>
              <a:rPr lang="ru-RU" sz="1800" b="1" smtClean="0">
                <a:latin typeface="Times New Roman" pitchFamily="18" charset="0"/>
              </a:rPr>
              <a:t>7. Воспитание у учащихся активной гражданской позиции, формирование лидерских и нравственно-этических качеств, чувства патриотизма и др.;</a:t>
            </a:r>
          </a:p>
          <a:p>
            <a:r>
              <a:rPr lang="ru-RU" sz="1800" b="1" smtClean="0">
                <a:latin typeface="Times New Roman" pitchFamily="18" charset="0"/>
              </a:rPr>
              <a:t>8. Поддержка и реализация социальных инициатив школьников;</a:t>
            </a:r>
          </a:p>
          <a:p>
            <a:r>
              <a:rPr lang="ru-RU" sz="1800" b="1" smtClean="0">
                <a:latin typeface="Times New Roman" pitchFamily="18" charset="0"/>
              </a:rPr>
              <a:t>9. Подготовка и поддержка молодёжных лидеров;</a:t>
            </a:r>
          </a:p>
          <a:p>
            <a:r>
              <a:rPr lang="ru-RU" sz="1800" b="1" smtClean="0">
                <a:latin typeface="Times New Roman" pitchFamily="18" charset="0"/>
              </a:rPr>
              <a:t>Координация деятельности волонтёров.</a:t>
            </a:r>
          </a:p>
          <a:p>
            <a:endParaRPr lang="ru-RU" sz="18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3" descr="C:\Users\User\Desktop\Волонтерский отряд\kisspng-desktop-wallpaper-high-definition-video-wallpaper-ppt-5ab914a3d1bd81.3203488015220788838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3" descr="C:\Users\User\Desktop\Волонтерский отряд\kisspng-desktop-wallpaper-high-definition-video-wallpaper-ppt-5ab914a3d1bd81.3203488015220788838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user1\Desktop\ОДН\Новая папка\Новая папка\ДЕТИ  ДД\20160802_161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7908">
            <a:off x="5625726" y="1173428"/>
            <a:ext cx="2928958" cy="2196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user1\Desktop\ОДН\Новая папка\Новая папка\ДЕТИ  ДД\20160802_160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3912">
            <a:off x="338365" y="1171748"/>
            <a:ext cx="304800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75"/>
            <a:ext cx="7851775" cy="2357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ВОЛОНТЁРСКИЙ  ОТРЯД 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«БУДУ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РЯДОМ»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5" name="Picture 5" descr="C:\Users\user1\Desktop\ОДН\Новая папка\Новая папка\ДЕТИ  ДД\20160802_160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54712" flipV="1">
            <a:off x="6001581" y="3628713"/>
            <a:ext cx="3186918" cy="2390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user1\Desktop\ОДН\Новая папка\Новая папка\ДЕТИ  ДД\20160802_160954.jpg"/>
          <p:cNvPicPr>
            <a:picLocks noChangeAspect="1" noChangeArrowheads="1"/>
          </p:cNvPicPr>
          <p:nvPr/>
        </p:nvPicPr>
        <p:blipFill>
          <a:blip r:embed="rId6" cstate="print"/>
          <a:srcRect t="9375" r="8594"/>
          <a:stretch>
            <a:fillRect/>
          </a:stretch>
        </p:blipFill>
        <p:spPr bwMode="auto">
          <a:xfrm rot="21278827">
            <a:off x="136590" y="3643715"/>
            <a:ext cx="3182288" cy="2366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user1\Desktop\ОДН\Новая папка\Новая папка\ДЕТИ  ДД\20160802_1601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000504"/>
            <a:ext cx="3047999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3" name="Picture 3" descr="C:\Users\Tatyana\Desktop\портфолио на М.К\soc-det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88" y="2857500"/>
            <a:ext cx="367188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User\Desktop\Волонтерский отряд\kisspng-desktop-wallpaper-high-definition-video-wallpaper-ppt-5ab914a3d1bd81.3203488015220788838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3" name="Содержимое 5"/>
          <p:cNvSpPr>
            <a:spLocks noGrp="1"/>
          </p:cNvSpPr>
          <p:nvPr>
            <p:ph sz="quarter" idx="4"/>
          </p:nvPr>
        </p:nvSpPr>
        <p:spPr>
          <a:xfrm>
            <a:off x="2000250" y="2571750"/>
            <a:ext cx="5500688" cy="19288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УХОД ЗА ПАМЯТНИКОМ</a:t>
            </a:r>
          </a:p>
        </p:txBody>
      </p:sp>
      <p:sp>
        <p:nvSpPr>
          <p:cNvPr id="17414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«</a:t>
            </a:r>
          </a:p>
        </p:txBody>
      </p:sp>
      <p:pic>
        <p:nvPicPr>
          <p:cNvPr id="1026" name="Picture 2" descr="E:\4  ГРУППА  ФОТО\ПОГИБШИМ  ЛЁТЧИКАМ\P70503-150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071938"/>
            <a:ext cx="2505075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4  ГРУППА  ФОТО\ПОГИБШИМ  ЛЁТЧИКАМ\P70503-1503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63675">
            <a:off x="6211888" y="815975"/>
            <a:ext cx="2644775" cy="1960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4  ГРУППА  ФОТО\ПОГИБШИМ  ЛЁТЧИКАМ\P70503-1503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429125"/>
            <a:ext cx="2557462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E:\4  ГРУППА  ФОТО\ПОГИБШИМ  ЛЁТЧИКАМ\P70503-1507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623827">
            <a:off x="315913" y="981075"/>
            <a:ext cx="2600325" cy="19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E:\4  ГРУППА  ФОТО\ПОГИБШИМ  ЛЁТЧИКАМ\P70503-1503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4000500"/>
            <a:ext cx="2428875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E:\4  ГРУППА  ФОТО\ПОГИБШИМ  ЛЁТЧИКАМ\P70503-15055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50" y="428625"/>
            <a:ext cx="2890838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Волонтерский отряд\kisspng-desktop-wallpaper-high-definition-video-wallpaper-ppt-5ab914a3d1bd81.3203488015220788838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ОТКРЫТИЕ  ПАМЯТНИКА\DSCF3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857750"/>
            <a:ext cx="2357438" cy="1760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ОТКРЫТИЕ  ПАМЯТНИКА\DSCF3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571750"/>
            <a:ext cx="2111375" cy="2071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7" name="Picture 13" descr="C:\Users\User\Desktop\ОТКРЫТИЕ  ПАМЯТНИКА\DSCF3175.JPG"/>
          <p:cNvPicPr>
            <a:picLocks noChangeAspect="1" noChangeArrowheads="1"/>
          </p:cNvPicPr>
          <p:nvPr/>
        </p:nvPicPr>
        <p:blipFill>
          <a:blip r:embed="rId5"/>
          <a:srcRect l="20455" t="6089" r="15908" b="5622"/>
          <a:stretch>
            <a:fillRect/>
          </a:stretch>
        </p:blipFill>
        <p:spPr bwMode="auto">
          <a:xfrm>
            <a:off x="3786188" y="785813"/>
            <a:ext cx="1585912" cy="164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C:\Users\User\Desktop\ОТКРЫТИЕ  ПАМЯТНИКА\DSCF3197.JPG"/>
          <p:cNvPicPr>
            <a:picLocks noChangeAspect="1" noChangeArrowheads="1"/>
          </p:cNvPicPr>
          <p:nvPr/>
        </p:nvPicPr>
        <p:blipFill>
          <a:blip r:embed="rId6"/>
          <a:srcRect t="7238" r="13953" b="11768"/>
          <a:stretch>
            <a:fillRect/>
          </a:stretch>
        </p:blipFill>
        <p:spPr bwMode="auto">
          <a:xfrm>
            <a:off x="1714500" y="214313"/>
            <a:ext cx="2033588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Users\User\Desktop\ОТКРЫТИЕ  ПАМЯТНИКА\DSCF32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584978" flipV="1">
            <a:off x="112713" y="571500"/>
            <a:ext cx="1631950" cy="2185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User\Desktop\ОТКРЫТИЕ  ПАМЯТНИКА\DSCF3204.JPG"/>
          <p:cNvPicPr>
            <a:picLocks noChangeAspect="1" noChangeArrowheads="1"/>
          </p:cNvPicPr>
          <p:nvPr/>
        </p:nvPicPr>
        <p:blipFill>
          <a:blip r:embed="rId8"/>
          <a:srcRect l="4545" t="6089" r="11363" b="14756"/>
          <a:stretch>
            <a:fillRect/>
          </a:stretch>
        </p:blipFill>
        <p:spPr bwMode="auto">
          <a:xfrm>
            <a:off x="5429250" y="214313"/>
            <a:ext cx="2071688" cy="1455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40" name="Заголовок 1"/>
          <p:cNvSpPr>
            <a:spLocks noGrp="1"/>
          </p:cNvSpPr>
          <p:nvPr>
            <p:ph type="title"/>
          </p:nvPr>
        </p:nvSpPr>
        <p:spPr>
          <a:xfrm>
            <a:off x="457200" y="3857625"/>
            <a:ext cx="8229600" cy="300037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ОТКРЫТИЕ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500" y="2857500"/>
            <a:ext cx="495300" cy="3571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750" y="1600200"/>
            <a:ext cx="1543050" cy="15430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8" name="Picture 4" descr="C:\Users\User\Desktop\ОТКРЫТИЕ  ПАМЯТНИКА\DSCF321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4857750"/>
            <a:ext cx="2214562" cy="16525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30" name="Picture 6" descr="C:\Users\User\Desktop\ОТКРЫТИЕ  ПАМЯТНИКА\DSCF32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688" y="4857750"/>
            <a:ext cx="2208212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C:\Users\User\Desktop\ОТКРЫТИЕ  ПАМЯТНИКА\DSCF319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" y="2857500"/>
            <a:ext cx="2179638" cy="1627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User\Desktop\ОТКРЫТИЕ  ПАМЯТНИКА\DSCF321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190528">
            <a:off x="7451725" y="560388"/>
            <a:ext cx="1560513" cy="208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C:\Users\User\Desktop\ОТКРЫТИЕ  ПАМЯТНИКА\DSCF319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3688" y="2857500"/>
            <a:ext cx="2143125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2" descr="C:\Users\User\Desktop\Волонтерский отряд\kisspng-residence-registration-office-russia-wedding-marri-5afac4cd416482.1780578515263838212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513" y="6237288"/>
            <a:ext cx="7489825" cy="6207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endParaRPr lang="ru-RU" sz="36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 rot="20678593">
            <a:off x="320675" y="5770563"/>
            <a:ext cx="2405063" cy="581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800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rot="1082742">
            <a:off x="6569075" y="5895975"/>
            <a:ext cx="2232025" cy="579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rot="1082742">
            <a:off x="5913438" y="1598613"/>
            <a:ext cx="29591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3" descr="C:\Users\User\Desktop\1.02.20\IMG_20200201_153131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66"/>
            <a:ext cx="1500198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esktop\1.02.20\IMG-20200125-WA0026.jpg"/>
          <p:cNvPicPr>
            <a:picLocks noChangeAspect="1" noChangeArrowheads="1"/>
          </p:cNvPicPr>
          <p:nvPr/>
        </p:nvPicPr>
        <p:blipFill>
          <a:blip r:embed="rId4"/>
          <a:srcRect t="14185" r="22340" b="9219"/>
          <a:stretch>
            <a:fillRect/>
          </a:stretch>
        </p:blipFill>
        <p:spPr bwMode="auto">
          <a:xfrm rot="20380095">
            <a:off x="548985" y="3336392"/>
            <a:ext cx="2704061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User\Desktop\1.02.20\IMG-20200215-WA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2071701" cy="2031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6" descr="C:\Users\User\Desktop\1.02.20\IMG-20200215-WA0041.jpg"/>
          <p:cNvPicPr>
            <a:picLocks noChangeAspect="1" noChangeArrowheads="1"/>
          </p:cNvPicPr>
          <p:nvPr/>
        </p:nvPicPr>
        <p:blipFill>
          <a:blip r:embed="rId6" cstate="print"/>
          <a:srcRect l="3352" r="6515"/>
          <a:stretch>
            <a:fillRect/>
          </a:stretch>
        </p:blipFill>
        <p:spPr bwMode="auto">
          <a:xfrm>
            <a:off x="6583996" y="285729"/>
            <a:ext cx="2274284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7" descr="C:\Users\User\Desktop\1.02.20\IMG-20200215-WA0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786058"/>
            <a:ext cx="2381299" cy="1785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C:\Users\User\Desktop\1.02.20\IMG-20200215-WA00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357166"/>
            <a:ext cx="1500198" cy="2062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C:\Users\User\Desktop\1.02.20\IMG-20200215-WA00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63387">
            <a:off x="6224552" y="3456858"/>
            <a:ext cx="2524845" cy="1929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9" name="Текст 26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3213100" cy="5715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70" name="Содержимое 27"/>
          <p:cNvSpPr>
            <a:spLocks noGrp="1"/>
          </p:cNvSpPr>
          <p:nvPr>
            <p:ph sz="half" idx="2"/>
          </p:nvPr>
        </p:nvSpPr>
        <p:spPr>
          <a:xfrm flipV="1">
            <a:off x="500063" y="4214813"/>
            <a:ext cx="46037" cy="85725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9471" name="Заголовок 28"/>
          <p:cNvSpPr>
            <a:spLocks noGrp="1"/>
          </p:cNvSpPr>
          <p:nvPr>
            <p:ph type="title"/>
          </p:nvPr>
        </p:nvSpPr>
        <p:spPr>
          <a:xfrm>
            <a:off x="457200" y="2000250"/>
            <a:ext cx="8229600" cy="1357313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</a:p>
        </p:txBody>
      </p:sp>
      <p:sp>
        <p:nvSpPr>
          <p:cNvPr id="19472" name="Содержимое 29"/>
          <p:cNvSpPr>
            <a:spLocks noGrp="1"/>
          </p:cNvSpPr>
          <p:nvPr>
            <p:ph sz="quarter" idx="4"/>
          </p:nvPr>
        </p:nvSpPr>
        <p:spPr>
          <a:xfrm>
            <a:off x="5643563" y="2928938"/>
            <a:ext cx="2714625" cy="2000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Picture 2" descr="C:\Users\User\Desktop\1.02.20\IMG_20200201_153012_HDR.jpg"/>
          <p:cNvPicPr>
            <a:picLocks noChangeAspect="1" noChangeArrowheads="1"/>
          </p:cNvPicPr>
          <p:nvPr/>
        </p:nvPicPr>
        <p:blipFill>
          <a:blip r:embed="rId10" cstate="print"/>
          <a:srcRect l="10290" t="26582" r="5677" b="15190"/>
          <a:stretch>
            <a:fillRect/>
          </a:stretch>
        </p:blipFill>
        <p:spPr bwMode="auto">
          <a:xfrm>
            <a:off x="2786050" y="4929198"/>
            <a:ext cx="3652656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C:\Users\User\Desktop\Волонтерский отряд\kisspng-estimation-shahada-university-golden-frame-5ad5c6f3c09426.6286899115239595397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Tatyana\Desktop\ЭКСТРЕМИЗМ\IMG_20180510_074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581127"/>
            <a:ext cx="2822055" cy="21165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4" name="Picture 6" descr="C:\Users\Tatyana\Desktop\ЭКСТРЕМИЗМ\IMG_20180510_074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9849">
            <a:off x="6621098" y="3144589"/>
            <a:ext cx="1973846" cy="27183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3" name="Picture 5" descr="C:\Users\Tatyana\Desktop\ЭКСТРЕМИЗМ\IMG_20180510_074158.jpg"/>
          <p:cNvPicPr>
            <a:picLocks noChangeAspect="1" noChangeArrowheads="1"/>
          </p:cNvPicPr>
          <p:nvPr/>
        </p:nvPicPr>
        <p:blipFill>
          <a:blip r:embed="rId5" cstate="print"/>
          <a:srcRect l="15203" t="11403" r="8779" b="4979"/>
          <a:stretch>
            <a:fillRect/>
          </a:stretch>
        </p:blipFill>
        <p:spPr bwMode="auto">
          <a:xfrm rot="21085281">
            <a:off x="747687" y="3180158"/>
            <a:ext cx="1857752" cy="2724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7" name="Picture 9" descr="C:\Users\Tatyana\Desktop\ЭКСТРЕМИЗМ\экстремизм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420888"/>
            <a:ext cx="1440160" cy="2026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Tatyana\Desktop\ЭКСТРЕМИЗМ\IMG_20180510_0741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348880"/>
            <a:ext cx="1599642" cy="21328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 descr="C:\Users\Tatyana\Desktop\ЭКСТРЕМИЗМ\IMG_20180510_074008.jpg"/>
          <p:cNvPicPr>
            <a:picLocks noChangeAspect="1" noChangeArrowheads="1"/>
          </p:cNvPicPr>
          <p:nvPr/>
        </p:nvPicPr>
        <p:blipFill>
          <a:blip r:embed="rId8" cstate="print"/>
          <a:srcRect t="6667"/>
          <a:stretch>
            <a:fillRect/>
          </a:stretch>
        </p:blipFill>
        <p:spPr bwMode="auto">
          <a:xfrm>
            <a:off x="6585731" y="642918"/>
            <a:ext cx="1664761" cy="2071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6" name="Picture 8" descr="C:\Users\Tatyana\Desktop\ЭКСТРЕМИЗМ\IMG_20180510_074543.jpg"/>
          <p:cNvPicPr>
            <a:picLocks noChangeAspect="1" noChangeArrowheads="1"/>
          </p:cNvPicPr>
          <p:nvPr/>
        </p:nvPicPr>
        <p:blipFill>
          <a:blip r:embed="rId9" cstate="print"/>
          <a:srcRect l="9640" t="9640" r="8418" b="6811"/>
          <a:stretch>
            <a:fillRect/>
          </a:stretch>
        </p:blipFill>
        <p:spPr bwMode="auto">
          <a:xfrm>
            <a:off x="3419872" y="260648"/>
            <a:ext cx="2448272" cy="18722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C:\Users\Tatyana\Desktop\ЭКСТРЕМИЗМ\IMG_20180510_07414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642917"/>
            <a:ext cx="1733862" cy="23118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490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143750" cy="8072438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«ЭКСТРЕМИЗМ – УГРОЗА ОБЩЕСТ ВУ»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170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Times New Roman</vt:lpstr>
      <vt:lpstr>Monotype Corsiva</vt:lpstr>
      <vt:lpstr>Тема Office</vt:lpstr>
      <vt:lpstr>ГОСУДАРСТВЕННОЕ КАЗЕННОЕ УЧРЕЖДЕНИЕ  ДЛЯ ДЕТЕЙ-СИРОТ И ДЕТЕЙ, ОСТАВШИХСЯ БЕЗ ПОПЕЧЕНИЯ РОДИТЕЛЕЙ, «ДЕТСКИЙ ДОМ №8» </vt:lpstr>
      <vt:lpstr>Слайд 2</vt:lpstr>
      <vt:lpstr>Основная цель.</vt:lpstr>
      <vt:lpstr>Задачи.</vt:lpstr>
      <vt:lpstr>ВОЛОНТЁРСКИЙ  ОТРЯД   «БУДУ   РЯДОМ»</vt:lpstr>
      <vt:lpstr>Слайд 6</vt:lpstr>
      <vt:lpstr> ОТКРЫТИЕ   ПАМЯТНИКА</vt:lpstr>
      <vt:lpstr>ПАТРИОТИЗМ</vt:lpstr>
      <vt:lpstr>АКЦИЯ       «ЭКСТРЕМИЗМ – УГРОЗА ОБЩЕСТ ВУ»</vt:lpstr>
      <vt:lpstr>   ДЕНЬ  ПОЖИЛОГО   ЧЕЛОВЕКА в  геронтологическом   центре    с.  Преградного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BEST</cp:lastModifiedBy>
  <cp:revision>125</cp:revision>
  <dcterms:created xsi:type="dcterms:W3CDTF">2018-01-08T20:32:38Z</dcterms:created>
  <dcterms:modified xsi:type="dcterms:W3CDTF">2020-02-27T16:51:34Z</dcterms:modified>
</cp:coreProperties>
</file>