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64" r:id="rId1"/>
    <p:sldMasterId id="2147483876" r:id="rId2"/>
    <p:sldMasterId id="2147483900" r:id="rId3"/>
    <p:sldMasterId id="2147483912" r:id="rId4"/>
  </p:sldMasterIdLst>
  <p:notesMasterIdLst>
    <p:notesMasterId r:id="rId18"/>
  </p:notesMasterIdLst>
  <p:sldIdLst>
    <p:sldId id="1024" r:id="rId5"/>
    <p:sldId id="331" r:id="rId6"/>
    <p:sldId id="380" r:id="rId7"/>
    <p:sldId id="381" r:id="rId8"/>
    <p:sldId id="352" r:id="rId9"/>
    <p:sldId id="374" r:id="rId10"/>
    <p:sldId id="376" r:id="rId11"/>
    <p:sldId id="266" r:id="rId12"/>
    <p:sldId id="366" r:id="rId13"/>
    <p:sldId id="378" r:id="rId14"/>
    <p:sldId id="379" r:id="rId15"/>
    <p:sldId id="375" r:id="rId16"/>
    <p:sldId id="37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075" autoAdjust="0"/>
  </p:normalViewPr>
  <p:slideViewPr>
    <p:cSldViewPr>
      <p:cViewPr varScale="1">
        <p:scale>
          <a:sx n="105" d="100"/>
          <a:sy n="105" d="100"/>
        </p:scale>
        <p:origin x="133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20892-E86E-4FDC-A677-E7C6A3A0D827}" type="datetimeFigureOut">
              <a:rPr lang="ru-RU" smtClean="0"/>
              <a:t>16.08.2023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94F36-FB42-4F6D-A2AA-6CF643B741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552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296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385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291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986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131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12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4287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126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0967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2476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880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2880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3010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518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4981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2561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707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24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7869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6171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7938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2958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6158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1088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49668" y="579702"/>
            <a:ext cx="3644664" cy="815608"/>
          </a:xfrm>
        </p:spPr>
        <p:txBody>
          <a:bodyPr lIns="0" tIns="0" rIns="0" bIns="0"/>
          <a:lstStyle>
            <a:lvl1pPr>
              <a:defRPr sz="5300" b="0" i="0">
                <a:solidFill>
                  <a:srgbClr val="524641"/>
                </a:solidFill>
                <a:latin typeface="Druk Cyr"/>
                <a:cs typeface="Druk Cy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3980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78323" y="2020638"/>
            <a:ext cx="365677" cy="141907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94654"/>
            <a:ext cx="9103076" cy="6586765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5008893" cy="6838958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49097" y="590558"/>
            <a:ext cx="2133595" cy="1511189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0" y="5565219"/>
            <a:ext cx="9144000" cy="1292299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751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87734" y="504505"/>
            <a:ext cx="2133595" cy="151119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49668" y="579702"/>
            <a:ext cx="3644664" cy="815608"/>
          </a:xfrm>
        </p:spPr>
        <p:txBody>
          <a:bodyPr lIns="0" tIns="0" rIns="0" bIns="0"/>
          <a:lstStyle>
            <a:lvl1pPr>
              <a:defRPr sz="5300" b="0" i="0">
                <a:solidFill>
                  <a:srgbClr val="524641"/>
                </a:solidFill>
                <a:latin typeface="Druk Cyr"/>
                <a:cs typeface="Druk Cy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4273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49668" y="579702"/>
            <a:ext cx="3644664" cy="815608"/>
          </a:xfrm>
        </p:spPr>
        <p:txBody>
          <a:bodyPr lIns="0" tIns="0" rIns="0" bIns="0"/>
          <a:lstStyle>
            <a:lvl1pPr>
              <a:defRPr sz="5300" b="0" i="0">
                <a:solidFill>
                  <a:srgbClr val="524641"/>
                </a:solidFill>
                <a:latin typeface="Druk Cyr"/>
                <a:cs typeface="Druk Cy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2399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963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03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91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49668" y="579702"/>
            <a:ext cx="3644664" cy="16158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0" b="0" i="0">
                <a:solidFill>
                  <a:srgbClr val="524641"/>
                </a:solidFill>
                <a:latin typeface="Druk Cyr"/>
                <a:cs typeface="Druk Cy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65704"/>
            <a:endParaRPr sz="9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65704"/>
            <a:fld id="{1D8BD707-D9CF-40AE-B4C6-C98DA3205C09}" type="datetimeFigureOut">
              <a:rPr lang="en-US" sz="900">
                <a:solidFill>
                  <a:prstClr val="black">
                    <a:tint val="75000"/>
                  </a:prstClr>
                </a:solidFill>
              </a:rPr>
              <a:pPr defTabSz="465704"/>
              <a:t>8/16/2023</a:t>
            </a:fld>
            <a:endParaRPr lang="en-US" sz="9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1" y="6377940"/>
            <a:ext cx="2103120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65704"/>
            <a:fld id="{B6F15528-21DE-4FAA-801E-634DDDAF4B2B}" type="slidenum">
              <a:rPr sz="900">
                <a:solidFill>
                  <a:prstClr val="black">
                    <a:tint val="75000"/>
                  </a:prstClr>
                </a:solidFill>
              </a:rPr>
              <a:pPr defTabSz="465704"/>
              <a:t>‹#›</a:t>
            </a:fld>
            <a:endParaRPr sz="9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382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32852">
        <a:defRPr>
          <a:latin typeface="+mn-lt"/>
          <a:ea typeface="+mn-ea"/>
          <a:cs typeface="+mn-cs"/>
        </a:defRPr>
      </a:lvl2pPr>
      <a:lvl3pPr marL="465704">
        <a:defRPr>
          <a:latin typeface="+mn-lt"/>
          <a:ea typeface="+mn-ea"/>
          <a:cs typeface="+mn-cs"/>
        </a:defRPr>
      </a:lvl3pPr>
      <a:lvl4pPr marL="698556">
        <a:defRPr>
          <a:latin typeface="+mn-lt"/>
          <a:ea typeface="+mn-ea"/>
          <a:cs typeface="+mn-cs"/>
        </a:defRPr>
      </a:lvl4pPr>
      <a:lvl5pPr marL="931408">
        <a:defRPr>
          <a:latin typeface="+mn-lt"/>
          <a:ea typeface="+mn-ea"/>
          <a:cs typeface="+mn-cs"/>
        </a:defRPr>
      </a:lvl5pPr>
      <a:lvl6pPr marL="1164260">
        <a:defRPr>
          <a:latin typeface="+mn-lt"/>
          <a:ea typeface="+mn-ea"/>
          <a:cs typeface="+mn-cs"/>
        </a:defRPr>
      </a:lvl6pPr>
      <a:lvl7pPr marL="1397112">
        <a:defRPr>
          <a:latin typeface="+mn-lt"/>
          <a:ea typeface="+mn-ea"/>
          <a:cs typeface="+mn-cs"/>
        </a:defRPr>
      </a:lvl7pPr>
      <a:lvl8pPr marL="1629964">
        <a:defRPr>
          <a:latin typeface="+mn-lt"/>
          <a:ea typeface="+mn-ea"/>
          <a:cs typeface="+mn-cs"/>
        </a:defRPr>
      </a:lvl8pPr>
      <a:lvl9pPr marL="186281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32852">
        <a:defRPr>
          <a:latin typeface="+mn-lt"/>
          <a:ea typeface="+mn-ea"/>
          <a:cs typeface="+mn-cs"/>
        </a:defRPr>
      </a:lvl2pPr>
      <a:lvl3pPr marL="465704">
        <a:defRPr>
          <a:latin typeface="+mn-lt"/>
          <a:ea typeface="+mn-ea"/>
          <a:cs typeface="+mn-cs"/>
        </a:defRPr>
      </a:lvl3pPr>
      <a:lvl4pPr marL="698556">
        <a:defRPr>
          <a:latin typeface="+mn-lt"/>
          <a:ea typeface="+mn-ea"/>
          <a:cs typeface="+mn-cs"/>
        </a:defRPr>
      </a:lvl4pPr>
      <a:lvl5pPr marL="931408">
        <a:defRPr>
          <a:latin typeface="+mn-lt"/>
          <a:ea typeface="+mn-ea"/>
          <a:cs typeface="+mn-cs"/>
        </a:defRPr>
      </a:lvl5pPr>
      <a:lvl6pPr marL="1164260">
        <a:defRPr>
          <a:latin typeface="+mn-lt"/>
          <a:ea typeface="+mn-ea"/>
          <a:cs typeface="+mn-cs"/>
        </a:defRPr>
      </a:lvl6pPr>
      <a:lvl7pPr marL="1397112">
        <a:defRPr>
          <a:latin typeface="+mn-lt"/>
          <a:ea typeface="+mn-ea"/>
          <a:cs typeface="+mn-cs"/>
        </a:defRPr>
      </a:lvl7pPr>
      <a:lvl8pPr marL="1629964">
        <a:defRPr>
          <a:latin typeface="+mn-lt"/>
          <a:ea typeface="+mn-ea"/>
          <a:cs typeface="+mn-cs"/>
        </a:defRPr>
      </a:lvl8pPr>
      <a:lvl9pPr marL="186281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5.png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732" y="6074416"/>
            <a:ext cx="4498743" cy="78310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85521" y="6074416"/>
            <a:ext cx="4498742" cy="78310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92505" y="142030"/>
            <a:ext cx="5129420" cy="160092"/>
          </a:xfrm>
          <a:prstGeom prst="rect">
            <a:avLst/>
          </a:prstGeom>
        </p:spPr>
        <p:txBody>
          <a:bodyPr vert="horz" wrap="square" lIns="0" tIns="6144" rIns="0" bIns="0" rtlCol="0">
            <a:spAutoFit/>
          </a:bodyPr>
          <a:lstStyle/>
          <a:p>
            <a:pPr algn="ctr"/>
            <a:r>
              <a:rPr lang="ru-RU" sz="1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СТАВРОПОЛЬСКОГО КРАЯ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06176" y="2827789"/>
            <a:ext cx="7174256" cy="1125029"/>
          </a:xfrm>
          <a:prstGeom prst="rect">
            <a:avLst/>
          </a:prstGeom>
        </p:spPr>
        <p:txBody>
          <a:bodyPr vert="horz" wrap="square" lIns="0" tIns="5820" rIns="0" bIns="0" rtlCol="0">
            <a:spAutoFit/>
          </a:bodyPr>
          <a:lstStyle/>
          <a:p>
            <a:pPr marL="6467" marR="2586" algn="ctr" defTabSz="465590">
              <a:lnSpc>
                <a:spcPct val="101299"/>
              </a:lnSpc>
              <a:spcBef>
                <a:spcPts val="46"/>
              </a:spcBef>
            </a:pPr>
            <a:r>
              <a:rPr lang="ru-RU" sz="2400" dirty="0">
                <a:solidFill>
                  <a:srgbClr val="C0504D">
                    <a:lumMod val="50000"/>
                  </a:srgbClr>
                </a:solidFill>
                <a:latin typeface="Arial Black" panose="020B0A04020102020204" pitchFamily="34" charset="0"/>
              </a:rPr>
              <a:t>Анализ результатов государственной итоговой аттестации и использование их в повышении качества </a:t>
            </a:r>
            <a:r>
              <a:rPr lang="ru-RU" sz="2400" dirty="0" smtClean="0">
                <a:solidFill>
                  <a:srgbClr val="C0504D">
                    <a:lumMod val="50000"/>
                  </a:srgbClr>
                </a:solidFill>
                <a:latin typeface="Arial Black" panose="020B0A04020102020204" pitchFamily="34" charset="0"/>
              </a:rPr>
              <a:t>по физике</a:t>
            </a:r>
            <a:endParaRPr sz="2400" dirty="0">
              <a:solidFill>
                <a:srgbClr val="C0504D">
                  <a:lumMod val="50000"/>
                </a:srgbClr>
              </a:solidFill>
              <a:latin typeface="Neue Machina"/>
              <a:cs typeface="Neue Machina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39720" y="237116"/>
            <a:ext cx="1839434" cy="117496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868657" y="544642"/>
            <a:ext cx="6654382" cy="1432007"/>
          </a:xfrm>
          <a:prstGeom prst="rect">
            <a:avLst/>
          </a:prstGeom>
        </p:spPr>
        <p:txBody>
          <a:bodyPr wrap="square" lIns="46559" tIns="23279" rIns="46559" bIns="23279">
            <a:spAutoFit/>
          </a:bodyPr>
          <a:lstStyle/>
          <a:p>
            <a:pPr algn="ctr" defTabSz="465590"/>
            <a:r>
              <a:rPr lang="ru-RU" kern="0" dirty="0">
                <a:solidFill>
                  <a:srgbClr val="C0504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дополнительного профессионального образования</a:t>
            </a:r>
          </a:p>
          <a:p>
            <a:pPr algn="ctr" defTabSz="465590"/>
            <a:r>
              <a:rPr lang="ru-RU" kern="0" dirty="0">
                <a:solidFill>
                  <a:srgbClr val="C0504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C0504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«Ставропольский краевой институт развития образования, повышения квалификации </a:t>
            </a:r>
          </a:p>
          <a:p>
            <a:pPr algn="ctr" defTabSz="465590"/>
            <a:r>
              <a:rPr lang="ru-RU" dirty="0">
                <a:solidFill>
                  <a:srgbClr val="C0504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переподготовки работников образования» </a:t>
            </a:r>
            <a:r>
              <a:rPr lang="ru-RU" kern="0" dirty="0">
                <a:solidFill>
                  <a:srgbClr val="C0504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object 4"/>
          <p:cNvSpPr txBox="1">
            <a:spLocks/>
          </p:cNvSpPr>
          <p:nvPr/>
        </p:nvSpPr>
        <p:spPr>
          <a:xfrm>
            <a:off x="2596480" y="5482841"/>
            <a:ext cx="3644664" cy="375536"/>
          </a:xfrm>
          <a:prstGeom prst="rect">
            <a:avLst/>
          </a:prstGeom>
        </p:spPr>
        <p:txBody>
          <a:bodyPr vert="horz" wrap="square" lIns="0" tIns="6144" rIns="0" bIns="0" rtlCol="0">
            <a:spAutoFit/>
          </a:bodyPr>
          <a:lstStyle>
            <a:lvl1pPr>
              <a:defRPr sz="10500" b="0" i="0">
                <a:solidFill>
                  <a:srgbClr val="524641"/>
                </a:solidFill>
                <a:latin typeface="Druk Cyr"/>
                <a:ea typeface="+mj-ea"/>
                <a:cs typeface="Druk Cyr"/>
              </a:defRPr>
            </a:lvl1pPr>
          </a:lstStyle>
          <a:p>
            <a:pPr algn="ctr" defTabSz="465590">
              <a:spcAft>
                <a:spcPct val="0"/>
              </a:spcAft>
            </a:pPr>
            <a:r>
              <a:rPr lang="ru-RU" altLang="ru-RU" sz="1200" b="1" kern="0" dirty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18 августа 2023</a:t>
            </a:r>
          </a:p>
          <a:p>
            <a:pPr algn="ctr" defTabSz="465590">
              <a:spcAft>
                <a:spcPct val="0"/>
              </a:spcAft>
            </a:pPr>
            <a:r>
              <a:rPr lang="ru-RU" altLang="ru-RU" sz="1200" b="1" kern="0" dirty="0" err="1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г.Ставрополь</a:t>
            </a:r>
            <a:endParaRPr lang="ru-RU" altLang="ru-RU" sz="1200" b="1" kern="0" dirty="0">
              <a:solidFill>
                <a:srgbClr val="C0504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08104" y="4797152"/>
            <a:ext cx="3314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Алексанян</a:t>
            </a:r>
            <a:r>
              <a:rPr lang="ru-RU" dirty="0" smtClean="0"/>
              <a:t> Ирина Вячеславовна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55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8B7032-822F-44D0-BAA5-CD024D93F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752" y="152400"/>
            <a:ext cx="6347048" cy="990600"/>
          </a:xfrm>
          <a:solidFill>
            <a:schemeClr val="accent1">
              <a:alpha val="33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Основные результаты ОГЭ по учебному предмету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935E37-21B3-E040-DC4A-F55554ADB3BA}"/>
              </a:ext>
            </a:extLst>
          </p:cNvPr>
          <p:cNvSpPr txBox="1"/>
          <p:nvPr/>
        </p:nvSpPr>
        <p:spPr>
          <a:xfrm>
            <a:off x="4355976" y="566124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Средний балл 3,7</a:t>
            </a:r>
          </a:p>
        </p:txBody>
      </p:sp>
      <p:pic>
        <p:nvPicPr>
          <p:cNvPr id="8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9720" y="237116"/>
            <a:ext cx="1839434" cy="1174963"/>
          </a:xfrm>
          <a:prstGeom prst="rect">
            <a:avLst/>
          </a:prstGeom>
        </p:spPr>
      </p:pic>
      <p:pic>
        <p:nvPicPr>
          <p:cNvPr id="9" name="Рисунок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1787" y="2000567"/>
            <a:ext cx="5940425" cy="2856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91449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428591-2459-C3F7-63EA-4673C9D4A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8056" y="129316"/>
            <a:ext cx="5987008" cy="990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Динамика результатов ОГЭ по предмету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D33695A-AF30-6D67-1B18-19C93F535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0" y="3051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32523563"/>
              </p:ext>
            </p:extLst>
          </p:nvPr>
        </p:nvGraphicFramePr>
        <p:xfrm>
          <a:off x="467544" y="2132855"/>
          <a:ext cx="8219257" cy="26133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4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7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7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7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32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091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Получили отметку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2022 г.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2023 г.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чел.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%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чел.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«2»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0,11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31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1,75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«3»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633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35,80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538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30,45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«4»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903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51,07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996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56,37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«5»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230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13,01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202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11,43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9720" y="237116"/>
            <a:ext cx="1839434" cy="117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676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12079"/>
            <a:ext cx="8229600" cy="53061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/>
              <a:t>Результаты ГИА   по физике согласуются с общероссийскими показателями.</a:t>
            </a:r>
          </a:p>
          <a:p>
            <a:r>
              <a:rPr lang="ru-RU" sz="1800" dirty="0"/>
              <a:t>Зоны успешности и проблемные зоны  находятся в общем диапазоне с внешними показателями.</a:t>
            </a:r>
          </a:p>
          <a:p>
            <a:r>
              <a:rPr lang="ru-RU" sz="1800" dirty="0"/>
              <a:t>Наблюдается устойчивая картина сформированности предметных и метапредметных умений, освоение содержательных элементов на базовом уровне. </a:t>
            </a:r>
          </a:p>
          <a:p>
            <a:r>
              <a:rPr lang="ru-RU" sz="1800" dirty="0"/>
              <a:t>    </a:t>
            </a:r>
            <a:r>
              <a:rPr lang="ru-RU" sz="1800" b="1" dirty="0"/>
              <a:t>Результаты отражают:</a:t>
            </a:r>
          </a:p>
          <a:p>
            <a:r>
              <a:rPr lang="ru-RU" sz="1800" dirty="0"/>
              <a:t>-разностороннюю многоплановую работу педагогов в организации  образовательного процесса по урочной и внеурочной деятельности, </a:t>
            </a:r>
            <a:r>
              <a:rPr lang="ru-RU" sz="1800" dirty="0" err="1"/>
              <a:t>психолого</a:t>
            </a:r>
            <a:r>
              <a:rPr lang="ru-RU" sz="1800" dirty="0"/>
              <a:t>- педагогическую поддержку  с применением различных форм технологий </a:t>
            </a:r>
          </a:p>
          <a:p>
            <a:r>
              <a:rPr lang="ru-RU" sz="1800" dirty="0"/>
              <a:t>- системную  работу в течение учебного года с использованием  комплексных мер  ГБУ ДПО «СКИРО ПК и ПРО», ФГБНУ ФИПИ, методического сообщества учителей-предметников направленную на оказание методической поддержки участников образовательного процесса по физике</a:t>
            </a:r>
          </a:p>
          <a:p>
            <a:pPr algn="just">
              <a:buNone/>
            </a:pPr>
            <a:endParaRPr lang="ru-RU" sz="1900" dirty="0"/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3347864" y="404664"/>
            <a:ext cx="4248472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	Выводы:</a:t>
            </a:r>
            <a:endParaRPr lang="ru-RU" sz="2000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5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9720" y="237116"/>
            <a:ext cx="1839434" cy="117496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32248" y="2132856"/>
            <a:ext cx="8229600" cy="3452212"/>
          </a:xfrm>
        </p:spPr>
        <p:txBody>
          <a:bodyPr>
            <a:normAutofit fontScale="70000" lnSpcReduction="20000"/>
          </a:bodyPr>
          <a:lstStyle/>
          <a:p>
            <a:r>
              <a:rPr lang="ru-RU" sz="2400" dirty="0"/>
              <a:t>Решение расчетных и качественных задач повышенного и высокого уровня сложности.</a:t>
            </a:r>
          </a:p>
          <a:p>
            <a:r>
              <a:rPr lang="ru-RU" sz="2400" dirty="0"/>
              <a:t> Умение анализировать отдельные этапы проведения исследований и интерпретировать результаты наблюдений и опытов.</a:t>
            </a:r>
          </a:p>
          <a:p>
            <a:r>
              <a:rPr lang="ru-RU" sz="2400" dirty="0"/>
              <a:t> Применение информации из текста и имеющихся знаний при решении задач:</a:t>
            </a:r>
          </a:p>
          <a:p>
            <a:pPr>
              <a:buNone/>
            </a:pPr>
            <a:r>
              <a:rPr lang="ru-RU" sz="2400" dirty="0"/>
              <a:t>     - умение воспринимать и на основе полученных знаний самостоятельно оценивать информацию, содержащуюся в СМИ, Интернете, научно-популярных статьях.</a:t>
            </a:r>
          </a:p>
          <a:p>
            <a:pPr>
              <a:buNone/>
            </a:pPr>
            <a:r>
              <a:rPr lang="ru-RU" sz="2400" dirty="0"/>
              <a:t>     - Умение использовать приобретенные знания и умения в практической деятельности и повседневной жизни для обеспечения безопасности жизнедеятельности, рационального природопользования и охраны окружающей среды.</a:t>
            </a:r>
          </a:p>
          <a:p>
            <a:r>
              <a:rPr lang="ru-RU" sz="2400" dirty="0"/>
              <a:t>Недостаточный уровень освоения метапредметных результатов</a:t>
            </a:r>
            <a:r>
              <a:rPr lang="ru-RU" dirty="0"/>
              <a:t>.</a:t>
            </a:r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211960" y="220578"/>
            <a:ext cx="8229600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	Выводы: </a:t>
            </a:r>
            <a:endParaRPr lang="ru-RU" sz="20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1628800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Нами определены следующие проблемные зоны</a:t>
            </a:r>
          </a:p>
        </p:txBody>
      </p:sp>
      <p:pic>
        <p:nvPicPr>
          <p:cNvPr id="6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9720" y="237116"/>
            <a:ext cx="1839434" cy="11749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188640"/>
            <a:ext cx="6336704" cy="79208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ФИЗИКА:ГИА: ОГЭ, ЕГЭ (9,11 класс)</a:t>
            </a:r>
          </a:p>
        </p:txBody>
      </p:sp>
      <p:graphicFrame>
        <p:nvGraphicFramePr>
          <p:cNvPr id="5" name="Содержимое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50850" y="4213225"/>
          <a:ext cx="1889125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Диаграмма" r:id="rId3" imgW="6095951" imgH="4067327" progId="MSGraph.Chart.8">
                  <p:embed followColorScheme="full"/>
                </p:oleObj>
              </mc:Choice>
              <mc:Fallback>
                <p:oleObj name="Диаграмма" r:id="rId3" imgW="6095951" imgH="4067327" progId="MSGraph.Chart.8">
                  <p:embed followColorScheme="full"/>
                  <p:pic>
                    <p:nvPicPr>
                      <p:cNvPr id="0" name="Содержимое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4213225"/>
                        <a:ext cx="1889125" cy="126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95536" y="5157192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-учитывается необходимость оценки усвоения элементов содержания из всех разделов курса физики базового уровня: механика, молекулярная физика, электродинамика, квантовая физика.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17657" y="2045915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Содержание и структура КИМ </a:t>
            </a:r>
            <a:r>
              <a:rPr lang="ru-RU" sz="2000" dirty="0"/>
              <a:t>соответствует ФГОС ОО и ФК ГОС, Примерной основной образовательной программе начального общего, основного среднего общего образования и содержанию учебников, включенных в Федеральный перечень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933056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-включает задания, различающихся формой и уровнем сложности и позволяющих  проверить уровень сформированности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основными группами предметных результатов обучения в курсе физики .</a:t>
            </a:r>
            <a:endParaRPr lang="ru-RU" sz="2000" dirty="0"/>
          </a:p>
        </p:txBody>
      </p:sp>
      <p:pic>
        <p:nvPicPr>
          <p:cNvPr id="9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39720" y="237116"/>
            <a:ext cx="1839434" cy="117496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018396-659C-FE1C-31A9-E0BB8BA19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776" y="242392"/>
            <a:ext cx="7128792" cy="167444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7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Распределение</a:t>
            </a:r>
            <a:r>
              <a:rPr lang="ru-RU" sz="2700" b="1" spc="25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7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заданий</a:t>
            </a:r>
            <a:r>
              <a:rPr lang="ru-RU" sz="2700" b="1" spc="4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7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по</a:t>
            </a:r>
            <a:r>
              <a:rPr lang="ru-RU" sz="2700" b="1" spc="35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7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проверяемым</a:t>
            </a:r>
            <a:r>
              <a:rPr lang="ru-RU" sz="2700" b="1" spc="3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7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предметным</a:t>
            </a:r>
            <a:r>
              <a:rPr lang="ru-RU" sz="2700" b="1" spc="35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700" b="1" spc="-10" dirty="0" smtClean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результатам ОГЭ</a:t>
            </a:r>
            <a:r>
              <a:rPr lang="ru-RU" sz="27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7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7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br>
              <a:rPr lang="ru-RU" sz="27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sz="27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2812C43-CA30-E449-96F5-B5BE311767F8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15790567"/>
              </p:ext>
            </p:extLst>
          </p:nvPr>
        </p:nvGraphicFramePr>
        <p:xfrm>
          <a:off x="1043608" y="1700808"/>
          <a:ext cx="7499176" cy="430519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886060">
                  <a:extLst>
                    <a:ext uri="{9D8B030D-6E8A-4147-A177-3AD203B41FA5}">
                      <a16:colId xmlns:a16="http://schemas.microsoft.com/office/drawing/2014/main" val="2422375386"/>
                    </a:ext>
                  </a:extLst>
                </a:gridCol>
                <a:gridCol w="1613116">
                  <a:extLst>
                    <a:ext uri="{9D8B030D-6E8A-4147-A177-3AD203B41FA5}">
                      <a16:colId xmlns:a16="http://schemas.microsoft.com/office/drawing/2014/main" val="1207785020"/>
                    </a:ext>
                  </a:extLst>
                </a:gridCol>
              </a:tblGrid>
              <a:tr h="619471">
                <a:tc>
                  <a:txBody>
                    <a:bodyPr/>
                    <a:lstStyle/>
                    <a:p>
                      <a:pPr marL="1089660">
                        <a:lnSpc>
                          <a:spcPts val="1085"/>
                        </a:lnSpc>
                      </a:pP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089660">
                        <a:lnSpc>
                          <a:spcPts val="1085"/>
                        </a:lnSpc>
                      </a:pPr>
                      <a:r>
                        <a:rPr lang="en-US" sz="20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Проверяемые</a:t>
                      </a:r>
                      <a:r>
                        <a:rPr lang="en-US" sz="2000" b="1" spc="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умения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 marR="124460" algn="ctr">
                        <a:lnSpc>
                          <a:spcPts val="1085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0" marR="124460" algn="ctr">
                        <a:lnSpc>
                          <a:spcPts val="1085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0" marR="124460" algn="ctr">
                        <a:lnSpc>
                          <a:spcPts val="1085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0" marR="123825" algn="ctr">
                        <a:lnSpc>
                          <a:spcPts val="1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en-US" sz="20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аданий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alpha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637355"/>
                  </a:ext>
                </a:extLst>
              </a:tr>
              <a:tr h="1396753">
                <a:tc>
                  <a:txBody>
                    <a:bodyPr/>
                    <a:lstStyle/>
                    <a:p>
                      <a:pPr marL="45085" marR="406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Владение</a:t>
                      </a:r>
                      <a:r>
                        <a:rPr lang="ru-RU" sz="2000" b="0" spc="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понятийным</a:t>
                      </a:r>
                      <a:r>
                        <a:rPr lang="ru-RU" sz="2000" b="0" spc="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аппаратом</a:t>
                      </a:r>
                      <a:r>
                        <a:rPr lang="ru-RU" sz="2000" b="0" spc="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курса</a:t>
                      </a:r>
                      <a:r>
                        <a:rPr lang="ru-RU" sz="2000" b="0" spc="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физики:</a:t>
                      </a:r>
                      <a:r>
                        <a:rPr lang="ru-RU" sz="2000" b="0" spc="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распознавание</a:t>
                      </a:r>
                      <a:r>
                        <a:rPr lang="ru-RU" sz="2000" b="0" spc="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явлений,</a:t>
                      </a:r>
                      <a:r>
                        <a:rPr lang="ru-RU" sz="2000" b="0" spc="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вычисление</a:t>
                      </a:r>
                      <a:r>
                        <a:rPr lang="ru-RU" sz="2000" b="0" spc="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r>
                        <a:rPr lang="ru-RU" sz="2000" b="0" spc="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величин,</a:t>
                      </a:r>
                      <a:r>
                        <a:rPr lang="ru-RU" sz="2000" b="0" spc="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</a:t>
                      </a:r>
                      <a:r>
                        <a:rPr lang="ru-RU" sz="2000" b="0" spc="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законов</a:t>
                      </a:r>
                      <a:r>
                        <a:rPr lang="ru-RU" sz="2000" b="0" spc="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000" b="0" spc="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</a:t>
                      </a:r>
                      <a:r>
                        <a:rPr lang="ru-RU" sz="2000" b="0" spc="6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ru-RU" sz="2000" b="0" spc="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анализа</a:t>
                      </a:r>
                      <a:r>
                        <a:rPr lang="ru-RU" sz="2000" b="0" spc="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явлений </a:t>
                      </a:r>
                      <a:r>
                        <a:rPr lang="en-US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en-US" sz="2000" b="0" spc="3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процессов</a:t>
                      </a: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 marR="123825" algn="ctr">
                        <a:lnSpc>
                          <a:spcPts val="1085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0" marR="123825" algn="ctr">
                        <a:lnSpc>
                          <a:spcPts val="1085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0" marR="123825" algn="ctr">
                        <a:lnSpc>
                          <a:spcPts val="1085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0" marR="123825" algn="ctr">
                        <a:lnSpc>
                          <a:spcPts val="1085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alpha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360426"/>
                  </a:ext>
                </a:extLst>
              </a:tr>
              <a:tr h="763487">
                <a:tc>
                  <a:txBody>
                    <a:bodyPr/>
                    <a:lstStyle/>
                    <a:p>
                      <a:pPr marL="45085" algn="l">
                        <a:lnSpc>
                          <a:spcPct val="100000"/>
                        </a:lnSpc>
                        <a:tabLst>
                          <a:tab pos="1246505" algn="l"/>
                          <a:tab pos="1839595" algn="l"/>
                          <a:tab pos="2694940" algn="l"/>
                        </a:tabLst>
                      </a:pP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Методологические умения (проведение	измерений и</a:t>
                      </a:r>
                      <a:r>
                        <a:rPr lang="ru-RU" sz="2000" b="0" spc="2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опытов)</a:t>
                      </a: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085"/>
                        </a:lnSpc>
                      </a:pP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40" algn="ctr">
                        <a:lnSpc>
                          <a:spcPts val="1085"/>
                        </a:lnSpc>
                      </a:pP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40" algn="ctr">
                        <a:lnSpc>
                          <a:spcPts val="1085"/>
                        </a:lnSpc>
                      </a:pPr>
                      <a:r>
                        <a:rPr lang="en-US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alpha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322598"/>
                  </a:ext>
                </a:extLst>
              </a:tr>
              <a:tr h="763487">
                <a:tc>
                  <a:txBody>
                    <a:bodyPr/>
                    <a:lstStyle/>
                    <a:p>
                      <a:pPr marL="45085" algn="l">
                        <a:lnSpc>
                          <a:spcPts val="1085"/>
                        </a:lnSpc>
                      </a:pP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085" algn="l">
                        <a:lnSpc>
                          <a:spcPct val="100000"/>
                        </a:lnSpc>
                      </a:pP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Понимание</a:t>
                      </a:r>
                      <a:r>
                        <a:rPr lang="ru-RU" sz="2000" b="0" spc="3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принципов  </a:t>
                      </a:r>
                      <a:r>
                        <a:rPr lang="ru-RU" sz="2000" b="0" spc="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 </a:t>
                      </a:r>
                      <a:r>
                        <a:rPr lang="ru-RU" sz="2000" b="0" spc="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технических  </a:t>
                      </a:r>
                      <a:r>
                        <a:rPr lang="ru-RU" sz="2000" b="0" spc="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устройств, вклада</a:t>
                      </a:r>
                      <a:r>
                        <a:rPr lang="ru-RU" sz="2000" b="0" spc="3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учёных</a:t>
                      </a:r>
                      <a:r>
                        <a:rPr lang="ru-RU" sz="2000" b="0" spc="4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2000" b="0" spc="3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развитии</a:t>
                      </a:r>
                      <a:r>
                        <a:rPr lang="ru-RU" sz="2000" b="0" spc="4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науки</a:t>
                      </a: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085"/>
                        </a:lnSpc>
                      </a:pP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40" algn="ctr">
                        <a:lnSpc>
                          <a:spcPts val="1085"/>
                        </a:lnSpc>
                      </a:pP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40" algn="ctr">
                        <a:lnSpc>
                          <a:spcPts val="1085"/>
                        </a:lnSpc>
                      </a:pPr>
                      <a:r>
                        <a:rPr lang="en-US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alpha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913389"/>
                  </a:ext>
                </a:extLst>
              </a:tr>
              <a:tr h="379146">
                <a:tc>
                  <a:txBody>
                    <a:bodyPr/>
                    <a:lstStyle/>
                    <a:p>
                      <a:pPr marL="45085" algn="l">
                        <a:lnSpc>
                          <a:spcPts val="995"/>
                        </a:lnSpc>
                      </a:pP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085" algn="l">
                        <a:lnSpc>
                          <a:spcPts val="995"/>
                        </a:lnSpc>
                      </a:pP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</a:t>
                      </a:r>
                      <a:r>
                        <a:rPr lang="ru-RU" sz="2000" b="0" spc="3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2000" b="0" spc="3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текстом</a:t>
                      </a:r>
                      <a:r>
                        <a:rPr lang="ru-RU" sz="2000" b="0" spc="4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физического</a:t>
                      </a:r>
                      <a:r>
                        <a:rPr lang="ru-RU" sz="2000" b="0" spc="3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содержания</a:t>
                      </a: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995"/>
                        </a:lnSpc>
                      </a:pP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40" algn="ctr">
                        <a:lnSpc>
                          <a:spcPts val="995"/>
                        </a:lnSpc>
                      </a:pP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40" algn="ctr">
                        <a:lnSpc>
                          <a:spcPts val="995"/>
                        </a:lnSpc>
                      </a:pPr>
                      <a:r>
                        <a:rPr lang="en-US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alpha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053242"/>
                  </a:ext>
                </a:extLst>
              </a:tr>
              <a:tr h="379146">
                <a:tc>
                  <a:txBody>
                    <a:bodyPr/>
                    <a:lstStyle/>
                    <a:p>
                      <a:pPr marL="45085" algn="l">
                        <a:lnSpc>
                          <a:spcPts val="995"/>
                        </a:lnSpc>
                      </a:pP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085" algn="l">
                        <a:lnSpc>
                          <a:spcPts val="995"/>
                        </a:lnSpc>
                      </a:pP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</a:t>
                      </a:r>
                      <a:r>
                        <a:rPr lang="ru-RU" sz="2000" b="0" spc="4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расчётных</a:t>
                      </a:r>
                      <a:r>
                        <a:rPr lang="ru-RU" sz="2000" b="0" spc="4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000" b="0" spc="4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качественных</a:t>
                      </a:r>
                      <a:r>
                        <a:rPr lang="ru-RU" sz="2000" b="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</a:t>
                      </a: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995"/>
                        </a:lnSpc>
                      </a:pP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175" algn="ctr">
                        <a:lnSpc>
                          <a:spcPts val="995"/>
                        </a:lnSpc>
                      </a:pP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175" algn="ctr">
                        <a:lnSpc>
                          <a:spcPts val="995"/>
                        </a:lnSpc>
                      </a:pPr>
                      <a:r>
                        <a:rPr lang="en-US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alpha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971821"/>
                  </a:ext>
                </a:extLst>
              </a:tr>
            </a:tbl>
          </a:graphicData>
        </a:graphic>
      </p:graphicFrame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9720" y="237116"/>
            <a:ext cx="1839434" cy="117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82681A-D317-FECC-F4F4-883452106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726536"/>
            <a:ext cx="8229600" cy="1152128"/>
          </a:xfrm>
        </p:spPr>
        <p:txBody>
          <a:bodyPr>
            <a:normAutofit fontScale="90000"/>
          </a:bodyPr>
          <a:lstStyle/>
          <a:p>
            <a:pPr marL="391795">
              <a:spcBef>
                <a:spcPts val="435"/>
              </a:spcBef>
              <a:spcAft>
                <a:spcPts val="0"/>
              </a:spcAft>
            </a:pP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                                                                                                              </a:t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7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Распределение</a:t>
            </a:r>
            <a:r>
              <a:rPr lang="ru-RU" sz="2700" b="1" spc="25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7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заданий</a:t>
            </a:r>
            <a:r>
              <a:rPr lang="ru-RU" sz="2700" b="1" spc="4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7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по</a:t>
            </a:r>
            <a:r>
              <a:rPr lang="ru-RU" sz="2700" b="1" spc="35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7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проверяемым</a:t>
            </a:r>
            <a:r>
              <a:rPr lang="ru-RU" sz="2700" b="1" spc="3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7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предметным</a:t>
            </a:r>
            <a:r>
              <a:rPr lang="ru-RU" sz="2700" b="1" spc="35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700" b="1" spc="-1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результатам</a:t>
            </a:r>
            <a:r>
              <a:rPr lang="ru-RU" sz="27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7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7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br>
              <a:rPr lang="ru-RU" sz="27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sz="27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6DB2879-B34B-653F-2911-E41CB8A9DC50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3897065"/>
              </p:ext>
            </p:extLst>
          </p:nvPr>
        </p:nvGraphicFramePr>
        <p:xfrm>
          <a:off x="1043608" y="1556792"/>
          <a:ext cx="7272808" cy="47325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594468">
                  <a:extLst>
                    <a:ext uri="{9D8B030D-6E8A-4147-A177-3AD203B41FA5}">
                      <a16:colId xmlns:a16="http://schemas.microsoft.com/office/drawing/2014/main" val="4031185125"/>
                    </a:ext>
                  </a:extLst>
                </a:gridCol>
                <a:gridCol w="1678340">
                  <a:extLst>
                    <a:ext uri="{9D8B030D-6E8A-4147-A177-3AD203B41FA5}">
                      <a16:colId xmlns:a16="http://schemas.microsoft.com/office/drawing/2014/main" val="600453911"/>
                    </a:ext>
                  </a:extLst>
                </a:gridCol>
              </a:tblGrid>
              <a:tr h="466980">
                <a:tc>
                  <a:txBody>
                    <a:bodyPr/>
                    <a:lstStyle/>
                    <a:p>
                      <a:pPr marL="84518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Предметные</a:t>
                      </a:r>
                      <a:r>
                        <a:rPr lang="en-US" sz="2400" spc="8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</a:t>
                      </a:r>
                      <a:r>
                        <a:rPr lang="en-US" sz="2400" spc="8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-1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обучения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8905" marR="12509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000" spc="-1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8905" marR="125095" algn="ctr">
                        <a:lnSpc>
                          <a:spcPts val="83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endParaRPr lang="ru-RU" sz="2000" spc="-1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8905" marR="125095" algn="ctr">
                        <a:lnSpc>
                          <a:spcPts val="83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2000" spc="-1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en-US" sz="2000" spc="-1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аданий</a:t>
                      </a:r>
                      <a:r>
                        <a:rPr lang="ru-RU" sz="2000" spc="-1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</a:t>
                      </a:r>
                    </a:p>
                    <a:p>
                      <a:pPr marL="128905" marR="125095" algn="ctr">
                        <a:lnSpc>
                          <a:spcPts val="83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alpha val="2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067065"/>
                  </a:ext>
                </a:extLst>
              </a:tr>
              <a:tr h="613140">
                <a:tc>
                  <a:txBody>
                    <a:bodyPr/>
                    <a:lstStyle/>
                    <a:p>
                      <a:pPr marL="45720">
                        <a:lnSpc>
                          <a:spcPts val="8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">
                        <a:lnSpc>
                          <a:spcPts val="8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">
                        <a:lnSpc>
                          <a:spcPts val="8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Проводить</a:t>
                      </a:r>
                      <a:r>
                        <a:rPr lang="en-US" sz="2000" b="0" spc="7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измерения</a:t>
                      </a:r>
                      <a:r>
                        <a:rPr lang="en-US" sz="2000" b="0" spc="6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en-US" sz="2000" b="0" spc="7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spc="-1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опыты</a:t>
                      </a: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8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" algn="ctr">
                        <a:lnSpc>
                          <a:spcPts val="8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" algn="ctr">
                        <a:lnSpc>
                          <a:spcPts val="8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alpha val="2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362416"/>
                  </a:ext>
                </a:extLst>
              </a:tr>
              <a:tr h="725544">
                <a:tc>
                  <a:txBody>
                    <a:bodyPr/>
                    <a:lstStyle/>
                    <a:p>
                      <a:pPr marL="4572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Применять</a:t>
                      </a:r>
                      <a:r>
                        <a:rPr lang="ru-RU" sz="2000" b="0" spc="7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</a:t>
                      </a:r>
                      <a:r>
                        <a:rPr lang="ru-RU" sz="2000" b="0" spc="7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описании</a:t>
                      </a:r>
                      <a:r>
                        <a:rPr lang="ru-RU" sz="2000" b="0" spc="7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</a:t>
                      </a:r>
                      <a:r>
                        <a:rPr lang="ru-RU" sz="2000" b="0" spc="7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процессов</a:t>
                      </a:r>
                      <a:r>
                        <a:rPr lang="ru-RU" sz="2000" b="0" spc="7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000" b="0" spc="7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явлений</a:t>
                      </a:r>
                      <a:r>
                        <a:rPr lang="ru-RU" sz="2000" b="0" spc="7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spc="-1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величины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000" b="0" spc="-1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spc="-1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закономерности</a:t>
                      </a: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8905" marR="12509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ru-RU" sz="2000" b="0" spc="-25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8905" marR="12509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000" b="0" spc="-2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alpha val="2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608175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marL="4572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Анализировать</a:t>
                      </a:r>
                      <a:r>
                        <a:rPr lang="ru-RU" sz="2000" b="0" spc="8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физические</a:t>
                      </a:r>
                      <a:r>
                        <a:rPr lang="ru-RU" sz="2000" b="0" spc="9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процессы</a:t>
                      </a:r>
                      <a:r>
                        <a:rPr lang="ru-RU" sz="2000" b="0" spc="9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(явления),</a:t>
                      </a:r>
                      <a:r>
                        <a:rPr lang="ru-RU" sz="2000" b="0" spc="8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используя</a:t>
                      </a:r>
                      <a:r>
                        <a:rPr lang="ru-RU" sz="2000" b="0" spc="9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spc="-1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положения и</a:t>
                      </a:r>
                      <a:r>
                        <a:rPr lang="ru-RU" sz="2000" b="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spc="-1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законы,</a:t>
                      </a:r>
                      <a:r>
                        <a:rPr lang="ru-RU" sz="2000" b="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spc="-1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изученные в</a:t>
                      </a:r>
                      <a:r>
                        <a:rPr lang="ru-RU" sz="2000" b="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spc="-1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курсе физики</a:t>
                      </a: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alpha val="2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283132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marL="4572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Решать</a:t>
                      </a:r>
                      <a:r>
                        <a:rPr lang="ru-RU" sz="2000" b="0" spc="8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качественные</a:t>
                      </a:r>
                      <a:r>
                        <a:rPr lang="ru-RU" sz="2000" b="0" spc="8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задачи,</a:t>
                      </a:r>
                      <a:r>
                        <a:rPr lang="ru-RU" sz="2000" b="0" spc="8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требующие</a:t>
                      </a:r>
                      <a:r>
                        <a:rPr lang="ru-RU" sz="2000" b="0" spc="8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применения</a:t>
                      </a:r>
                      <a:r>
                        <a:rPr lang="ru-RU" sz="2000" b="0" spc="8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знаний</a:t>
                      </a:r>
                      <a:r>
                        <a:rPr lang="ru-RU" sz="2000" b="0" spc="8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spc="-2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одного</a:t>
                      </a:r>
                      <a:r>
                        <a:rPr lang="ru-RU" sz="2000" b="0" spc="7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</a:t>
                      </a:r>
                      <a:r>
                        <a:rPr lang="ru-RU" sz="2000" b="0" spc="7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нескольких</a:t>
                      </a:r>
                      <a:r>
                        <a:rPr lang="ru-RU" sz="2000" b="0" spc="7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разделов</a:t>
                      </a:r>
                      <a:r>
                        <a:rPr lang="ru-RU" sz="2000" b="0" spc="7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школьного</a:t>
                      </a:r>
                      <a:r>
                        <a:rPr lang="ru-RU" sz="2000" b="0" spc="7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курса</a:t>
                      </a:r>
                      <a:r>
                        <a:rPr lang="ru-RU" sz="2000" b="0" spc="6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spc="-1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физики</a:t>
                      </a: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alpha val="2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968777"/>
                  </a:ext>
                </a:extLst>
              </a:tr>
              <a:tr h="768029">
                <a:tc>
                  <a:txBody>
                    <a:bodyPr/>
                    <a:lstStyle/>
                    <a:p>
                      <a:pPr marL="4572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2000" b="0" spc="-1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Решать</a:t>
                      </a:r>
                      <a:r>
                        <a:rPr lang="ru-RU" sz="2000" b="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spc="-1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расчётные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spc="-1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r>
                        <a:rPr lang="ru-RU" sz="2000" b="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spc="-1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spc="-1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явно</a:t>
                      </a:r>
                      <a:r>
                        <a:rPr lang="ru-RU" sz="2000" b="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spc="-1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заданной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spc="-1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000" b="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spc="-1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неявно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spc="-1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заданной </a:t>
                      </a:r>
                      <a:r>
                        <a:rPr lang="ru-RU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</a:t>
                      </a:r>
                      <a:r>
                        <a:rPr lang="ru-RU" sz="2000" b="0" spc="11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spc="-1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моделью</a:t>
                      </a: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alpha val="2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175811"/>
                  </a:ext>
                </a:extLst>
              </a:tr>
            </a:tbl>
          </a:graphicData>
        </a:graphic>
      </p:graphicFrame>
      <p:pic>
        <p:nvPicPr>
          <p:cNvPr id="6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9720" y="237116"/>
            <a:ext cx="1839434" cy="117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838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03848" y="764704"/>
            <a:ext cx="5688632" cy="50405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Распределение заданий экзаменационной работы по частям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610904"/>
              </p:ext>
            </p:extLst>
          </p:nvPr>
        </p:nvGraphicFramePr>
        <p:xfrm>
          <a:off x="353241" y="1533648"/>
          <a:ext cx="8496942" cy="3944011"/>
        </p:xfrm>
        <a:graphic>
          <a:graphicData uri="http://schemas.openxmlformats.org/drawingml/2006/table">
            <a:tbl>
              <a:tblPr/>
              <a:tblGrid>
                <a:gridCol w="36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42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281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52705" marR="51435" indent="33020">
                        <a:lnSpc>
                          <a:spcPct val="150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Часть</a:t>
                      </a:r>
                      <a:r>
                        <a:rPr lang="en-US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25" marR="46990" algn="ctr">
                        <a:lnSpc>
                          <a:spcPct val="150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en-US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заданий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010" marR="79375" indent="635" algn="ctr">
                        <a:lnSpc>
                          <a:spcPct val="150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Максимальный</a:t>
                      </a:r>
                      <a:r>
                        <a:rPr lang="en-US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первичный</a:t>
                      </a:r>
                      <a:r>
                        <a:rPr lang="en-US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552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Процент максимального первичного балла за задания данной части от максимального первичного балла за всю работу, равного 54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34099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Тип</a:t>
                      </a:r>
                      <a:r>
                        <a:rPr lang="en-US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заданий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1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</a:rPr>
                        <a:t>Часть 1</a:t>
                      </a:r>
                      <a:endParaRPr lang="ru-RU" sz="1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1615" marR="22161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484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48615" algn="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en-US" sz="1500" dirty="0" err="1">
                          <a:latin typeface="Times New Roman"/>
                          <a:ea typeface="Times New Roman"/>
                          <a:cs typeface="Times New Roman"/>
                        </a:rPr>
                        <a:t>кратким</a:t>
                      </a:r>
                      <a:r>
                        <a:rPr lang="en-US" sz="15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Times New Roman"/>
                          <a:cs typeface="Times New Roman"/>
                        </a:rPr>
                        <a:t>ответом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9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</a:rPr>
                        <a:t>Часть 2</a:t>
                      </a:r>
                      <a:endParaRPr lang="ru-RU" sz="1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1615" marR="22161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484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С развернутым ответом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459">
                <a:tc gridSpan="2">
                  <a:txBody>
                    <a:bodyPr/>
                    <a:lstStyle/>
                    <a:p>
                      <a:pPr marL="34798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0/32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1615" marR="22161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817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20272" y="126876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КИМ ЭГЭ 2023</a:t>
            </a: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9720" y="237116"/>
            <a:ext cx="1839434" cy="117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5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44962850"/>
              </p:ext>
            </p:extLst>
          </p:nvPr>
        </p:nvGraphicFramePr>
        <p:xfrm>
          <a:off x="395536" y="1916832"/>
          <a:ext cx="8352929" cy="3803476"/>
        </p:xfrm>
        <a:graphic>
          <a:graphicData uri="http://schemas.openxmlformats.org/drawingml/2006/table">
            <a:tbl>
              <a:tblPr/>
              <a:tblGrid>
                <a:gridCol w="171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0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6609">
                <a:tc>
                  <a:txBody>
                    <a:bodyPr/>
                    <a:lstStyle/>
                    <a:p>
                      <a:pPr marL="151765" marR="151130" algn="ctr">
                        <a:lnSpc>
                          <a:spcPct val="150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сложности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заданий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040" marR="65405" indent="45720" algn="ctr">
                        <a:lnSpc>
                          <a:spcPct val="150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заданий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0" marR="1187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Максимальный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первичный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 marR="4000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Процент максимального первичного балла за задания данного уровня сложности от максимального первичного балла за всю работу, равного 54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654"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8745" marR="1187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26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 marR="4000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654"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Повышенный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8745" marR="1187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 marR="4000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654"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Высокий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8745" marR="1187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 marR="4000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636">
                <a:tc>
                  <a:txBody>
                    <a:bodyPr/>
                    <a:lstStyle/>
                    <a:p>
                      <a:pPr marL="47180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8745" marR="1187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 marR="4000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6912768" cy="9906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 </a:t>
            </a:r>
            <a:r>
              <a:rPr lang="ru-RU" sz="3100" dirty="0"/>
              <a:t> </a:t>
            </a:r>
            <a:r>
              <a:rPr lang="ru-RU" sz="3100" b="1" dirty="0"/>
              <a:t>Распределение заданий по уровню  сложности</a:t>
            </a:r>
            <a:endParaRPr lang="ru-RU" sz="2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04248" y="1340768"/>
            <a:ext cx="1590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КИМ ЭГЭ 2023</a:t>
            </a: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9720" y="237116"/>
            <a:ext cx="1839434" cy="117496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336704" cy="90872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0" algn="ctr"/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</a:t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</a:t>
            </a:r>
            <a:r>
              <a:rPr lang="ru-RU" altLang="ru-RU" sz="2200" b="1" dirty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Распределение заданий по основным содержательным разделам (темам) курса физики</a:t>
            </a:r>
            <a:r>
              <a:rPr lang="ru-RU" altLang="ru-RU" sz="22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/>
            </a:r>
            <a:br>
              <a:rPr lang="ru-RU" altLang="ru-RU" sz="22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</a:br>
            <a:endParaRPr lang="ru-RU" sz="2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201829"/>
              </p:ext>
            </p:extLst>
          </p:nvPr>
        </p:nvGraphicFramePr>
        <p:xfrm>
          <a:off x="323530" y="1268763"/>
          <a:ext cx="8568953" cy="4608511"/>
        </p:xfrm>
        <a:graphic>
          <a:graphicData uri="http://schemas.openxmlformats.org/drawingml/2006/table">
            <a:tbl>
              <a:tblPr/>
              <a:tblGrid>
                <a:gridCol w="4821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9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8195">
                <a:tc rowSpan="2">
                  <a:txBody>
                    <a:bodyPr/>
                    <a:lstStyle/>
                    <a:p>
                      <a:pPr marL="405765" marR="201930" indent="-16954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Раздел курса физики, включенный в экзаменационную работу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67056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заданий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63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9065" marR="139700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Вся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работа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345" marR="933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Часть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1460" marR="246380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Часть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195">
                <a:tc>
                  <a:txBody>
                    <a:bodyPr/>
                    <a:lstStyle/>
                    <a:p>
                      <a:pPr marL="43815" marR="20193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Механика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13906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–11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345" marR="933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195">
                <a:tc>
                  <a:txBody>
                    <a:bodyPr/>
                    <a:lstStyle/>
                    <a:p>
                      <a:pPr marL="43815" marR="20193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Молекулярная физика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13906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345" marR="933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5–6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195">
                <a:tc>
                  <a:txBody>
                    <a:bodyPr/>
                    <a:lstStyle/>
                    <a:p>
                      <a:pPr marL="43815" marR="20193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Электродинамика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13906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–1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345" marR="933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1146">
                <a:tc>
                  <a:txBody>
                    <a:bodyPr/>
                    <a:lstStyle/>
                    <a:p>
                      <a:pPr marL="43815" marR="20193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Квантовая физика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13906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-6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345" marR="933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-5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8195">
                <a:tc>
                  <a:txBody>
                    <a:bodyPr/>
                    <a:lstStyle/>
                    <a:p>
                      <a:pPr marR="42545" algn="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13906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345" marR="933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237949" y="877362"/>
            <a:ext cx="1590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КИМ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ЕГЭ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2023</a:t>
            </a:r>
          </a:p>
        </p:txBody>
      </p:sp>
      <p:pic>
        <p:nvPicPr>
          <p:cNvPr id="8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9720" y="237116"/>
            <a:ext cx="1839434" cy="117496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944" y="188640"/>
            <a:ext cx="6554056" cy="95436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           </a:t>
            </a:r>
            <a:r>
              <a:rPr lang="ru-RU" sz="3200" b="1" dirty="0">
                <a:solidFill>
                  <a:srgbClr val="002060"/>
                </a:solidFill>
              </a:rPr>
              <a:t>Количество участников ЕГЭ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580112" y="4365104"/>
            <a:ext cx="30963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Средний тестовый балл</a:t>
            </a:r>
            <a:endParaRPr lang="ru-RU" sz="2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109076"/>
              </p:ext>
            </p:extLst>
          </p:nvPr>
        </p:nvGraphicFramePr>
        <p:xfrm>
          <a:off x="467545" y="3770698"/>
          <a:ext cx="4896544" cy="1089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2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2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75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/>
                        <a:t>2021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2022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2023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3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52,83</a:t>
                      </a:r>
                      <a:endParaRPr lang="ru-RU" sz="32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Calibri" pitchFamily="34" charset="0"/>
                          <a:ea typeface="MS Mincho"/>
                          <a:cs typeface="Calibri" pitchFamily="34" charset="0"/>
                        </a:rPr>
                        <a:t>49,36</a:t>
                      </a:r>
                      <a:endParaRPr lang="ru-RU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51,97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07893"/>
              </p:ext>
            </p:extLst>
          </p:nvPr>
        </p:nvGraphicFramePr>
        <p:xfrm>
          <a:off x="467545" y="4941168"/>
          <a:ext cx="4896544" cy="504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6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0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Calibri Light" pitchFamily="34" charset="0"/>
                        </a:rPr>
                        <a:t>7,37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Calibri Light" pitchFamily="34" charset="0"/>
                        </a:rPr>
                        <a:t>9,10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Calibri Light" pitchFamily="34" charset="0"/>
                        </a:rPr>
                        <a:t>5,46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555902" y="4797152"/>
            <a:ext cx="35880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a typeface="MS Mincho"/>
              </a:rPr>
              <a:t>Не преодолели минимальный</a:t>
            </a:r>
          </a:p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a typeface="MS Mincho"/>
              </a:rPr>
              <a:t>порог(%)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795619"/>
              </p:ext>
            </p:extLst>
          </p:nvPr>
        </p:nvGraphicFramePr>
        <p:xfrm>
          <a:off x="395537" y="5517232"/>
          <a:ext cx="4968551" cy="57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8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5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5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6,58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2,88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436096" y="5517232"/>
            <a:ext cx="351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ea typeface="MS Mincho"/>
              </a:rPr>
              <a:t>Получили от 81 до 100 баллов(%)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866375"/>
              </p:ext>
            </p:extLst>
          </p:nvPr>
        </p:nvGraphicFramePr>
        <p:xfrm>
          <a:off x="647563" y="1258659"/>
          <a:ext cx="7848874" cy="2366622"/>
        </p:xfrm>
        <a:graphic>
          <a:graphicData uri="http://schemas.openxmlformats.org/drawingml/2006/table">
            <a:tbl>
              <a:tblPr/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61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623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2023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4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чел.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% от общего числа участников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чел.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% от общего числа участников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чел.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% от общего числа участников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</a:rPr>
                        <a:t>2035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</a:rPr>
                        <a:t>18,97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</a:rPr>
                        <a:t>1605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</a:rPr>
                        <a:t>14,68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</a:rPr>
                        <a:t>1391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</a:rPr>
                        <a:t>13,48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116632"/>
            <a:ext cx="1839434" cy="117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815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4864" y="260648"/>
            <a:ext cx="7139136" cy="1143000"/>
          </a:xfrm>
          <a:solidFill>
            <a:schemeClr val="accent1">
              <a:lumMod val="40000"/>
              <a:lumOff val="60000"/>
              <a:alpha val="49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Диаграмма распределения тестовых баллов по предмету</a:t>
            </a:r>
          </a:p>
        </p:txBody>
      </p:sp>
      <p:pic>
        <p:nvPicPr>
          <p:cNvPr id="6" name="Диаграмма 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16" y="1742338"/>
            <a:ext cx="449999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547664" y="5517232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2023 год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68144" y="5517232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2022год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4C49714-0156-A20B-2638-DAD3AB13653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26574" y="1742338"/>
            <a:ext cx="481742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6DFC43C-F83C-422B-0100-4D6951AD3D8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016" y="1790786"/>
            <a:ext cx="4182557" cy="3263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39720" y="237116"/>
            <a:ext cx="1839434" cy="117496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3851</TotalTime>
  <Words>745</Words>
  <Application>Microsoft Office PowerPoint</Application>
  <PresentationFormat>Экран (4:3)</PresentationFormat>
  <Paragraphs>229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31" baseType="lpstr">
      <vt:lpstr>Arial</vt:lpstr>
      <vt:lpstr>Arial Black</vt:lpstr>
      <vt:lpstr>Bookman Old Style</vt:lpstr>
      <vt:lpstr>Calibri</vt:lpstr>
      <vt:lpstr>Calibri Light</vt:lpstr>
      <vt:lpstr>Cambria</vt:lpstr>
      <vt:lpstr>Druk Cyr</vt:lpstr>
      <vt:lpstr>Gill Sans MT</vt:lpstr>
      <vt:lpstr>MS Mincho</vt:lpstr>
      <vt:lpstr>Neue Machina</vt:lpstr>
      <vt:lpstr>Times New Roman</vt:lpstr>
      <vt:lpstr>Wingdings</vt:lpstr>
      <vt:lpstr>Wingdings 3</vt:lpstr>
      <vt:lpstr>Начальная</vt:lpstr>
      <vt:lpstr>Тема Office</vt:lpstr>
      <vt:lpstr>2_Тема Office</vt:lpstr>
      <vt:lpstr>Office Theme</vt:lpstr>
      <vt:lpstr>Диаграмма</vt:lpstr>
      <vt:lpstr>МИНИСТЕРСТВО ОБРАЗОВАНИЯ СТАВРОПОЛЬСКОГО КРАЯ</vt:lpstr>
      <vt:lpstr>ФИЗИКА:ГИА: ОГЭ, ЕГЭ (9,11 класс)</vt:lpstr>
      <vt:lpstr>                                                                                                     Распределение заданий по проверяемым предметным результатам ОГЭ   </vt:lpstr>
      <vt:lpstr>                                                                                                                                                                                                        Распределение заданий по проверяемым предметным результатам   </vt:lpstr>
      <vt:lpstr>     Распределение заданий экзаменационной работы по частям</vt:lpstr>
      <vt:lpstr>      Распределение заданий по уровню  сложности</vt:lpstr>
      <vt:lpstr>                                                                                                                                                                                                                                                         Распределение заданий по основным содержательным разделам (темам) курса физики </vt:lpstr>
      <vt:lpstr>           Количество участников ЕГЭ</vt:lpstr>
      <vt:lpstr>Диаграмма распределения тестовых баллов по предмету</vt:lpstr>
      <vt:lpstr>Основные результаты ОГЭ по учебному предмету</vt:lpstr>
      <vt:lpstr>Динамика результатов ОГЭ по предмету  </vt:lpstr>
      <vt:lpstr> Выводы:</vt:lpstr>
      <vt:lpstr> Выводы: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предметной комиссии по географии Ставропольского края</dc:title>
  <dc:creator>RCOI Boss</dc:creator>
  <cp:lastModifiedBy>User</cp:lastModifiedBy>
  <cp:revision>306</cp:revision>
  <dcterms:created xsi:type="dcterms:W3CDTF">2017-07-20T06:32:28Z</dcterms:created>
  <dcterms:modified xsi:type="dcterms:W3CDTF">2023-08-16T13:05:47Z</dcterms:modified>
</cp:coreProperties>
</file>