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7" r:id="rId1"/>
  </p:sldMasterIdLst>
  <p:sldIdLst>
    <p:sldId id="275" r:id="rId2"/>
    <p:sldId id="262" r:id="rId3"/>
    <p:sldId id="258" r:id="rId4"/>
    <p:sldId id="261" r:id="rId5"/>
    <p:sldId id="265" r:id="rId6"/>
    <p:sldId id="267" r:id="rId7"/>
    <p:sldId id="268" r:id="rId8"/>
    <p:sldId id="264" r:id="rId9"/>
    <p:sldId id="269" r:id="rId10"/>
    <p:sldId id="270" r:id="rId11"/>
    <p:sldId id="271" r:id="rId12"/>
    <p:sldId id="272" r:id="rId13"/>
    <p:sldId id="259" r:id="rId14"/>
    <p:sldId id="27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37" autoAdjust="0"/>
    <p:restoredTop sz="94605" autoAdjust="0"/>
  </p:normalViewPr>
  <p:slideViewPr>
    <p:cSldViewPr>
      <p:cViewPr varScale="1">
        <p:scale>
          <a:sx n="85" d="100"/>
          <a:sy n="85" d="100"/>
        </p:scale>
        <p:origin x="-96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09575" y="-4763"/>
            <a:ext cx="3761184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6301" y="1380069"/>
            <a:ext cx="6430967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6533" y="3996267"/>
            <a:ext cx="5240734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629E-0D66-4DEB-B02E-360474A46EF0}" type="datetimeFigureOut">
              <a:rPr lang="ru-RU" smtClean="0">
                <a:solidFill>
                  <a:prstClr val="black"/>
                </a:solidFill>
              </a:rPr>
              <a:pPr/>
              <a:t>16.11.2020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99309" y="5883276"/>
            <a:ext cx="3243033" cy="365125"/>
          </a:xfr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94CE-7611-4739-9914-8E0BE52FA267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859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4732865"/>
            <a:ext cx="7514033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509" y="932112"/>
            <a:ext cx="6169458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5299603"/>
            <a:ext cx="7514033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629E-0D66-4DEB-B02E-360474A46EF0}" type="datetimeFigureOut">
              <a:rPr lang="ru-RU" smtClean="0">
                <a:solidFill>
                  <a:prstClr val="black"/>
                </a:solidFill>
              </a:rPr>
              <a:pPr/>
              <a:t>16.11.2020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94CE-7611-4739-9914-8E0BE52FA267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773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685800"/>
            <a:ext cx="7514033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5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629E-0D66-4DEB-B02E-360474A46EF0}" type="datetimeFigureOut">
              <a:rPr lang="ru-RU" smtClean="0">
                <a:solidFill>
                  <a:prstClr val="black"/>
                </a:solidFill>
              </a:rPr>
              <a:pPr/>
              <a:t>16.11.2020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94CE-7611-4739-9914-8E0BE52FA267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303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863023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8000" dirty="0">
                <a:solidFill>
                  <a:prstClr val="black"/>
                </a:solidFill>
                <a:effectLst/>
                <a:latin typeface="Corbel" panose="020B0503020204020204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81939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</a:pPr>
            <a:r>
              <a:rPr lang="en-US" sz="8000" dirty="0">
                <a:solidFill>
                  <a:prstClr val="black"/>
                </a:solidFill>
                <a:effectLst/>
                <a:latin typeface="Corbel" panose="020B0503020204020204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685801"/>
            <a:ext cx="6742509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7609" y="3428999"/>
            <a:ext cx="6399611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629E-0D66-4DEB-B02E-360474A46EF0}" type="datetimeFigureOut">
              <a:rPr lang="ru-RU" smtClean="0">
                <a:solidFill>
                  <a:prstClr val="black"/>
                </a:solidFill>
              </a:rPr>
              <a:pPr/>
              <a:t>16.11.2020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94CE-7611-4739-9914-8E0BE52FA267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3308581"/>
            <a:ext cx="7514032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777381"/>
            <a:ext cx="7514033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629E-0D66-4DEB-B02E-360474A46EF0}" type="datetimeFigureOut">
              <a:rPr lang="ru-RU" smtClean="0">
                <a:solidFill>
                  <a:prstClr val="black"/>
                </a:solidFill>
              </a:rPr>
              <a:pPr/>
              <a:t>16.11.2020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94CE-7611-4739-9914-8E0BE52FA267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776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863023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8000" dirty="0">
                <a:solidFill>
                  <a:prstClr val="black"/>
                </a:solidFill>
                <a:effectLst/>
                <a:latin typeface="Corbel" panose="020B0503020204020204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81939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</a:pPr>
            <a:r>
              <a:rPr lang="en-US" sz="8000" dirty="0">
                <a:solidFill>
                  <a:prstClr val="black"/>
                </a:solidFill>
                <a:effectLst/>
                <a:latin typeface="Corbel" panose="020B0503020204020204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685801"/>
            <a:ext cx="6742509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5" y="3886200"/>
            <a:ext cx="7514033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775200"/>
            <a:ext cx="7514033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629E-0D66-4DEB-B02E-360474A46EF0}" type="datetimeFigureOut">
              <a:rPr lang="ru-RU" smtClean="0">
                <a:solidFill>
                  <a:prstClr val="black"/>
                </a:solidFill>
              </a:rPr>
              <a:pPr/>
              <a:t>16.11.2020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94CE-7611-4739-9914-8E0BE52FA267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483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685801"/>
            <a:ext cx="7514034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4" y="3505200"/>
            <a:ext cx="7514035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5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629E-0D66-4DEB-B02E-360474A46EF0}" type="datetimeFigureOut">
              <a:rPr lang="ru-RU" smtClean="0">
                <a:solidFill>
                  <a:prstClr val="black"/>
                </a:solidFill>
              </a:rPr>
              <a:pPr/>
              <a:t>16.11.2020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94CE-7611-4739-9914-8E0BE52FA267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222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629E-0D66-4DEB-B02E-360474A46EF0}" type="datetimeFigureOut">
              <a:rPr lang="ru-RU" smtClean="0">
                <a:solidFill>
                  <a:prstClr val="black"/>
                </a:solidFill>
              </a:rPr>
              <a:pPr/>
              <a:t>16.11.2020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94CE-7611-4739-9914-8E0BE52FA267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831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9492" y="685800"/>
            <a:ext cx="1327777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4" y="685800"/>
            <a:ext cx="6014807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629E-0D66-4DEB-B02E-360474A46EF0}" type="datetimeFigureOut">
              <a:rPr lang="ru-RU" smtClean="0">
                <a:solidFill>
                  <a:prstClr val="black"/>
                </a:solidFill>
              </a:rPr>
              <a:pPr/>
              <a:t>16.11.2020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94CE-7611-4739-9914-8E0BE52FA267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77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629E-0D66-4DEB-B02E-360474A46EF0}" type="datetimeFigureOut">
              <a:rPr lang="ru-RU" smtClean="0">
                <a:solidFill>
                  <a:prstClr val="black"/>
                </a:solidFill>
              </a:rPr>
              <a:pPr/>
              <a:t>16.11.2020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3893" y="5867132"/>
            <a:ext cx="413375" cy="365125"/>
          </a:xfrm>
        </p:spPr>
        <p:txBody>
          <a:bodyPr/>
          <a:lstStyle/>
          <a:p>
            <a:fld id="{60EC94CE-7611-4739-9914-8E0BE52FA267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1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10" y="2666999"/>
            <a:ext cx="6698060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9209" y="4777381"/>
            <a:ext cx="669806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629E-0D66-4DEB-B02E-360474A46EF0}" type="datetimeFigureOut">
              <a:rPr lang="ru-RU" smtClean="0">
                <a:solidFill>
                  <a:prstClr val="black"/>
                </a:solidFill>
              </a:rPr>
              <a:pPr/>
              <a:t>16.11.2020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94CE-7611-4739-9914-8E0BE52FA267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66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685801"/>
            <a:ext cx="7514035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5" y="2667000"/>
            <a:ext cx="3671291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5975" y="2667000"/>
            <a:ext cx="3671292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629E-0D66-4DEB-B02E-360474A46EF0}" type="datetimeFigureOut">
              <a:rPr lang="ru-RU" smtClean="0">
                <a:solidFill>
                  <a:prstClr val="black"/>
                </a:solidFill>
              </a:rPr>
              <a:pPr/>
              <a:t>16.11.2020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94CE-7611-4739-9914-8E0BE52FA267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65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134" y="2658533"/>
            <a:ext cx="34553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233" y="3335337"/>
            <a:ext cx="3671292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366" y="2667000"/>
            <a:ext cx="346690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5975" y="3335337"/>
            <a:ext cx="3671292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629E-0D66-4DEB-B02E-360474A46EF0}" type="datetimeFigureOut">
              <a:rPr lang="ru-RU" smtClean="0">
                <a:solidFill>
                  <a:prstClr val="black"/>
                </a:solidFill>
              </a:rPr>
              <a:pPr/>
              <a:t>16.11.2020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94CE-7611-4739-9914-8E0BE52FA267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35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629E-0D66-4DEB-B02E-360474A46EF0}" type="datetimeFigureOut">
              <a:rPr lang="ru-RU" smtClean="0">
                <a:solidFill>
                  <a:prstClr val="black"/>
                </a:solidFill>
              </a:rPr>
              <a:pPr/>
              <a:t>16.11.2020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94CE-7611-4739-9914-8E0BE52FA267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508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629E-0D66-4DEB-B02E-360474A46EF0}" type="datetimeFigureOut">
              <a:rPr lang="ru-RU" smtClean="0">
                <a:solidFill>
                  <a:prstClr val="black"/>
                </a:solidFill>
              </a:rPr>
              <a:pPr/>
              <a:t>16.11.2020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94CE-7611-4739-9914-8E0BE52FA267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84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1600200"/>
            <a:ext cx="266184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6525" y="685800"/>
            <a:ext cx="4680743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2971800"/>
            <a:ext cx="266184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629E-0D66-4DEB-B02E-360474A46EF0}" type="datetimeFigureOut">
              <a:rPr lang="ru-RU" smtClean="0">
                <a:solidFill>
                  <a:prstClr val="black"/>
                </a:solidFill>
              </a:rPr>
              <a:pPr/>
              <a:t>16.11.2020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94CE-7611-4739-9914-8E0BE52FA267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000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3" y="1752599"/>
            <a:ext cx="406961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6011" y="914400"/>
            <a:ext cx="246073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043" y="3124199"/>
            <a:ext cx="406961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629E-0D66-4DEB-B02E-360474A46EF0}" type="datetimeFigureOut">
              <a:rPr lang="ru-RU" smtClean="0">
                <a:solidFill>
                  <a:prstClr val="black"/>
                </a:solidFill>
              </a:rPr>
              <a:pPr/>
              <a:t>16.11.2020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94CE-7611-4739-9914-8E0BE52FA267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223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13109" y="1"/>
            <a:ext cx="1827610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234" y="685801"/>
            <a:ext cx="7514035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3" y="2667000"/>
            <a:ext cx="7514035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9492" y="5883276"/>
            <a:ext cx="857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224629E-0D66-4DEB-B02E-360474A46EF0}" type="datetimeFigureOut">
              <a:rPr lang="ru-RU" smtClean="0">
                <a:solidFill>
                  <a:prstClr val="black"/>
                </a:solidFill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16.11.2020</a:t>
            </a:fld>
            <a:endParaRPr lang="ru-RU">
              <a:solidFill>
                <a:prstClr val="black"/>
              </a:solidFill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9210" y="5883276"/>
            <a:ext cx="5313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/>
              </a:solidFill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3893" y="5883276"/>
            <a:ext cx="413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0EC94CE-7611-4739-9914-8E0BE52FA267}" type="slidenum">
              <a:rPr lang="ru-RU" smtClean="0">
                <a:solidFill>
                  <a:prstClr val="black"/>
                </a:solidFill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1873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8" r:id="rId1"/>
    <p:sldLayoutId id="2147484099" r:id="rId2"/>
    <p:sldLayoutId id="2147484100" r:id="rId3"/>
    <p:sldLayoutId id="2147484101" r:id="rId4"/>
    <p:sldLayoutId id="2147484102" r:id="rId5"/>
    <p:sldLayoutId id="2147484103" r:id="rId6"/>
    <p:sldLayoutId id="2147484104" r:id="rId7"/>
    <p:sldLayoutId id="2147484105" r:id="rId8"/>
    <p:sldLayoutId id="2147484106" r:id="rId9"/>
    <p:sldLayoutId id="2147484107" r:id="rId10"/>
    <p:sldLayoutId id="2147484108" r:id="rId11"/>
    <p:sldLayoutId id="2147484109" r:id="rId12"/>
    <p:sldLayoutId id="2147484110" r:id="rId13"/>
    <p:sldLayoutId id="2147484111" r:id="rId14"/>
    <p:sldLayoutId id="2147484112" r:id="rId15"/>
    <p:sldLayoutId id="2147484113" r:id="rId16"/>
    <p:sldLayoutId id="214748411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1449" y="188943"/>
            <a:ext cx="6755819" cy="12307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ГБУ 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ДПО «Ставропольский краевой институт развития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образования, повышения квалификации и переподготовки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работников образования»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20475" y="2769046"/>
            <a:ext cx="5283867" cy="171280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РАННЯЯ ОДАРЕННОСТЬ: диагностика и технология развития 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30596"/>
            <a:ext cx="1097993" cy="155962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362718" y="534676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549E39">
                    <a:lumMod val="50000"/>
                  </a:srgbClr>
                </a:solidFill>
                <a:latin typeface="Corbel" panose="020B0503020204020204"/>
                <a:cs typeface="+mn-cs"/>
              </a:rPr>
              <a:t>Гриневич Галина </a:t>
            </a:r>
            <a:r>
              <a:rPr lang="ru-RU" b="1" dirty="0" smtClean="0">
                <a:solidFill>
                  <a:srgbClr val="549E39">
                    <a:lumMod val="50000"/>
                  </a:srgbClr>
                </a:solidFill>
                <a:latin typeface="Corbel" panose="020B0503020204020204"/>
                <a:cs typeface="+mn-cs"/>
              </a:rPr>
              <a:t>Владимировна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549E39">
                    <a:lumMod val="50000"/>
                  </a:srgbClr>
                </a:solidFill>
                <a:latin typeface="Corbel" panose="020B0503020204020204"/>
                <a:cs typeface="+mn-cs"/>
              </a:rPr>
              <a:t>старший </a:t>
            </a:r>
            <a:r>
              <a:rPr lang="ru-RU" b="1" dirty="0">
                <a:solidFill>
                  <a:srgbClr val="549E39">
                    <a:lumMod val="50000"/>
                  </a:srgbClr>
                </a:solidFill>
                <a:latin typeface="Corbel" panose="020B0503020204020204"/>
                <a:cs typeface="+mn-cs"/>
              </a:rPr>
              <a:t>преподаватель кафедры ДО СКИРО ПК и ПРО</a:t>
            </a:r>
          </a:p>
        </p:txBody>
      </p:sp>
    </p:spTree>
    <p:extLst>
      <p:ext uri="{BB962C8B-B14F-4D97-AF65-F5344CB8AC3E}">
        <p14:creationId xmlns:p14="http://schemas.microsoft.com/office/powerpoint/2010/main" val="38151440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85801"/>
            <a:ext cx="7632848" cy="115902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/>
              <a:t>Диагностика уровня развития сенсорных  и  интеллектуальных способностей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916113"/>
            <a:ext cx="7560840" cy="4210050"/>
          </a:xfrm>
        </p:spPr>
        <p:txBody>
          <a:bodyPr>
            <a:normAutofit/>
          </a:bodyPr>
          <a:lstStyle/>
          <a:p>
            <a:pPr marL="3657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Стандартизованные </a:t>
            </a:r>
            <a:r>
              <a:rPr lang="ru-RU" dirty="0">
                <a:solidFill>
                  <a:srgbClr val="FF0000"/>
                </a:solidFill>
              </a:rPr>
              <a:t>методики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Эталоны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Перцептивное моделирование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Схематизация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Систематизация</a:t>
            </a:r>
          </a:p>
          <a:p>
            <a:pPr marL="3657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Анализ </a:t>
            </a:r>
            <a:r>
              <a:rPr lang="ru-RU" dirty="0"/>
              <a:t>познавательной и конструктивной </a:t>
            </a:r>
            <a:r>
              <a:rPr lang="ru-RU" dirty="0" smtClean="0"/>
              <a:t>деятельностей</a:t>
            </a:r>
            <a:endParaRPr lang="ru-RU" dirty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514035" cy="1752599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/>
              <a:t>Диагностика уровня развития творческих способностей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Невербальное </a:t>
            </a:r>
            <a:r>
              <a:rPr lang="ru-RU" dirty="0" smtClean="0">
                <a:solidFill>
                  <a:srgbClr val="FF0000"/>
                </a:solidFill>
              </a:rPr>
              <a:t>воображение:</a:t>
            </a:r>
            <a:endParaRPr lang="ru-RU" dirty="0" smtClean="0">
              <a:solidFill>
                <a:srgbClr val="FF0000"/>
              </a:solidFill>
            </a:endParaRP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Дорисовывание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Анализ изобразительной и конструктивной деятельностей</a:t>
            </a:r>
          </a:p>
          <a:p>
            <a:pPr marL="36576" indent="0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Вербальное </a:t>
            </a:r>
            <a:r>
              <a:rPr lang="ru-RU" dirty="0" smtClean="0">
                <a:solidFill>
                  <a:srgbClr val="FF0000"/>
                </a:solidFill>
              </a:rPr>
              <a:t>воображение: </a:t>
            </a:r>
            <a:endParaRPr lang="ru-RU" dirty="0" smtClean="0">
              <a:solidFill>
                <a:srgbClr val="FF0000"/>
              </a:solidFill>
            </a:endParaRP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Придумывание </a:t>
            </a:r>
            <a:r>
              <a:rPr lang="ru-RU" dirty="0"/>
              <a:t>сказки, </a:t>
            </a:r>
            <a:r>
              <a:rPr lang="ru-RU" dirty="0" smtClean="0"/>
              <a:t>рассказа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Анализ </a:t>
            </a:r>
            <a:r>
              <a:rPr lang="ru-RU" dirty="0"/>
              <a:t>игровой, </a:t>
            </a:r>
            <a:r>
              <a:rPr lang="ru-RU" dirty="0" smtClean="0"/>
              <a:t>художественно-речевой деятельностей</a:t>
            </a:r>
            <a:endParaRPr lang="ru-RU" dirty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874075" cy="1752599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/>
              <a:t>Диагностика </a:t>
            </a:r>
            <a:r>
              <a:rPr lang="ru-RU" sz="3600" b="1" dirty="0"/>
              <a:t>личностных особенностей</a:t>
            </a:r>
          </a:p>
        </p:txBody>
      </p:sp>
      <p:sp>
        <p:nvSpPr>
          <p:cNvPr id="24578" name="Объект 2"/>
          <p:cNvSpPr>
            <a:spLocks noGrp="1"/>
          </p:cNvSpPr>
          <p:nvPr>
            <p:ph idx="1"/>
          </p:nvPr>
        </p:nvSpPr>
        <p:spPr>
          <a:xfrm>
            <a:off x="971600" y="3501008"/>
            <a:ext cx="7514035" cy="269215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3100" dirty="0" smtClean="0"/>
              <a:t>Наблюдение в общении со сверстниками</a:t>
            </a:r>
          </a:p>
          <a:p>
            <a:pPr algn="just"/>
            <a:r>
              <a:rPr lang="ru-RU" sz="3100" dirty="0" smtClean="0"/>
              <a:t>Наблюдение в общении со взрослыми</a:t>
            </a:r>
          </a:p>
          <a:p>
            <a:pPr algn="just"/>
            <a:r>
              <a:rPr lang="ru-RU" sz="3100" dirty="0" smtClean="0"/>
              <a:t>Наблюдение в образовательных и развивающих ситуациях</a:t>
            </a:r>
          </a:p>
          <a:p>
            <a:pPr algn="just"/>
            <a:r>
              <a:rPr lang="ru-RU" sz="3100" dirty="0" smtClean="0"/>
              <a:t>Наблюдение в игре и других видах деятельности</a:t>
            </a:r>
          </a:p>
          <a:p>
            <a:pPr algn="just"/>
            <a:r>
              <a:rPr lang="ru-RU" sz="3100" dirty="0" smtClean="0"/>
              <a:t>Беседа с родителями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514035" cy="137504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/>
              <a:t>Работа психолога с одаренными детьми</a:t>
            </a:r>
            <a:endParaRPr lang="ru-RU" sz="3600" b="1" dirty="0"/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>
          <a:xfrm>
            <a:off x="1043608" y="1916832"/>
            <a:ext cx="7747000" cy="410445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600" dirty="0"/>
              <a:t>С</a:t>
            </a:r>
            <a:r>
              <a:rPr lang="ru-RU" sz="2600" dirty="0" smtClean="0"/>
              <a:t>истема </a:t>
            </a:r>
            <a:r>
              <a:rPr lang="ru-RU" sz="2600" dirty="0" smtClean="0"/>
              <a:t>диагностики познавательных и творческих способностей, </a:t>
            </a:r>
            <a:r>
              <a:rPr lang="ru-RU" sz="2600" dirty="0" smtClean="0"/>
              <a:t>позволяет:</a:t>
            </a:r>
            <a:endParaRPr lang="ru-RU" sz="2600" dirty="0" smtClean="0"/>
          </a:p>
          <a:p>
            <a:pPr algn="just"/>
            <a:r>
              <a:rPr lang="ru-RU" sz="2600" dirty="0" smtClean="0"/>
              <a:t>выявить </a:t>
            </a:r>
            <a:r>
              <a:rPr lang="ru-RU" sz="2600" dirty="0" smtClean="0"/>
              <a:t>одаренных детей дошкольного </a:t>
            </a:r>
            <a:r>
              <a:rPr lang="ru-RU" sz="2600" dirty="0" smtClean="0"/>
              <a:t>возраста с раннего возраста и отслеживать </a:t>
            </a:r>
            <a:r>
              <a:rPr lang="ru-RU" sz="2600" dirty="0" smtClean="0"/>
              <a:t>их </a:t>
            </a:r>
            <a:r>
              <a:rPr lang="ru-RU" sz="2600" dirty="0" smtClean="0"/>
              <a:t>развитие </a:t>
            </a:r>
            <a:r>
              <a:rPr lang="ru-RU" sz="2600" dirty="0" smtClean="0"/>
              <a:t>на протяжении всего времени нахождения в дошкольном </a:t>
            </a:r>
            <a:r>
              <a:rPr lang="ru-RU" sz="2600" dirty="0" smtClean="0"/>
              <a:t>учреждении;</a:t>
            </a:r>
            <a:endParaRPr lang="ru-RU" sz="2600" dirty="0" smtClean="0"/>
          </a:p>
          <a:p>
            <a:pPr algn="just"/>
            <a:r>
              <a:rPr lang="ru-RU" sz="2600" dirty="0" smtClean="0"/>
              <a:t>составить </a:t>
            </a:r>
            <a:r>
              <a:rPr lang="ru-RU" sz="2600" dirty="0" smtClean="0"/>
              <a:t>индивидуальный образовательный </a:t>
            </a:r>
            <a:r>
              <a:rPr lang="ru-RU" sz="2600" dirty="0" smtClean="0"/>
              <a:t>маршрут  </a:t>
            </a:r>
            <a:r>
              <a:rPr lang="ru-RU" sz="2600" dirty="0" smtClean="0"/>
              <a:t>развития для каждого одаренного ребенка  с учетом профиля его одаренности и специфики </a:t>
            </a:r>
            <a:r>
              <a:rPr lang="ru-RU" sz="2600" dirty="0" smtClean="0"/>
              <a:t>группы; </a:t>
            </a:r>
            <a:endParaRPr lang="ru-RU" sz="2600" dirty="0" smtClean="0"/>
          </a:p>
          <a:p>
            <a:pPr algn="just"/>
            <a:r>
              <a:rPr lang="ru-RU" sz="2600" dirty="0" smtClean="0"/>
              <a:t>работать </a:t>
            </a:r>
            <a:r>
              <a:rPr lang="ru-RU" sz="2600" dirty="0" smtClean="0"/>
              <a:t>с  родителями одаренных </a:t>
            </a:r>
            <a:r>
              <a:rPr lang="ru-RU" sz="2600" dirty="0" smtClean="0"/>
              <a:t>детей. </a:t>
            </a:r>
            <a:r>
              <a:rPr lang="ru-RU" sz="2600" dirty="0" smtClean="0"/>
              <a:t> </a:t>
            </a:r>
          </a:p>
          <a:p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916832"/>
            <a:ext cx="7514035" cy="1752599"/>
          </a:xfrm>
        </p:spPr>
        <p:txBody>
          <a:bodyPr/>
          <a:lstStyle/>
          <a:p>
            <a:r>
              <a:rPr lang="ru-RU" b="1" i="1" dirty="0" smtClean="0"/>
              <a:t>СПАСИБО ЗА ВНИМАНИЕ! 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346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2"/>
          <p:cNvSpPr>
            <a:spLocks noGrp="1"/>
          </p:cNvSpPr>
          <p:nvPr>
            <p:ph type="title"/>
          </p:nvPr>
        </p:nvSpPr>
        <p:spPr>
          <a:xfrm>
            <a:off x="899592" y="274638"/>
            <a:ext cx="7849121" cy="142557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Отношение к одаренности – показатель зрелости общества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87624" y="1600200"/>
            <a:ext cx="7488064" cy="4997450"/>
          </a:xfrm>
        </p:spPr>
        <p:txBody>
          <a:bodyPr>
            <a:normAutofit/>
          </a:bodyPr>
          <a:lstStyle/>
          <a:p>
            <a:pPr marL="420624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rgbClr val="FF0000"/>
                </a:solidFill>
              </a:rPr>
              <a:t>Одаренность </a:t>
            </a:r>
            <a:r>
              <a:rPr lang="ru-RU" dirty="0" smtClean="0">
                <a:solidFill>
                  <a:srgbClr val="FF0000"/>
                </a:solidFill>
              </a:rPr>
              <a:t>– благо</a:t>
            </a:r>
            <a:r>
              <a:rPr lang="ru-RU" dirty="0"/>
              <a:t>, общественное богатство, требующее </a:t>
            </a:r>
            <a:r>
              <a:rPr lang="ru-RU" dirty="0" smtClean="0"/>
              <a:t>бережного </a:t>
            </a:r>
            <a:r>
              <a:rPr lang="ru-RU" dirty="0"/>
              <a:t>отношения и создания условий для  </a:t>
            </a:r>
            <a:r>
              <a:rPr lang="ru-RU" dirty="0" smtClean="0"/>
              <a:t>развития и , следовательно, ранней диагностики</a:t>
            </a:r>
          </a:p>
          <a:p>
            <a:pPr marL="36576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  <a:endParaRPr lang="ru-RU" dirty="0"/>
          </a:p>
          <a:p>
            <a:pPr marL="420624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>
                <a:solidFill>
                  <a:srgbClr val="FF0000"/>
                </a:solidFill>
              </a:rPr>
              <a:t>Одаренность – отклонение </a:t>
            </a:r>
            <a:r>
              <a:rPr lang="ru-RU" dirty="0"/>
              <a:t>от нормы, стоящее в одном ряду с сумасшествием, требует настороженного отношения или </a:t>
            </a:r>
            <a:r>
              <a:rPr lang="ru-RU" dirty="0" smtClean="0"/>
              <a:t>замалчивания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871693" cy="1752599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/>
              <a:t>Роль образования в развитии  одаренности  </a:t>
            </a:r>
            <a:endParaRPr lang="ru-RU" sz="3600" b="1" dirty="0"/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1187624" y="1700213"/>
            <a:ext cx="7344816" cy="4425950"/>
          </a:xfrm>
        </p:spPr>
        <p:txBody>
          <a:bodyPr/>
          <a:lstStyle/>
          <a:p>
            <a:pPr marL="379413" indent="-342900" algn="just"/>
            <a:r>
              <a:rPr lang="ru-RU" dirty="0" smtClean="0"/>
              <a:t>Образование развивает врожденные задатки, превращая их в актуальные </a:t>
            </a:r>
            <a:r>
              <a:rPr lang="ru-RU" dirty="0" smtClean="0"/>
              <a:t>способности; </a:t>
            </a:r>
            <a:endParaRPr lang="ru-RU" dirty="0" smtClean="0"/>
          </a:p>
          <a:p>
            <a:pPr marL="379413" indent="-342900" algn="just"/>
            <a:endParaRPr lang="ru-RU" dirty="0" smtClean="0"/>
          </a:p>
          <a:p>
            <a:pPr marL="379413" indent="-342900" algn="just"/>
            <a:r>
              <a:rPr lang="ru-RU" dirty="0" smtClean="0"/>
              <a:t>Диагностика помогает как можно раньше выявить одаренных детей и начать работу по их развитию и </a:t>
            </a:r>
            <a:r>
              <a:rPr lang="ru-RU" smtClean="0"/>
              <a:t>психологической </a:t>
            </a:r>
            <a:r>
              <a:rPr lang="ru-RU" smtClean="0"/>
              <a:t>помощи.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704856" cy="17145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3600" b="1" dirty="0" smtClean="0"/>
              <a:t>Структурные компоненты одаренности, позволяющие выявлять одаренных детей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276872"/>
            <a:ext cx="7385000" cy="3849688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>
                <a:solidFill>
                  <a:srgbClr val="FF0000"/>
                </a:solidFill>
              </a:rPr>
              <a:t>П</a:t>
            </a:r>
            <a:r>
              <a:rPr lang="ru-RU" dirty="0" smtClean="0">
                <a:solidFill>
                  <a:srgbClr val="FF0000"/>
                </a:solidFill>
              </a:rPr>
              <a:t>ознавательная активность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dirty="0" smtClean="0">
                <a:solidFill>
                  <a:srgbClr val="FF0000"/>
                </a:solidFill>
              </a:rPr>
              <a:t>нтеллектуальные </a:t>
            </a:r>
            <a:r>
              <a:rPr lang="ru-RU" dirty="0">
                <a:solidFill>
                  <a:srgbClr val="FF0000"/>
                </a:solidFill>
              </a:rPr>
              <a:t>и творческие </a:t>
            </a:r>
            <a:r>
              <a:rPr lang="ru-RU" dirty="0" smtClean="0">
                <a:solidFill>
                  <a:srgbClr val="FF0000"/>
                </a:solidFill>
              </a:rPr>
              <a:t>способности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>
                <a:solidFill>
                  <a:srgbClr val="FF0000"/>
                </a:solidFill>
              </a:rPr>
              <a:t>Л</a:t>
            </a:r>
            <a:r>
              <a:rPr lang="ru-RU" dirty="0" smtClean="0">
                <a:solidFill>
                  <a:srgbClr val="FF0000"/>
                </a:solidFill>
              </a:rPr>
              <a:t>ичностные и социальные особенности </a:t>
            </a:r>
            <a:endParaRPr lang="ru-RU" dirty="0"/>
          </a:p>
          <a:p>
            <a:pPr marL="36576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/>
              <a:t>Познавательная активность одаренного ребенка</a:t>
            </a:r>
            <a:endParaRPr lang="ru-RU" sz="3600" b="1" dirty="0"/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Стремление к познанию </a:t>
            </a:r>
            <a:r>
              <a:rPr lang="ru-RU" dirty="0" smtClean="0"/>
              <a:t>нового;</a:t>
            </a:r>
            <a:endParaRPr lang="ru-RU" dirty="0" smtClean="0"/>
          </a:p>
          <a:p>
            <a:r>
              <a:rPr lang="ru-RU" dirty="0" err="1" smtClean="0"/>
              <a:t>Ненасыщаемая</a:t>
            </a:r>
            <a:r>
              <a:rPr lang="ru-RU" dirty="0" smtClean="0"/>
              <a:t> потребность в новых </a:t>
            </a:r>
            <a:r>
              <a:rPr lang="ru-RU" dirty="0" smtClean="0"/>
              <a:t>знаниях;</a:t>
            </a:r>
            <a:endParaRPr lang="ru-RU" dirty="0" smtClean="0"/>
          </a:p>
          <a:p>
            <a:r>
              <a:rPr lang="ru-RU" dirty="0" smtClean="0"/>
              <a:t>Доминирование познавательной потребности над </a:t>
            </a:r>
            <a:r>
              <a:rPr lang="ru-RU" dirty="0" smtClean="0"/>
              <a:t>другими;</a:t>
            </a:r>
            <a:endParaRPr lang="ru-RU" dirty="0" smtClean="0"/>
          </a:p>
          <a:p>
            <a:r>
              <a:rPr lang="ru-RU" dirty="0" smtClean="0"/>
              <a:t>Приоритет познавательной деятельности над игровой и другими видами </a:t>
            </a:r>
            <a:r>
              <a:rPr lang="ru-RU" dirty="0" smtClean="0"/>
              <a:t>деятельности. 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/>
              <a:t>Интеллектуальные и творческие </a:t>
            </a:r>
            <a:r>
              <a:rPr lang="ru-RU" sz="3600" b="1" dirty="0" smtClean="0"/>
              <a:t>способности и виды одаренности</a:t>
            </a:r>
            <a:endParaRPr lang="ru-RU" sz="3600" b="1" dirty="0"/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971600" y="1772815"/>
            <a:ext cx="7921575" cy="4751809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Интеллектуальные способности  </a:t>
            </a:r>
            <a:r>
              <a:rPr lang="ru-RU" dirty="0" smtClean="0"/>
              <a:t>помогают решать задачи, имеющие один правильный ответ, связаны с образным и логическим мышлением – обуславливают </a:t>
            </a:r>
            <a:r>
              <a:rPr lang="ru-RU" dirty="0" smtClean="0">
                <a:solidFill>
                  <a:srgbClr val="FF0000"/>
                </a:solidFill>
              </a:rPr>
              <a:t>интеллектуальную одаренность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Творческие способности  </a:t>
            </a:r>
            <a:r>
              <a:rPr lang="ru-RU" dirty="0" smtClean="0"/>
              <a:t>помогают решать задачи, имеющие множество вариантов решения, связаны с воображением – обуславливают </a:t>
            </a:r>
            <a:r>
              <a:rPr lang="ru-RU" dirty="0" smtClean="0">
                <a:solidFill>
                  <a:srgbClr val="FF0000"/>
                </a:solidFill>
              </a:rPr>
              <a:t>творческую одаренность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1113234" y="685801"/>
            <a:ext cx="7514035" cy="108701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Личностные особенности</a:t>
            </a:r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1115616" y="2420888"/>
            <a:ext cx="7514035" cy="3874369"/>
          </a:xfrm>
        </p:spPr>
        <p:txBody>
          <a:bodyPr>
            <a:normAutofit/>
          </a:bodyPr>
          <a:lstStyle/>
          <a:p>
            <a:r>
              <a:rPr lang="ru-RU" dirty="0" smtClean="0"/>
              <a:t>Повышенная эмоциональная чувствительность и </a:t>
            </a:r>
            <a:r>
              <a:rPr lang="ru-RU" dirty="0" smtClean="0"/>
              <a:t>подвижность;</a:t>
            </a:r>
            <a:endParaRPr lang="ru-RU" dirty="0" smtClean="0"/>
          </a:p>
          <a:p>
            <a:r>
              <a:rPr lang="ru-RU" dirty="0" smtClean="0"/>
              <a:t>Высокие </a:t>
            </a:r>
            <a:r>
              <a:rPr lang="ru-RU" dirty="0" smtClean="0"/>
              <a:t>притязания;</a:t>
            </a:r>
            <a:endParaRPr lang="ru-RU" dirty="0" smtClean="0"/>
          </a:p>
          <a:p>
            <a:r>
              <a:rPr lang="ru-RU" dirty="0" err="1" smtClean="0"/>
              <a:t>Перфекционизм</a:t>
            </a:r>
            <a:r>
              <a:rPr lang="ru-RU" dirty="0" smtClean="0"/>
              <a:t>;</a:t>
            </a:r>
            <a:endParaRPr lang="ru-RU" dirty="0" smtClean="0"/>
          </a:p>
          <a:p>
            <a:r>
              <a:rPr lang="ru-RU" dirty="0" smtClean="0"/>
              <a:t>Нестабильная </a:t>
            </a:r>
            <a:r>
              <a:rPr lang="ru-RU" dirty="0" smtClean="0"/>
              <a:t>самооценка;</a:t>
            </a:r>
            <a:endParaRPr lang="ru-RU" dirty="0" smtClean="0"/>
          </a:p>
          <a:p>
            <a:r>
              <a:rPr lang="ru-RU" dirty="0" smtClean="0"/>
              <a:t>Повышенный интерес к </a:t>
            </a:r>
            <a:r>
              <a:rPr lang="ru-RU" dirty="0" smtClean="0"/>
              <a:t>морально-нравственным проблемам;</a:t>
            </a:r>
            <a:endParaRPr lang="ru-RU" dirty="0" smtClean="0"/>
          </a:p>
          <a:p>
            <a:r>
              <a:rPr lang="ru-RU" dirty="0" smtClean="0"/>
              <a:t>Чувство юмора, </a:t>
            </a:r>
            <a:r>
              <a:rPr lang="ru-RU" dirty="0" smtClean="0"/>
              <a:t>сарказм.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3234" y="685801"/>
            <a:ext cx="7514035" cy="144705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Методы выявления ранней одаренности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412875"/>
            <a:ext cx="7776542" cy="5256213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Диагностика уровня развития познавательной активности 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Диагностика уровня развития сенсорных  и  интеллектуальных способностей</a:t>
            </a:r>
            <a:endParaRPr lang="ru-RU" dirty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Диагностика выявления уровня развития творческих способностей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Диагностика личностных особенностей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85801"/>
            <a:ext cx="7583661" cy="1752599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/>
              <a:t>Диагностика уровня развития познавательной </a:t>
            </a:r>
            <a:r>
              <a:rPr lang="ru-RU" sz="3600" b="1" dirty="0" smtClean="0"/>
              <a:t>активности</a:t>
            </a:r>
            <a:endParaRPr lang="ru-RU" sz="3600" b="1" dirty="0"/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600" dirty="0" smtClean="0"/>
              <a:t>Вопросы к картинкам </a:t>
            </a:r>
          </a:p>
          <a:p>
            <a:endParaRPr lang="ru-RU" sz="2600" dirty="0" smtClean="0"/>
          </a:p>
          <a:p>
            <a:r>
              <a:rPr lang="ru-RU" sz="2600" dirty="0" smtClean="0"/>
              <a:t>Наблюдение в обыденной жизни и развивающих ситуациях</a:t>
            </a:r>
          </a:p>
          <a:p>
            <a:endParaRPr lang="ru-RU" sz="2600" dirty="0" smtClean="0"/>
          </a:p>
          <a:p>
            <a:r>
              <a:rPr lang="ru-RU" sz="2600" dirty="0" smtClean="0"/>
              <a:t>Беседа с родителями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1545</TotalTime>
  <Words>401</Words>
  <Application>Microsoft Office PowerPoint</Application>
  <PresentationFormat>Экран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Параллакс</vt:lpstr>
      <vt:lpstr>ГБУ ДПО «Ставропольский краевой институт развития  образования, повышения квалификации и переподготовки  работников образования» </vt:lpstr>
      <vt:lpstr>Отношение к одаренности – показатель зрелости общества</vt:lpstr>
      <vt:lpstr>Роль образования в развитии  одаренности  </vt:lpstr>
      <vt:lpstr> Структурные компоненты одаренности, позволяющие выявлять одаренных детей  </vt:lpstr>
      <vt:lpstr>Познавательная активность одаренного ребенка</vt:lpstr>
      <vt:lpstr>Интеллектуальные и творческие способности и виды одаренности</vt:lpstr>
      <vt:lpstr>Личностные особенности</vt:lpstr>
      <vt:lpstr>Методы выявления ранней одаренности  </vt:lpstr>
      <vt:lpstr>Диагностика уровня развития познавательной активности</vt:lpstr>
      <vt:lpstr>Диагностика уровня развития сенсорных  и  интеллектуальных способностей </vt:lpstr>
      <vt:lpstr>Диагностика уровня развития творческих способностей </vt:lpstr>
      <vt:lpstr>Диагностика личностных особенностей</vt:lpstr>
      <vt:lpstr>Работа психолога с одаренными детьми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Одаренность – камень преткновения</dc:title>
  <dc:creator>наталия</dc:creator>
  <cp:lastModifiedBy>user4</cp:lastModifiedBy>
  <cp:revision>38</cp:revision>
  <dcterms:created xsi:type="dcterms:W3CDTF">2012-11-04T21:15:59Z</dcterms:created>
  <dcterms:modified xsi:type="dcterms:W3CDTF">2020-11-16T09:01:44Z</dcterms:modified>
</cp:coreProperties>
</file>