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63" r:id="rId4"/>
    <p:sldId id="281" r:id="rId5"/>
    <p:sldId id="283" r:id="rId6"/>
    <p:sldId id="293" r:id="rId7"/>
    <p:sldId id="290" r:id="rId8"/>
    <p:sldId id="286" r:id="rId9"/>
    <p:sldId id="296" r:id="rId10"/>
    <p:sldId id="294" r:id="rId11"/>
    <p:sldId id="297" r:id="rId12"/>
    <p:sldId id="269" r:id="rId13"/>
    <p:sldId id="298" r:id="rId14"/>
    <p:sldId id="302" r:id="rId15"/>
    <p:sldId id="301" r:id="rId16"/>
    <p:sldId id="300" r:id="rId17"/>
    <p:sldId id="299" r:id="rId18"/>
    <p:sldId id="303" r:id="rId19"/>
    <p:sldId id="304" r:id="rId20"/>
    <p:sldId id="305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34F4"/>
    <a:srgbClr val="39CB05"/>
    <a:srgbClr val="FF99FF"/>
    <a:srgbClr val="B81883"/>
    <a:srgbClr val="0BC5A6"/>
    <a:srgbClr val="FF33CC"/>
    <a:srgbClr val="00CCFF"/>
    <a:srgbClr val="E90909"/>
    <a:srgbClr val="FC9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>
      <p:cViewPr varScale="1">
        <p:scale>
          <a:sx n="67" d="100"/>
          <a:sy n="67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9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 «Ставропольский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283" y="6286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7\Pictures\597441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" y="4089917"/>
            <a:ext cx="4572009" cy="2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283968" y="4215537"/>
            <a:ext cx="486003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Кузьминова Е.А.,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образования,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637" y="1398983"/>
            <a:ext cx="92672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профессиональной </a:t>
            </a:r>
          </a:p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молодых педагогов </a:t>
            </a:r>
          </a:p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игровых технологий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5555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rgbClr val="55555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1910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8136" y="4588163"/>
            <a:ext cx="2949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и артистизм, вовлекающие детей в воображаемую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536" y="2564904"/>
            <a:ext cx="360040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9207" y="1496119"/>
            <a:ext cx="4981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способности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107" y="2918825"/>
            <a:ext cx="289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воображение, позволяющее преодолевать стереотипы и создавать новые образы и сюжеты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0414" y="2684492"/>
            <a:ext cx="2849563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3018132" y="2926135"/>
            <a:ext cx="3725770" cy="345638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99312" y="3053859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и самостоятельности самих детей, их уверенности в собственных возможностях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43808" y="2080894"/>
            <a:ext cx="504056" cy="4840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44351" y="2091915"/>
            <a:ext cx="597460" cy="573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94833">
            <a:off x="4357545" y="2172409"/>
            <a:ext cx="664557" cy="6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9" y="-2854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технологий разной направленности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3" y="1187234"/>
            <a:ext cx="5472608" cy="5256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9588" y="2771410"/>
            <a:ext cx="2376264" cy="20882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воображаемой ситуации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2201516" y="2240101"/>
            <a:ext cx="3672408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46" y="1664037"/>
            <a:ext cx="4608512" cy="439248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775802" y="1222625"/>
            <a:ext cx="900100" cy="41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663503" y="2291475"/>
            <a:ext cx="14041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94184" y="3137693"/>
            <a:ext cx="151216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62393" y="2995418"/>
            <a:ext cx="1522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1529" y="829419"/>
            <a:ext cx="369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мотивационной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1324" y="1994206"/>
            <a:ext cx="1720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02332"/>
            <a:ext cx="8280920" cy="645333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педагогических игр </a:t>
            </a:r>
            <a:r>
              <a:rPr lang="ru-RU" sz="3600" b="1" dirty="0" smtClean="0">
                <a:solidFill>
                  <a:srgbClr val="39CB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39CB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 виду деятельности 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физические ( двигательные), интеллектуальные (умственные), трудовые, социальные, психологические.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 характеру педагогического процесса :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обучающие, тренировочные, контролирующие и обобщающие;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познавательные, занимательные, воспитательные, развивающие;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репродуктивные, продуктивные, творческие;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коммуникативные, диагностические,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 характеру игровой методики 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предметные, сюжетно-ролевые, интеллектуальные игры, игры с готовыми правилами (дидактические). 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 содержанию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музыкальные, математические, социализирующие, логические и т.д.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 игровому оборудованию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настольные, компьютерные, театрализованные, сюжетно-ролевые, режиссёрские.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200" b="1" dirty="0">
                <a:solidFill>
                  <a:srgbClr val="B81883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типу организации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solidFill>
                  <a:srgbClr val="B81883"/>
                </a:solidFill>
                <a:latin typeface="Times New Roman" pitchFamily="18" charset="0"/>
                <a:cs typeface="Times New Roman" pitchFamily="18" charset="0"/>
              </a:rPr>
              <a:t>групповые, подгрупповые, индивидуальные (по </a:t>
            </a:r>
            <a:r>
              <a:rPr lang="ru-RU" sz="2200" b="1" dirty="0" err="1" smtClean="0">
                <a:solidFill>
                  <a:srgbClr val="B81883"/>
                </a:solidFill>
                <a:latin typeface="Times New Roman" pitchFamily="18" charset="0"/>
                <a:cs typeface="Times New Roman" pitchFamily="18" charset="0"/>
              </a:rPr>
              <a:t>С.Новосёловой</a:t>
            </a:r>
            <a:r>
              <a:rPr lang="ru-RU" sz="2200" b="1" dirty="0" smtClean="0">
                <a:solidFill>
                  <a:srgbClr val="B81883"/>
                </a:solidFill>
                <a:latin typeface="Times New Roman" pitchFamily="18" charset="0"/>
                <a:cs typeface="Times New Roman" pitchFamily="18" charset="0"/>
              </a:rPr>
              <a:t>, в рамках ФГОС)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23315"/>
            <a:ext cx="2371550" cy="2377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764704"/>
            <a:ext cx="4102964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94933"/>
            <a:ext cx="734631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2664183" cy="2420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06" y="3645024"/>
            <a:ext cx="2231329" cy="259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47375"/>
            <a:ext cx="2834886" cy="2249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598581"/>
            <a:ext cx="359085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2232767" cy="2761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76672"/>
            <a:ext cx="4773582" cy="2651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52" y="3501008"/>
            <a:ext cx="8529043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2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4274"/>
            <a:ext cx="4600379" cy="421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64034"/>
            <a:ext cx="4729408" cy="28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64704"/>
            <a:ext cx="2242592" cy="2737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59842"/>
            <a:ext cx="3761558" cy="360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89040"/>
            <a:ext cx="741947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2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2591025" cy="2450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728124"/>
            <a:ext cx="2377646" cy="252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86" y="3934084"/>
            <a:ext cx="2810500" cy="2109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486" y="3573016"/>
            <a:ext cx="2232248" cy="26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0"/>
            <a:ext cx="8064500" cy="6119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всемирно известный венгерский педагог и математик, профессор. Основатель игрового подхода к развитию детей «Новая математика» ("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"), идея которого заключается в освоении детьми математики посредством увлекательных логических игр, песен и танцев.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Логические игры с блоками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способствуют развитию логических, комбинаторных и аналитических способностей детей. Ребенок разделяет блоки по свойствам, запоминает и обобщает.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упражнения по методике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доступно знакомят детей с формой, цветом, размером и толщиной объектов, с математическими представлениями и основами информатики. Блоки способствуют развитию у детей мыслительных операций: анализа, синтеза, сравнения, классификации, обобщения, В настоящее время во всем мире для развития детей,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логического мышления,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способностей и познавательных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восприятия, памяти, внимания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воображения.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блоками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играть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разного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возраста: от самых маленьких (с двух лет)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начальной (и даже средней) школы.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подготовки к школе широко используются «Логические блоки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различных вариантах исполнения: объемные и плоскостные.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429000"/>
            <a:ext cx="301168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 педагогов мотивацию, направленную на освоение новых знаний, осмысление необходимости и возможности применения игровых технологий как показателя педагогической компетентности современного педагога.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6064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85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476672"/>
            <a:ext cx="5760640" cy="431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Кюизинер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В наборе содержатся палочки-призмы 10 разных цветов и длиной от 1 до 10 см. Палочки одной длины выполнены в одном цвете и обозначают определенное число. Чем больше длина палочки, тем большее значение числа она выраж</a:t>
            </a:r>
            <a:r>
              <a:rPr lang="ru-RU" sz="2400" dirty="0" smtClean="0"/>
              <a:t>ает.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05064"/>
            <a:ext cx="3328704" cy="260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813" y="945356"/>
            <a:ext cx="223132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2025" y="431204"/>
            <a:ext cx="5057775" cy="26377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Глен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Доман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американский врач-нейрофизиолог </a:t>
            </a:r>
            <a:br>
              <a:rPr lang="ru-RU" sz="2800" dirty="0" smtClean="0"/>
            </a:br>
            <a:r>
              <a:rPr lang="ru-RU" sz="2800" dirty="0" smtClean="0"/>
              <a:t>(1920 г.р.) </a:t>
            </a:r>
            <a:br>
              <a:rPr lang="ru-RU" sz="2800" dirty="0" smtClean="0"/>
            </a:br>
            <a:r>
              <a:rPr lang="ru-RU" sz="2800" dirty="0" smtClean="0"/>
              <a:t>Филадельфия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61258"/>
            <a:ext cx="1804572" cy="237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52321"/>
            <a:ext cx="8504657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15471"/>
            <a:ext cx="2566638" cy="3158002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2088232" cy="2788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446347"/>
            <a:ext cx="2560542" cy="3158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02666"/>
            <a:ext cx="2371550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4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980728"/>
            <a:ext cx="3981033" cy="1865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68620"/>
            <a:ext cx="1938696" cy="237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71277"/>
            <a:ext cx="1725318" cy="2475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140968"/>
            <a:ext cx="7315834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6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4857760"/>
            <a:ext cx="7329510" cy="1196965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26064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игровой технологии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060" y="1052736"/>
            <a:ext cx="8053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just"/>
            <a:r>
              <a:rPr lang="ru-RU" sz="2800" b="1" dirty="0" smtClean="0">
                <a:solidFill>
                  <a:srgbClr val="B81883"/>
                </a:solidFill>
                <a:latin typeface="Times New Roman" pitchFamily="18" charset="0"/>
                <a:cs typeface="Times New Roman" pitchFamily="18" charset="0"/>
              </a:rPr>
              <a:t>Игровая технология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организация педагогического процесса в форме различных педагогических игр.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деятельность педагога по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0" indent="-540000">
              <a:buFont typeface="Symbol" pitchFamily="18" charset="2"/>
              <a:buChar char="-"/>
            </a:pPr>
            <a:r>
              <a:rPr lang="ru-RU" sz="2800" b="1" dirty="0" smtClean="0">
                <a:solidFill>
                  <a:srgbClr val="0A065A"/>
                </a:solidFill>
                <a:latin typeface="Times New Roman" pitchFamily="18" charset="0"/>
                <a:cs typeface="Times New Roman" pitchFamily="18" charset="0"/>
              </a:rPr>
              <a:t>отбору, разработке, подготовке игр;</a:t>
            </a:r>
          </a:p>
          <a:p>
            <a:pPr marL="720000" indent="-540000">
              <a:buFont typeface="Symbol" pitchFamily="18" charset="2"/>
              <a:buChar char="-"/>
            </a:pPr>
            <a:r>
              <a:rPr lang="ru-RU" sz="2800" b="1" dirty="0" smtClean="0">
                <a:solidFill>
                  <a:srgbClr val="0A065A"/>
                </a:solidFill>
                <a:latin typeface="Times New Roman" pitchFamily="18" charset="0"/>
                <a:cs typeface="Times New Roman" pitchFamily="18" charset="0"/>
              </a:rPr>
              <a:t>включению детей в игровую деятельность;</a:t>
            </a:r>
          </a:p>
          <a:p>
            <a:pPr marL="720000" indent="-540000">
              <a:buFont typeface="Symbol" pitchFamily="18" charset="2"/>
              <a:buChar char="-"/>
            </a:pPr>
            <a:r>
              <a:rPr lang="ru-RU" sz="2800" b="1" dirty="0" smtClean="0">
                <a:solidFill>
                  <a:srgbClr val="0A065A"/>
                </a:solidFill>
                <a:latin typeface="Times New Roman" pitchFamily="18" charset="0"/>
                <a:cs typeface="Times New Roman" pitchFamily="18" charset="0"/>
              </a:rPr>
              <a:t>осуществлению самостоятельной игры;</a:t>
            </a:r>
          </a:p>
          <a:p>
            <a:pPr marL="720000" indent="-540000">
              <a:buFont typeface="Symbol" pitchFamily="18" charset="2"/>
              <a:buChar char="-"/>
            </a:pPr>
            <a:r>
              <a:rPr lang="ru-RU" sz="2800" b="1" dirty="0" smtClean="0">
                <a:solidFill>
                  <a:srgbClr val="0A065A"/>
                </a:solidFill>
                <a:latin typeface="Times New Roman" pitchFamily="18" charset="0"/>
                <a:cs typeface="Times New Roman" pitchFamily="18" charset="0"/>
              </a:rPr>
              <a:t>подведению итогов, результатов игровой деятельности</a:t>
            </a:r>
            <a:r>
              <a:rPr lang="ru-RU" sz="2400" b="1" dirty="0" smtClean="0">
                <a:solidFill>
                  <a:srgbClr val="2539C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2539C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42860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игровой технологии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Достигнуть 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средства, активизирующие деятельность детей и повышающие её результативность.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0989" y="21771"/>
            <a:ext cx="8568952" cy="662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применению игровой технологии: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Технологическая </a:t>
            </a:r>
            <a:r>
              <a:rPr lang="ru-RU" sz="2400" b="1" i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sz="2400" b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описание технологического процесса с разделением на логически взаимосвязанные функциональные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b="1" i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ru-RU" sz="2400" b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опора на определённую научную концепцию достижения образовательных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технология должна обладать логикой, взаимосвязью всех частей,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целостностью.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Управляемость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предполагается возможность целеполагания, планирования процесса обучения, поэтапной диагностики, варьирование средств и методов с целью коррекции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должна гарантировать достижение определённого стандарта обучения, быть эффективной по результатам и оптимальной по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затратам.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400" dirty="0" smtClean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применение в других образовательных областях.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09" y="171401"/>
            <a:ext cx="8637512" cy="571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Концептуальные основы игровой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совместной деятельности с детьми создаётся при помощи игровых приёмов и ситуаций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выступающих в качестве средства побуждения и стимулирования ребёнка к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охватывает определённую часть образовательного процесса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объединённую общим содержанием, сюжетом,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персонажем.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игровую технологию включаются последовательно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и упражнения, формирующие одно из интегративных качеств или знание из образовательной области. Но при этом игровой материал должен активизировать образовательный процесс и повысить эффективность освоения учебного материала.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игры осуществляется в следующей последовательности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цель ставится в форме игровой задачи, образовательная деятельность подчиняется правилам игры;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используется в качестве её средства; успешное выполнение дидактического задания связывается с игровым результатом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6" y="514140"/>
            <a:ext cx="2160240" cy="618630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909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b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253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памяти, речи, мышления;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 сравнивать, сопоставлять, находить аналогии;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воображения, фантазии, творческих способностей,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рефлексии, умения находить оптимальные решения;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дальнейшей учебной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23047" y="1004339"/>
            <a:ext cx="2355735" cy="426668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44000"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самостоятельности, воли;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определенных подходов, позиций, нравственных, эстетических и мировоззренческих установок;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сотрудничества, коллективизма,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8783" y="764704"/>
            <a:ext cx="2153457" cy="542687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44145" indent="-14414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endParaRPr lang="ru-RU" sz="1600" b="1" dirty="0">
              <a:solidFill>
                <a:srgbClr val="FFFF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838" lvl="0" indent="-96838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кругозора;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838" lvl="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838" lvl="0" indent="-96838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применение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знаний, умений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навыков, необходимых в практической деятельности;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1440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умений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навыков;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1440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трудовых навыков.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732240" y="1556792"/>
            <a:ext cx="2285955" cy="3693319"/>
          </a:xfrm>
          <a:prstGeom prst="rect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-1440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Социализирующие</a:t>
            </a:r>
            <a:r>
              <a:rPr lang="ru-RU" b="1" dirty="0">
                <a:solidFill>
                  <a:srgbClr val="2539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253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44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нормам и ценностям общества;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44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к условиям среды;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44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стрессовый контроль, само регуляция;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44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общению; психотерапия.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3941"/>
            <a:ext cx="655272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ориентации игровой технологии: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2486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5555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55555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55555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 игровой технологии –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и систематическое общение педагога и детей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технология: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активизирует воспитанников;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повышает познавательный интерес;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вызывает эмоциональный подъем;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способствует развитию творчества;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максимально концентрирует время занятий за счет четко сформулированных условий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игровой технологии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правильном руководстве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становится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способом обучения; деятельностью для реализации творчества; методом терапии; первым шагом социализации ребёнка в обществе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000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837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игровой технологии</vt:lpstr>
      <vt:lpstr>Презентация PowerPoint</vt:lpstr>
      <vt:lpstr>Использование игровых технологий разной направленности </vt:lpstr>
      <vt:lpstr>                        Виды педагогических игр   1. По виду деятельности :физические ( двигательные), интеллектуальные (умственные), трудовые, социальные, психологические. 2. По характеру педагогического процесса : а) обучающие, тренировочные, контролирующие и обобщающие; б) познавательные, занимательные, воспитательные, развивающие; в) репродуктивные, продуктивные, творческие; г) коммуникативные, диагностические, 3. По характеру игровой методики : предметные, сюжетно-ролевые, интеллектуальные игры, игры с готовыми правилами (дидактические).   4. По содержанию – музыкальные, математические, социализирующие, логические и т.д. 5. По игровому оборудованию : настольные, компьютерные, театрализованные, сюжетно-ролевые, режиссёрские. 6. По типу организации: групповые, подгрупповые, индивидуальные (по С.Новосёловой, в рамках ФГОС)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user7</cp:lastModifiedBy>
  <cp:revision>165</cp:revision>
  <dcterms:created xsi:type="dcterms:W3CDTF">2016-04-10T16:42:49Z</dcterms:created>
  <dcterms:modified xsi:type="dcterms:W3CDTF">2021-03-02T09:03:31Z</dcterms:modified>
</cp:coreProperties>
</file>