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6" r:id="rId5"/>
    <p:sldId id="271" r:id="rId6"/>
    <p:sldId id="272" r:id="rId7"/>
    <p:sldId id="258" r:id="rId8"/>
    <p:sldId id="259" r:id="rId9"/>
    <p:sldId id="262" r:id="rId10"/>
    <p:sldId id="267" r:id="rId11"/>
    <p:sldId id="268" r:id="rId12"/>
    <p:sldId id="269" r:id="rId13"/>
    <p:sldId id="270" r:id="rId14"/>
    <p:sldId id="26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50E19A-55BC-40DF-824B-A7490D0756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6C0F81-E79B-431A-8CAE-941BA6DE3F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vorcheskie-proekty.ru/socialny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5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02624" cy="1584175"/>
          </a:xfrm>
        </p:spPr>
        <p:txBody>
          <a:bodyPr>
            <a:normAutofit/>
          </a:bodyPr>
          <a:lstStyle/>
          <a:p>
            <a:pPr fontAlgn="base"/>
            <a:r>
              <a:rPr lang="ru-RU" b="0" i="0" dirty="0" smtClean="0">
                <a:solidFill>
                  <a:srgbClr val="733712"/>
                </a:solidFill>
                <a:effectLst/>
                <a:latin typeface="Times new roman"/>
              </a:rPr>
              <a:t>Благоустройство пришкольной </a:t>
            </a:r>
            <a:r>
              <a:rPr lang="ru-RU" b="0" i="0" dirty="0" smtClean="0">
                <a:solidFill>
                  <a:srgbClr val="733712"/>
                </a:solidFill>
                <a:effectLst/>
                <a:latin typeface="Times new roman"/>
              </a:rPr>
              <a:t>территории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 fontAlgn="base"/>
            <a:r>
              <a:rPr lang="ru-RU" sz="5600" b="1" i="0" dirty="0" smtClean="0">
                <a:solidFill>
                  <a:srgbClr val="222222"/>
                </a:solidFill>
                <a:effectLst/>
                <a:latin typeface="+mj-lt"/>
              </a:rPr>
              <a:t>Тематика: </a:t>
            </a:r>
          </a:p>
          <a:p>
            <a:pPr algn="l" fontAlgn="base"/>
            <a:r>
              <a:rPr lang="ru-RU" sz="5600" b="0" i="0" u="sng" dirty="0" smtClean="0">
                <a:solidFill>
                  <a:srgbClr val="B82604"/>
                </a:solidFill>
                <a:effectLst/>
                <a:latin typeface="+mj-lt"/>
                <a:hlinkClick r:id="rId2"/>
              </a:rPr>
              <a:t>Социальные проекты</a:t>
            </a:r>
            <a:endParaRPr lang="ru-RU" sz="56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algn="l" fontAlgn="base"/>
            <a:r>
              <a:rPr lang="ru-RU" sz="5600" b="1" i="0" smtClean="0">
                <a:solidFill>
                  <a:srgbClr val="222222"/>
                </a:solidFill>
                <a:effectLst/>
                <a:latin typeface="+mj-lt"/>
              </a:rPr>
              <a:t>Руководитель</a:t>
            </a:r>
            <a:r>
              <a:rPr lang="ru-RU" sz="5600" b="1" i="0" dirty="0" smtClean="0">
                <a:solidFill>
                  <a:srgbClr val="222222"/>
                </a:solidFill>
                <a:effectLst/>
                <a:latin typeface="+mj-lt"/>
              </a:rPr>
              <a:t>: </a:t>
            </a:r>
          </a:p>
          <a:p>
            <a:pPr algn="l" fontAlgn="base"/>
            <a:r>
              <a:rPr lang="ru-RU" sz="5600" b="0" i="0" dirty="0" smtClean="0">
                <a:solidFill>
                  <a:srgbClr val="222222"/>
                </a:solidFill>
                <a:effectLst/>
                <a:latin typeface="+mj-lt"/>
              </a:rPr>
              <a:t>Гриценко Наталья Александровна</a:t>
            </a:r>
          </a:p>
          <a:p>
            <a:pPr algn="l" fontAlgn="base"/>
            <a:r>
              <a:rPr lang="ru-RU" sz="5600" b="1" i="0" dirty="0" smtClean="0">
                <a:solidFill>
                  <a:srgbClr val="222222"/>
                </a:solidFill>
                <a:effectLst/>
                <a:latin typeface="+mj-lt"/>
              </a:rPr>
              <a:t>Учреждение: </a:t>
            </a:r>
          </a:p>
          <a:p>
            <a:pPr algn="l" fontAlgn="base"/>
            <a:r>
              <a:rPr lang="ru-RU" sz="5600" b="0" i="0" dirty="0" smtClean="0">
                <a:solidFill>
                  <a:srgbClr val="222222"/>
                </a:solidFill>
                <a:effectLst/>
                <a:latin typeface="+mj-lt"/>
              </a:rPr>
              <a:t>МКОУ СОШ №14 пос. </a:t>
            </a:r>
            <a:r>
              <a:rPr lang="ru-RU" sz="5600" b="0" i="0" dirty="0" err="1" smtClean="0">
                <a:solidFill>
                  <a:srgbClr val="222222"/>
                </a:solidFill>
                <a:effectLst/>
                <a:latin typeface="+mj-lt"/>
              </a:rPr>
              <a:t>Приэтокского</a:t>
            </a:r>
            <a:endParaRPr lang="ru-RU" b="0" i="0" dirty="0" smtClean="0">
              <a:solidFill>
                <a:srgbClr val="222222"/>
              </a:solidFill>
              <a:effectLst/>
              <a:latin typeface="Raleway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96954"/>
              </p:ext>
            </p:extLst>
          </p:nvPr>
        </p:nvGraphicFramePr>
        <p:xfrm>
          <a:off x="646586" y="1700808"/>
          <a:ext cx="7558968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Документ" r:id="rId4" imgW="6058026" imgH="3116246" progId="Word.Document.12">
                  <p:embed/>
                </p:oleObj>
              </mc:Choice>
              <mc:Fallback>
                <p:oleObj name="Документ" r:id="rId4" imgW="6058026" imgH="3116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586" y="1700808"/>
                        <a:ext cx="7558968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0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52648"/>
              </p:ext>
            </p:extLst>
          </p:nvPr>
        </p:nvGraphicFramePr>
        <p:xfrm>
          <a:off x="755576" y="1628800"/>
          <a:ext cx="7200800" cy="50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Документ" r:id="rId3" imgW="6041848" imgH="4378677" progId="Word.Document.12">
                  <p:embed/>
                </p:oleObj>
              </mc:Choice>
              <mc:Fallback>
                <p:oleObj name="Документ" r:id="rId3" imgW="6041848" imgH="4378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7200800" cy="50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6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67149"/>
              </p:ext>
            </p:extLst>
          </p:nvPr>
        </p:nvGraphicFramePr>
        <p:xfrm>
          <a:off x="807855" y="1556792"/>
          <a:ext cx="7841967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Документ" r:id="rId4" imgW="6058026" imgH="2781758" progId="Word.Document.12">
                  <p:embed/>
                </p:oleObj>
              </mc:Choice>
              <mc:Fallback>
                <p:oleObj name="Документ" r:id="rId4" imgW="6058026" imgH="2781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855" y="1556792"/>
                        <a:ext cx="7841967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проекта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852936"/>
            <a:ext cx="4251843" cy="28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890182"/>
            <a:ext cx="2232248" cy="27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0" i="0" dirty="0" smtClean="0">
                <a:solidFill>
                  <a:srgbClr val="733712"/>
                </a:solidFill>
                <a:effectLst/>
                <a:latin typeface="Georgia"/>
              </a:rPr>
              <a:t>Заключение</a:t>
            </a:r>
          </a:p>
          <a:p>
            <a:pPr algn="just" fontAlgn="base"/>
            <a:r>
              <a:rPr lang="ru-RU" sz="2800" b="0" i="0" dirty="0" smtClean="0">
                <a:solidFill>
                  <a:srgbClr val="222222"/>
                </a:solidFill>
                <a:effectLst/>
                <a:latin typeface="Times New Roman"/>
              </a:rPr>
              <a:t>С каждым годом наша школьная территория будет становится все уютнее и красивее. Двор для нас это мир, где каждый чувствует себя комфортно, имеет широкие возможности для самореализации на пользу себе и другим, обретение опыта жизненного созидательного успеха.</a:t>
            </a:r>
            <a:endParaRPr lang="ru-RU" sz="2800" b="0" i="0" dirty="0">
              <a:solidFill>
                <a:srgbClr val="222222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2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100" b="0" i="0" dirty="0" smtClean="0">
                <a:solidFill>
                  <a:srgbClr val="733712"/>
                </a:solidFill>
                <a:effectLst/>
                <a:latin typeface="Georgia"/>
              </a:rPr>
              <a:t/>
            </a:r>
            <a:br>
              <a:rPr lang="ru-RU" sz="3100" b="0" i="0" dirty="0" smtClean="0">
                <a:solidFill>
                  <a:srgbClr val="733712"/>
                </a:solidFill>
                <a:effectLst/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>Литература</a:t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dirty="0" smtClean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 smtClean="0">
                <a:solidFill>
                  <a:srgbClr val="733712"/>
                </a:solidFill>
                <a:latin typeface="Georgia"/>
              </a:rPr>
            </a:br>
            <a:r>
              <a:rPr lang="ru-RU" sz="3100" dirty="0">
                <a:solidFill>
                  <a:srgbClr val="733712"/>
                </a:solidFill>
                <a:latin typeface="Georgia"/>
              </a:rPr>
              <a:t/>
            </a:r>
            <a:br>
              <a:rPr lang="ru-RU" sz="3100" dirty="0">
                <a:solidFill>
                  <a:srgbClr val="733712"/>
                </a:solidFill>
                <a:latin typeface="Georgia"/>
              </a:rPr>
            </a:br>
            <a:r>
              <a:rPr lang="ru-RU" sz="3100" b="0" i="0" dirty="0" smtClean="0">
                <a:solidFill>
                  <a:srgbClr val="733712"/>
                </a:solidFill>
                <a:effectLst/>
                <a:latin typeface="Georgia"/>
              </a:rPr>
              <a:t/>
            </a:r>
            <a:br>
              <a:rPr lang="ru-RU" sz="3100" b="0" i="0" dirty="0" smtClean="0">
                <a:solidFill>
                  <a:srgbClr val="733712"/>
                </a:solidFill>
                <a:effectLst/>
                <a:latin typeface="Georgia"/>
              </a:rPr>
            </a:br>
            <a:r>
              <a:rPr lang="ru-RU" sz="3100" b="0" i="0" dirty="0" smtClean="0">
                <a:solidFill>
                  <a:srgbClr val="733712"/>
                </a:solidFill>
                <a:effectLst/>
                <a:latin typeface="Georgia"/>
              </a:rPr>
              <a:t>1. 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Доронина 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Н.В., Ландшафтный дизайн, Издательство «</a:t>
            </a:r>
            <a:r>
              <a:rPr lang="ru-RU" sz="3100" b="0" i="1" dirty="0" err="1" smtClean="0">
                <a:solidFill>
                  <a:srgbClr val="222222"/>
                </a:solidFill>
                <a:effectLst/>
                <a:latin typeface="inherit"/>
              </a:rPr>
              <a:t>Фитон</a:t>
            </a:r>
            <a:r>
              <a:rPr lang="ru-RU" sz="3100" b="0" i="1" dirty="0" smtClean="0">
                <a:solidFill>
                  <a:srgbClr val="222222"/>
                </a:solidFill>
                <a:effectLst/>
                <a:latin typeface="inherit"/>
              </a:rPr>
              <a:t>+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», 2006г.</a:t>
            </a:r>
            <a:b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</a:b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2. </a:t>
            </a:r>
            <a:r>
              <a:rPr lang="ru-RU" sz="3100" b="0" i="0" dirty="0" err="1" smtClean="0">
                <a:solidFill>
                  <a:srgbClr val="222222"/>
                </a:solidFill>
                <a:effectLst/>
                <a:latin typeface="Times New Roman"/>
              </a:rPr>
              <a:t>Ипполитова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 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Н.Я., Планировка и цветочный дизайн участка, Издательство «</a:t>
            </a:r>
            <a:r>
              <a:rPr lang="ru-RU" sz="3100" b="0" i="1" dirty="0" err="1" smtClean="0">
                <a:solidFill>
                  <a:srgbClr val="222222"/>
                </a:solidFill>
                <a:effectLst/>
                <a:latin typeface="inherit"/>
              </a:rPr>
              <a:t>Фитон</a:t>
            </a:r>
            <a:r>
              <a:rPr lang="ru-RU" sz="3100" b="0" i="1" dirty="0" smtClean="0">
                <a:solidFill>
                  <a:srgbClr val="222222"/>
                </a:solidFill>
                <a:effectLst/>
                <a:latin typeface="inherit"/>
              </a:rPr>
              <a:t>+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», 2003г.</a:t>
            </a:r>
            <a:b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</a:b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3. </a:t>
            </a:r>
            <a:r>
              <a:rPr lang="ru-RU" sz="3100" b="0" i="0" dirty="0" err="1" smtClean="0">
                <a:solidFill>
                  <a:srgbClr val="222222"/>
                </a:solidFill>
                <a:effectLst/>
                <a:latin typeface="Times New Roman"/>
              </a:rPr>
              <a:t>Сапелин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 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А.Ю., Садовые композиции. Уроки садового дизайна, Издательство «</a:t>
            </a:r>
            <a:r>
              <a:rPr lang="ru-RU" sz="3100" b="0" i="1" dirty="0" err="1" smtClean="0">
                <a:solidFill>
                  <a:srgbClr val="222222"/>
                </a:solidFill>
                <a:effectLst/>
                <a:latin typeface="inherit"/>
              </a:rPr>
              <a:t>Фитон</a:t>
            </a:r>
            <a:r>
              <a:rPr lang="ru-RU" sz="3100" b="0" i="1" dirty="0" smtClean="0">
                <a:solidFill>
                  <a:srgbClr val="222222"/>
                </a:solidFill>
                <a:effectLst/>
                <a:latin typeface="inherit"/>
              </a:rPr>
              <a:t>+</a:t>
            </a:r>
            <a: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  <a:t>», 2008г.</a:t>
            </a:r>
            <a:br>
              <a:rPr lang="ru-RU" sz="3100" b="0" i="0" dirty="0" smtClean="0">
                <a:solidFill>
                  <a:srgbClr val="222222"/>
                </a:solidFill>
                <a:effectLst/>
                <a:latin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/>
            <a:r>
              <a:rPr lang="ru-RU" b="0" i="0" u="sng" dirty="0" smtClean="0">
                <a:solidFill>
                  <a:srgbClr val="222222"/>
                </a:solidFill>
                <a:effectLst/>
                <a:latin typeface="Times New Roman"/>
              </a:rPr>
              <a:t>Цель: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/>
              </a:rPr>
              <a:t> привлечение обучающихся к решению проблем по очистке, озеленению и благоустройству пришкольной территории.</a:t>
            </a:r>
          </a:p>
          <a:p>
            <a:pPr algn="just" fontAlgn="base"/>
            <a:r>
              <a:rPr lang="ru-RU" b="0" i="0" u="sng" dirty="0" smtClean="0">
                <a:solidFill>
                  <a:srgbClr val="222222"/>
                </a:solidFill>
                <a:effectLst/>
                <a:latin typeface="Times New Roman"/>
              </a:rPr>
              <a:t>Задачи:</a:t>
            </a:r>
            <a:endParaRPr lang="ru-RU" b="0" i="0" dirty="0" smtClean="0">
              <a:solidFill>
                <a:srgbClr val="222222"/>
              </a:solidFill>
              <a:effectLst/>
              <a:latin typeface="Times New Roman"/>
            </a:endParaRP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Times New Roman"/>
              </a:rPr>
              <a:t>создание эстетически и экологически привлекательного пространства возле школы;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Times New Roman"/>
              </a:rPr>
              <a:t>улучшение экологической обстановки в школе и на прилегающей к ней территории за счет посадки саженцев деревьев, кустарников и цветов;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Times New Roman"/>
              </a:rPr>
              <a:t>формирование у учащихся чувства ответственности за школу, умения реализовать конкретные шаги по улучшению и благоустройству школы и ее территории;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Times New Roman"/>
              </a:rPr>
              <a:t>воспитание трудолюбия, любви к своей школе, бережного отношения к природе; развитие творческих способностей учащихся;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Times New Roman"/>
              </a:rPr>
              <a:t>формирование навыков здорового образа жизни.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Школьный двор – это визитная карточка школы, требующая постоянной и целенаправленной работы по благоустройству. Проблема состояния и благоустроенности школьного двора имеет более глубокое экологическое значение.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 проблемы и пути её решения. Школа - наш общий дом, который мы любим. Он должен быть красивым не только внутри, но и снаружи. Вот почему мы решили благоустроить и озеленить наш пришкольный участок заново: посадить новые кусты и деревья, увеличить количество клумб, разбить участки для газонов, благоустроить игровую площадку.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Благоустройство территории играет важную роль в жизни человека – красиво устроенные клумбы, малые формы, элементы ландшафта оказывают влияние на настроение человека, его здоровье, создают благоприятный микроклимат.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Данный проект позволяет обучающимся, педагогам прикоснуться к историческому прошлому школы, ее настоящему и будущему. Работа в этом проекте дает возможность педагогам развивать у обучающихся патриотические качества, активную жизненную позицию, а также реализовать способности художников, дизайнеров, садоводов.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altLang="ru-RU" sz="4000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ea typeface="+mj-ea"/>
                <a:cs typeface="+mj-cs"/>
              </a:rPr>
              <a:t>по продолжительности </a:t>
            </a:r>
            <a:r>
              <a:rPr lang="ru-RU" altLang="ru-RU" sz="2800" b="1" dirty="0">
                <a:solidFill>
                  <a:srgbClr val="404040"/>
                </a:solidFill>
                <a:latin typeface="Arial Rounded MT Bold" pitchFamily="34" charset="0"/>
              </a:rPr>
              <a:t>долгосрочный </a:t>
            </a:r>
            <a:endParaRPr lang="ru-RU" altLang="ru-RU" sz="2800" b="1" dirty="0" smtClean="0">
              <a:solidFill>
                <a:srgbClr val="404040"/>
              </a:solidFill>
              <a:latin typeface="Arial Rounded MT Bold" pitchFamily="34" charset="0"/>
            </a:endParaRPr>
          </a:p>
          <a:p>
            <a:r>
              <a:rPr lang="ru-RU" dirty="0" smtClean="0"/>
              <a:t>- </a:t>
            </a:r>
            <a:r>
              <a:rPr lang="ru-RU" altLang="ru-RU" sz="4000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ea typeface="+mj-ea"/>
                <a:cs typeface="+mj-cs"/>
              </a:rPr>
              <a:t>по числу </a:t>
            </a:r>
            <a:r>
              <a:rPr lang="ru-RU" altLang="ru-RU" sz="4000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ea typeface="+mj-ea"/>
                <a:cs typeface="+mj-cs"/>
              </a:rPr>
              <a:t>участников</a:t>
            </a:r>
          </a:p>
          <a:p>
            <a:r>
              <a:rPr lang="ru-RU" altLang="ru-RU" sz="3600" b="1" dirty="0">
                <a:solidFill>
                  <a:srgbClr val="404040"/>
                </a:solidFill>
                <a:latin typeface="Arial Rounded MT Bold" pitchFamily="34" charset="0"/>
              </a:rPr>
              <a:t>групповой проект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4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67921"/>
              </p:ext>
            </p:extLst>
          </p:nvPr>
        </p:nvGraphicFramePr>
        <p:xfrm>
          <a:off x="755650" y="1268413"/>
          <a:ext cx="6985000" cy="545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Документ" r:id="rId3" imgW="5209406" imgH="5405783" progId="Word.Document.12">
                  <p:embed/>
                </p:oleObj>
              </mc:Choice>
              <mc:Fallback>
                <p:oleObj name="Документ" r:id="rId3" imgW="5209406" imgH="5405783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68413"/>
                        <a:ext cx="6985000" cy="545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5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50615"/>
              </p:ext>
            </p:extLst>
          </p:nvPr>
        </p:nvGraphicFramePr>
        <p:xfrm>
          <a:off x="1619672" y="692696"/>
          <a:ext cx="6269310" cy="572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Документ" r:id="rId3" imgW="6041848" imgH="6578437" progId="Word.Document.12">
                  <p:embed/>
                </p:oleObj>
              </mc:Choice>
              <mc:Fallback>
                <p:oleObj name="Документ" r:id="rId3" imgW="6041848" imgH="6578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692696"/>
                        <a:ext cx="6269310" cy="5723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</TotalTime>
  <Words>231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Волна</vt:lpstr>
      <vt:lpstr>Документ Microsoft Word</vt:lpstr>
      <vt:lpstr>Документ</vt:lpstr>
      <vt:lpstr>Благоустройство пришкольной территории</vt:lpstr>
      <vt:lpstr>Цели и задачи</vt:lpstr>
      <vt:lpstr>Актуальность</vt:lpstr>
      <vt:lpstr>Презентация PowerPoint</vt:lpstr>
      <vt:lpstr>Презентация PowerPoint</vt:lpstr>
      <vt:lpstr>Презентация PowerPoint</vt:lpstr>
      <vt:lpstr>Тип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проекта</vt:lpstr>
      <vt:lpstr>Презентация PowerPoint</vt:lpstr>
      <vt:lpstr>             Литература    1. Доронина Н.В., Ландшафтный дизайн, Издательство «Фитон+», 2006г. 2. Ипполитова Н.Я., Планировка и цветочный дизайн участка, Издательство «Фитон+», 2003г. 3. Сапелин А.Ю., Садовые композиции. Уроки садового дизайна, Издательство «Фитон+», 2008г.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пришкольной территории</dc:title>
  <dc:creator>Admin</dc:creator>
  <cp:lastModifiedBy>          </cp:lastModifiedBy>
  <cp:revision>10</cp:revision>
  <dcterms:created xsi:type="dcterms:W3CDTF">2020-04-23T07:53:44Z</dcterms:created>
  <dcterms:modified xsi:type="dcterms:W3CDTF">2020-04-29T15:12:08Z</dcterms:modified>
</cp:coreProperties>
</file>