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63" r:id="rId1"/>
    <p:sldMasterId id="2147484175" r:id="rId2"/>
    <p:sldMasterId id="2147484199" r:id="rId3"/>
    <p:sldMasterId id="2147484223" r:id="rId4"/>
    <p:sldMasterId id="2147484235" r:id="rId5"/>
  </p:sldMasterIdLst>
  <p:sldIdLst>
    <p:sldId id="344" r:id="rId6"/>
    <p:sldId id="341" r:id="rId7"/>
    <p:sldId id="356" r:id="rId8"/>
    <p:sldId id="361" r:id="rId9"/>
    <p:sldId id="365" r:id="rId10"/>
    <p:sldId id="364" r:id="rId11"/>
    <p:sldId id="366" r:id="rId12"/>
    <p:sldId id="362" r:id="rId13"/>
    <p:sldId id="349" r:id="rId14"/>
    <p:sldId id="367" r:id="rId15"/>
    <p:sldId id="350" r:id="rId16"/>
    <p:sldId id="351" r:id="rId17"/>
    <p:sldId id="352" r:id="rId18"/>
    <p:sldId id="360" r:id="rId19"/>
    <p:sldId id="337" r:id="rId20"/>
    <p:sldId id="339" r:id="rId21"/>
    <p:sldId id="345" r:id="rId2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569" autoAdjust="0"/>
  </p:normalViewPr>
  <p:slideViewPr>
    <p:cSldViewPr>
      <p:cViewPr varScale="1">
        <p:scale>
          <a:sx n="117" d="100"/>
          <a:sy n="117" d="100"/>
        </p:scale>
        <p:origin x="-146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F7D1C-660C-4FAB-8654-B863DA279465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9394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C34067-A4D2-41E9-B34E-0C9527CF8C36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840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2B3B6D-0BC4-4A8A-97E5-7D115EA76C3D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8292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F7D1C-660C-4FAB-8654-B863DA279465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13506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BF6FC7-5786-40A6-8405-CE398CEC413D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5782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0B2982-2C17-45C5-A8AC-B12A0A6A24CD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2314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8B3484-055B-4776-9047-4BEE1AE34408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076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DC3A13-8DB4-4AA7-9DDA-669CCBAE9233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86338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ED2CB9-36A9-49F8-A633-8E2C1AD418F7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4337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864188-78E5-414C-96C7-F8F02C104248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0266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559808-1831-434E-859F-89940A0A19C7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2328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BF6FC7-5786-40A6-8405-CE398CEC413D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6794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09C7F6-E63D-4015-B41E-FA309CC7B8F5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78870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C34067-A4D2-41E9-B34E-0C9527CF8C36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6735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2B3B6D-0BC4-4A8A-97E5-7D115EA76C3D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9416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F7D1C-660C-4FAB-8654-B863DA279465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1019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BF6FC7-5786-40A6-8405-CE398CEC413D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7207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0B2982-2C17-45C5-A8AC-B12A0A6A24CD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6450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8B3484-055B-4776-9047-4BEE1AE34408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8196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DC3A13-8DB4-4AA7-9DDA-669CCBAE9233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4337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ED2CB9-36A9-49F8-A633-8E2C1AD418F7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248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864188-78E5-414C-96C7-F8F02C104248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0619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0B2982-2C17-45C5-A8AC-B12A0A6A24CD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250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559808-1831-434E-859F-89940A0A19C7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9649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09C7F6-E63D-4015-B41E-FA309CC7B8F5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57147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C34067-A4D2-41E9-B34E-0C9527CF8C36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1358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2B3B6D-0BC4-4A8A-97E5-7D115EA76C3D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3853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F7D1C-660C-4FAB-8654-B863DA279465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455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BF6FC7-5786-40A6-8405-CE398CEC413D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628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0B2982-2C17-45C5-A8AC-B12A0A6A24CD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8742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8B3484-055B-4776-9047-4BEE1AE34408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5011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DC3A13-8DB4-4AA7-9DDA-669CCBAE9233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25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ED2CB9-36A9-49F8-A633-8E2C1AD418F7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9442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8B3484-055B-4776-9047-4BEE1AE34408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1583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864188-78E5-414C-96C7-F8F02C104248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7875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559808-1831-434E-859F-89940A0A19C7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0862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09C7F6-E63D-4015-B41E-FA309CC7B8F5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03777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C34067-A4D2-41E9-B34E-0C9527CF8C36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642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2B3B6D-0BC4-4A8A-97E5-7D115EA76C3D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9251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F7D1C-660C-4FAB-8654-B863DA279465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5839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BF6FC7-5786-40A6-8405-CE398CEC413D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3151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0B2982-2C17-45C5-A8AC-B12A0A6A24CD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495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8B3484-055B-4776-9047-4BEE1AE34408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4859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DC3A13-8DB4-4AA7-9DDA-669CCBAE9233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8524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DC3A13-8DB4-4AA7-9DDA-669CCBAE9233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131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ED2CB9-36A9-49F8-A633-8E2C1AD418F7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896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864188-78E5-414C-96C7-F8F02C104248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066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559808-1831-434E-859F-89940A0A19C7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858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09C7F6-E63D-4015-B41E-FA309CC7B8F5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5435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C34067-A4D2-41E9-B34E-0C9527CF8C36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0254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2B3B6D-0BC4-4A8A-97E5-7D115EA76C3D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9606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ED2CB9-36A9-49F8-A633-8E2C1AD418F7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5836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864188-78E5-414C-96C7-F8F02C104248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7668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559808-1831-434E-859F-89940A0A19C7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1006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09C7F6-E63D-4015-B41E-FA309CC7B8F5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418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EC0C32B1-F743-4B04-A92F-E5BB572EFCFC}" type="datetimeFigureOut">
              <a:rPr lang="ru-RU" smtClean="0">
                <a:solidFill>
                  <a:srgbClr val="073E87"/>
                </a:solidFill>
                <a:latin typeface="Trebuchet MS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06.11.2020</a:t>
            </a:fld>
            <a:endParaRPr lang="ru-RU">
              <a:solidFill>
                <a:srgbClr val="073E87"/>
              </a:solidFill>
              <a:latin typeface="Trebuchet MS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073E87"/>
              </a:solidFill>
              <a:latin typeface="Trebuchet MS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4881B5A6-340F-4FFB-9A25-A7C50392F1A0}" type="slidenum">
              <a:rPr lang="ru-RU" smtClean="0">
                <a:solidFill>
                  <a:srgbClr val="073E87"/>
                </a:solidFill>
                <a:latin typeface="Trebuchet MS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>
              <a:solidFill>
                <a:srgbClr val="073E87"/>
              </a:solidFill>
              <a:latin typeface="Trebuchet M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0327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4" r:id="rId1"/>
    <p:sldLayoutId id="2147484165" r:id="rId2"/>
    <p:sldLayoutId id="2147484166" r:id="rId3"/>
    <p:sldLayoutId id="2147484167" r:id="rId4"/>
    <p:sldLayoutId id="2147484168" r:id="rId5"/>
    <p:sldLayoutId id="2147484169" r:id="rId6"/>
    <p:sldLayoutId id="2147484170" r:id="rId7"/>
    <p:sldLayoutId id="2147484171" r:id="rId8"/>
    <p:sldLayoutId id="2147484172" r:id="rId9"/>
    <p:sldLayoutId id="2147484173" r:id="rId10"/>
    <p:sldLayoutId id="2147484174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EC0C32B1-F743-4B04-A92F-E5BB572EFCFC}" type="datetimeFigureOut">
              <a:rPr lang="ru-RU" smtClean="0">
                <a:solidFill>
                  <a:srgbClr val="073E87"/>
                </a:solidFill>
                <a:latin typeface="Trebuchet MS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06.11.2020</a:t>
            </a:fld>
            <a:endParaRPr lang="ru-RU">
              <a:solidFill>
                <a:srgbClr val="073E87"/>
              </a:solidFill>
              <a:latin typeface="Trebuchet MS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073E87"/>
              </a:solidFill>
              <a:latin typeface="Trebuchet MS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4881B5A6-340F-4FFB-9A25-A7C50392F1A0}" type="slidenum">
              <a:rPr lang="ru-RU" smtClean="0">
                <a:solidFill>
                  <a:srgbClr val="073E87"/>
                </a:solidFill>
                <a:latin typeface="Trebuchet MS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>
              <a:solidFill>
                <a:srgbClr val="073E87"/>
              </a:solidFill>
              <a:latin typeface="Trebuchet M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5833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6" r:id="rId1"/>
    <p:sldLayoutId id="2147484177" r:id="rId2"/>
    <p:sldLayoutId id="2147484178" r:id="rId3"/>
    <p:sldLayoutId id="2147484179" r:id="rId4"/>
    <p:sldLayoutId id="2147484180" r:id="rId5"/>
    <p:sldLayoutId id="2147484181" r:id="rId6"/>
    <p:sldLayoutId id="2147484182" r:id="rId7"/>
    <p:sldLayoutId id="2147484183" r:id="rId8"/>
    <p:sldLayoutId id="2147484184" r:id="rId9"/>
    <p:sldLayoutId id="2147484185" r:id="rId10"/>
    <p:sldLayoutId id="2147484186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EC0C32B1-F743-4B04-A92F-E5BB572EFCFC}" type="datetimeFigureOut">
              <a:rPr lang="ru-RU" smtClean="0">
                <a:solidFill>
                  <a:srgbClr val="073E87"/>
                </a:solidFill>
                <a:latin typeface="Trebuchet MS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06.11.2020</a:t>
            </a:fld>
            <a:endParaRPr lang="ru-RU">
              <a:solidFill>
                <a:srgbClr val="073E87"/>
              </a:solidFill>
              <a:latin typeface="Trebuchet MS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073E87"/>
              </a:solidFill>
              <a:latin typeface="Trebuchet MS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4881B5A6-340F-4FFB-9A25-A7C50392F1A0}" type="slidenum">
              <a:rPr lang="ru-RU" smtClean="0">
                <a:solidFill>
                  <a:srgbClr val="073E87"/>
                </a:solidFill>
                <a:latin typeface="Trebuchet MS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>
              <a:solidFill>
                <a:srgbClr val="073E87"/>
              </a:solidFill>
              <a:latin typeface="Trebuchet M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6900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0" r:id="rId1"/>
    <p:sldLayoutId id="2147484201" r:id="rId2"/>
    <p:sldLayoutId id="2147484202" r:id="rId3"/>
    <p:sldLayoutId id="2147484203" r:id="rId4"/>
    <p:sldLayoutId id="2147484204" r:id="rId5"/>
    <p:sldLayoutId id="2147484205" r:id="rId6"/>
    <p:sldLayoutId id="2147484206" r:id="rId7"/>
    <p:sldLayoutId id="2147484207" r:id="rId8"/>
    <p:sldLayoutId id="2147484208" r:id="rId9"/>
    <p:sldLayoutId id="2147484209" r:id="rId10"/>
    <p:sldLayoutId id="2147484210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EC0C32B1-F743-4B04-A92F-E5BB572EFCFC}" type="datetimeFigureOut">
              <a:rPr lang="ru-RU" smtClean="0">
                <a:solidFill>
                  <a:srgbClr val="073E87"/>
                </a:solidFill>
                <a:latin typeface="Trebuchet MS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06.11.2020</a:t>
            </a:fld>
            <a:endParaRPr lang="ru-RU">
              <a:solidFill>
                <a:srgbClr val="073E87"/>
              </a:solidFill>
              <a:latin typeface="Trebuchet MS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073E87"/>
              </a:solidFill>
              <a:latin typeface="Trebuchet MS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4881B5A6-340F-4FFB-9A25-A7C50392F1A0}" type="slidenum">
              <a:rPr lang="ru-RU" smtClean="0">
                <a:solidFill>
                  <a:srgbClr val="073E87"/>
                </a:solidFill>
                <a:latin typeface="Trebuchet MS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>
              <a:solidFill>
                <a:srgbClr val="073E87"/>
              </a:solidFill>
              <a:latin typeface="Trebuchet M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764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4" r:id="rId1"/>
    <p:sldLayoutId id="2147484225" r:id="rId2"/>
    <p:sldLayoutId id="2147484226" r:id="rId3"/>
    <p:sldLayoutId id="2147484227" r:id="rId4"/>
    <p:sldLayoutId id="2147484228" r:id="rId5"/>
    <p:sldLayoutId id="2147484229" r:id="rId6"/>
    <p:sldLayoutId id="2147484230" r:id="rId7"/>
    <p:sldLayoutId id="2147484231" r:id="rId8"/>
    <p:sldLayoutId id="2147484232" r:id="rId9"/>
    <p:sldLayoutId id="2147484233" r:id="rId10"/>
    <p:sldLayoutId id="2147484234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EC0C32B1-F743-4B04-A92F-E5BB572EFCFC}" type="datetimeFigureOut">
              <a:rPr lang="ru-RU" smtClean="0">
                <a:solidFill>
                  <a:srgbClr val="073E87"/>
                </a:solidFill>
                <a:latin typeface="Trebuchet M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06.11.2020</a:t>
            </a:fld>
            <a:endParaRPr lang="ru-RU">
              <a:solidFill>
                <a:srgbClr val="073E87"/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073E87"/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4881B5A6-340F-4FFB-9A25-A7C50392F1A0}" type="slidenum">
              <a:rPr lang="ru-RU" smtClean="0">
                <a:solidFill>
                  <a:srgbClr val="073E87"/>
                </a:solidFill>
                <a:latin typeface="Trebuchet M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>
              <a:solidFill>
                <a:srgbClr val="073E87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704381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6" r:id="rId1"/>
    <p:sldLayoutId id="2147484237" r:id="rId2"/>
    <p:sldLayoutId id="2147484238" r:id="rId3"/>
    <p:sldLayoutId id="2147484239" r:id="rId4"/>
    <p:sldLayoutId id="2147484240" r:id="rId5"/>
    <p:sldLayoutId id="2147484241" r:id="rId6"/>
    <p:sldLayoutId id="2147484242" r:id="rId7"/>
    <p:sldLayoutId id="2147484243" r:id="rId8"/>
    <p:sldLayoutId id="2147484244" r:id="rId9"/>
    <p:sldLayoutId id="2147484245" r:id="rId10"/>
    <p:sldLayoutId id="2147484246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58479"/>
            <a:ext cx="7884368" cy="11880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49263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ct val="100000"/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 </a:t>
            </a:r>
            <a:r>
              <a:rPr lang="ru-RU" b="1" kern="18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«СРЕДСТВА УСПЕШНОЙ АДАПТАЦИИ И ПОЗИТИВНОЙ       СОЦИАЛИЗАЦИИ   ДЕТЕЙ     С ОГРАНИЧЕННЫМИ ВОЗМОЖНОСТЯМИ  ЗДОРОВЬЯ В УСЛОВИЯХ  ДЕТСКОГО САДА»</a:t>
            </a:r>
            <a:endParaRPr lang="ru-RU" b="1" dirty="0" smtClean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http://tamala.pnzreg.ru/upload/iblock/be7/be75b7b7815981670b395009897ee66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14" y="86836"/>
            <a:ext cx="1038009" cy="82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93" y="1196752"/>
            <a:ext cx="8352928" cy="437043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23528" y="5805264"/>
            <a:ext cx="83529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49263" fontAlgn="auto">
              <a:spcBef>
                <a:spcPts val="0"/>
              </a:spcBef>
              <a:spcAft>
                <a:spcPts val="0"/>
              </a:spcAft>
              <a:buSzPct val="100000"/>
              <a:defRPr/>
            </a:pPr>
            <a:r>
              <a:rPr lang="ru-RU" altLang="ru-RU" sz="2000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       МДОУ детский сад комбинированного вида №53 «Солнышко»</a:t>
            </a:r>
          </a:p>
          <a:p>
            <a:pPr lvl="0">
              <a:spcAft>
                <a:spcPts val="0"/>
              </a:spcAft>
            </a:pPr>
            <a:r>
              <a:rPr lang="ru-RU" altLang="ru-RU" sz="2000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                                                           педагог – психолог Маркова Г.Н.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dirty="0">
              <a:solidFill>
                <a:srgbClr val="FF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251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00047" y="44625"/>
            <a:ext cx="797941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4" name="Рисунок 3" descr="C:\Users\User\Desktop\ещё photos\IMG-20191209-WA0027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55302"/>
            <a:ext cx="3672408" cy="4993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318" y="707887"/>
            <a:ext cx="3911089" cy="2588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368" y="3717032"/>
            <a:ext cx="3949660" cy="306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http://tamala.pnzreg.ru/upload/iblock/be7/be75b7b7815981670b395009897ee66f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5754"/>
            <a:ext cx="936104" cy="82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87624" y="1"/>
            <a:ext cx="77567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/>
                <a:ea typeface="Times New Roman"/>
              </a:rPr>
              <a:t> 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/>
                <a:ea typeface="Times New Roman"/>
              </a:rPr>
              <a:t>ЗАПРОСЫ  РОДИТЕЛЕЙ  И  ИНТЕРЕСЫ  РЕБЕНКА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584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6134" y="188639"/>
            <a:ext cx="86483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/>
                <a:ea typeface="Times New Roman"/>
              </a:rPr>
              <a:t>ТЕХНОЛОГИЯ ВОЗДЕЙСТВИЯ ЦВЕТОМ  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/>
                <a:ea typeface="Times New Roman"/>
              </a:rPr>
              <a:t>«ЦВЕТОВЫЕ МИНУТКИ»</a:t>
            </a:r>
            <a:r>
              <a:rPr lang="ru-RU" dirty="0" smtClean="0">
                <a:solidFill>
                  <a:srgbClr val="C00000"/>
                </a:solidFill>
                <a:latin typeface="Times New Roman"/>
                <a:ea typeface="Times New Roman"/>
              </a:rPr>
              <a:t> 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3" name="Picture 2" descr="F:\ОЦЕН дек19\ФОТО оцен\IMG_20191115_1025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033" y="3921461"/>
            <a:ext cx="4140404" cy="2645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IMG-20191122-WA00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216" y="1052114"/>
            <a:ext cx="3636348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IMG-20191122-WA00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22" y="1052114"/>
            <a:ext cx="4223478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G-20191122-WA005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34" y="3921461"/>
            <a:ext cx="4255866" cy="2645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://tamala.pnzreg.ru/upload/iblock/be7/be75b7b7815981670b395009897ee66f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9317"/>
            <a:ext cx="936104" cy="82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0275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2079" y="116632"/>
            <a:ext cx="88887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/>
                <a:ea typeface="Calibri"/>
              </a:rPr>
              <a:t>ТЕХНОЛОГИИ ДЫХАНИЯ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/>
                <a:ea typeface="Calibri"/>
              </a:rPr>
              <a:t> ХАГОТЕРАПИЯ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2050" name="Picture 2" descr="F:\IMG101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637119"/>
            <a:ext cx="5148064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79" y="1124744"/>
            <a:ext cx="4248472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980728"/>
            <a:ext cx="4324798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2" descr="http://tamala.pnzreg.ru/upload/iblock/be7/be75b7b7815981670b395009897ee66f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29" y="78122"/>
            <a:ext cx="936104" cy="82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4965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0"/>
            <a:ext cx="87484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highlight>
                <a:srgbClr val="FFFF00"/>
              </a:highlight>
              <a:latin typeface="Times New Roman"/>
              <a:ea typeface="Times New Roman"/>
            </a:endParaRP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ЛЕКОТЕКА В  УСЛОВИЯХ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СЕНСОРНОЙ КОМНАТЫ </a:t>
            </a:r>
          </a:p>
        </p:txBody>
      </p:sp>
      <p:pic>
        <p:nvPicPr>
          <p:cNvPr id="4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975" y="646331"/>
            <a:ext cx="4179888" cy="2935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3888432" cy="4968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145" y="3613666"/>
            <a:ext cx="4179888" cy="312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://tamala.pnzreg.ru/upload/iblock/be7/be75b7b7815981670b395009897ee66f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33" y="151710"/>
            <a:ext cx="936104" cy="82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79551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43608" y="40268"/>
            <a:ext cx="69496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ПОЗНАВАТЕЛЬНО-ИГРОВЫЕ СЕАНСЫ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84168" y="1196752"/>
            <a:ext cx="2821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dirty="0" smtClean="0">
                <a:solidFill>
                  <a:prstClr val="black"/>
                </a:solidFill>
                <a:latin typeface="Trebuchet MS"/>
              </a:rPr>
              <a:t> </a:t>
            </a:r>
            <a:endParaRPr lang="ru-RU" dirty="0">
              <a:solidFill>
                <a:prstClr val="black"/>
              </a:solidFill>
              <a:latin typeface="Trebuchet MS"/>
            </a:endParaRPr>
          </a:p>
        </p:txBody>
      </p:sp>
      <p:pic>
        <p:nvPicPr>
          <p:cNvPr id="7" name="Picture 2" descr="http://tamala.pnzreg.ru/upload/iblock/be7/be75b7b7815981670b395009897ee66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5754"/>
            <a:ext cx="936104" cy="82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User\Desktop\ПОДБОР ФОТО\фото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32856"/>
            <a:ext cx="4098777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User\Desktop\ПОДБОР ФОТО\фото 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692696"/>
            <a:ext cx="4139951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User\Desktop\ПОДБОР ФОТО\фото 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789040"/>
            <a:ext cx="4224174" cy="278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9426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Овал 30"/>
          <p:cNvSpPr/>
          <p:nvPr/>
        </p:nvSpPr>
        <p:spPr bwMode="auto">
          <a:xfrm>
            <a:off x="0" y="1042718"/>
            <a:ext cx="9143999" cy="5845493"/>
          </a:xfrm>
          <a:prstGeom prst="ellipse">
            <a:avLst/>
          </a:prstGeom>
          <a:gradFill flip="none" rotWithShape="1">
            <a:gsLst>
              <a:gs pos="0">
                <a:srgbClr val="6699FF">
                  <a:tint val="66000"/>
                  <a:satMod val="160000"/>
                </a:srgbClr>
              </a:gs>
              <a:gs pos="50000">
                <a:srgbClr val="6699FF">
                  <a:tint val="44500"/>
                  <a:satMod val="160000"/>
                </a:srgbClr>
              </a:gs>
              <a:gs pos="100000">
                <a:srgbClr val="6699FF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24" tIns="45712" rIns="91424" bIns="45712" numCol="1" spcCol="0" rtlCol="0" anchor="t" anchorCtr="0" compatLnSpc="1">
            <a:prstTxWarp prst="textNoShape">
              <a:avLst/>
            </a:prstTxWarp>
          </a:bodyPr>
          <a:lstStyle/>
          <a:p>
            <a:pPr defTabSz="914239" eaLnBrk="0" hangingPunct="0"/>
            <a:endParaRPr lang="ru-RU">
              <a:ln>
                <a:solidFill>
                  <a:prstClr val="white"/>
                </a:solidFill>
              </a:ln>
              <a:gradFill flip="none" rotWithShape="1">
                <a:gsLst>
                  <a:gs pos="0">
                    <a:srgbClr val="4E67C8">
                      <a:lumMod val="60000"/>
                      <a:lumOff val="40000"/>
                      <a:tint val="66000"/>
                      <a:satMod val="160000"/>
                    </a:srgbClr>
                  </a:gs>
                  <a:gs pos="50000">
                    <a:srgbClr val="4E67C8">
                      <a:lumMod val="60000"/>
                      <a:lumOff val="40000"/>
                      <a:tint val="44500"/>
                      <a:satMod val="160000"/>
                    </a:srgbClr>
                  </a:gs>
                  <a:gs pos="100000">
                    <a:srgbClr val="4E67C8">
                      <a:lumMod val="60000"/>
                      <a:lumOff val="40000"/>
                      <a:tint val="23500"/>
                      <a:satMod val="160000"/>
                    </a:srgbClr>
                  </a:gs>
                </a:gsLst>
                <a:lin ang="18900000" scaled="1"/>
                <a:tileRect/>
              </a:gradFill>
              <a:latin typeface="Arial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 txBox="1">
            <a:spLocks/>
          </p:cNvSpPr>
          <p:nvPr/>
        </p:nvSpPr>
        <p:spPr>
          <a:xfrm>
            <a:off x="986668" y="163467"/>
            <a:ext cx="7772400" cy="1443095"/>
          </a:xfrm>
          <a:prstGeom prst="downArrowCallout">
            <a:avLst>
              <a:gd name="adj1" fmla="val 116085"/>
              <a:gd name="adj2" fmla="val 135343"/>
              <a:gd name="adj3" fmla="val 28559"/>
              <a:gd name="adj4" fmla="val 57858"/>
            </a:avLst>
          </a:prstGeom>
          <a:gradFill flip="none" rotWithShape="1">
            <a:gsLst>
              <a:gs pos="22000">
                <a:srgbClr val="D8B2F5"/>
              </a:gs>
              <a:gs pos="0">
                <a:srgbClr val="9900CC">
                  <a:tint val="66000"/>
                  <a:satMod val="160000"/>
                </a:srgbClr>
              </a:gs>
              <a:gs pos="50000">
                <a:srgbClr val="9900CC">
                  <a:tint val="44500"/>
                  <a:satMod val="160000"/>
                </a:srgbClr>
              </a:gs>
              <a:gs pos="100000">
                <a:srgbClr val="9900CC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rgbClr val="9900CC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24" tIns="45712" rIns="91424" bIns="45712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2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200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200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200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200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5pPr>
            <a:lvl6pPr marL="436360" algn="ctr" rtl="0" eaLnBrk="1" fontAlgn="base" hangingPunct="1">
              <a:spcBef>
                <a:spcPct val="0"/>
              </a:spcBef>
              <a:spcAft>
                <a:spcPct val="0"/>
              </a:spcAft>
              <a:defRPr sz="4200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6pPr>
            <a:lvl7pPr marL="872720" algn="ctr" rtl="0" eaLnBrk="1" fontAlgn="base" hangingPunct="1">
              <a:spcBef>
                <a:spcPct val="0"/>
              </a:spcBef>
              <a:spcAft>
                <a:spcPct val="0"/>
              </a:spcAft>
              <a:defRPr sz="4200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7pPr>
            <a:lvl8pPr marL="1309080" algn="ctr" rtl="0" eaLnBrk="1" fontAlgn="base" hangingPunct="1">
              <a:spcBef>
                <a:spcPct val="0"/>
              </a:spcBef>
              <a:spcAft>
                <a:spcPct val="0"/>
              </a:spcAft>
              <a:defRPr sz="4200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8pPr>
            <a:lvl9pPr marL="1745440" algn="ctr" rtl="0" eaLnBrk="1" fontAlgn="base" hangingPunct="1">
              <a:spcBef>
                <a:spcPct val="0"/>
              </a:spcBef>
              <a:spcAft>
                <a:spcPct val="0"/>
              </a:spcAft>
              <a:defRPr sz="4200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defTabSz="914239">
              <a:defRPr/>
            </a:pPr>
            <a:r>
              <a:rPr lang="ru-RU" sz="2000" b="1" i="0" kern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ВЗАИМОДЕЙСТВИЕ  ПЕДАГОГА  С  ДЕТЬМИ </a:t>
            </a:r>
          </a:p>
          <a:p>
            <a:pPr defTabSz="914239">
              <a:defRPr/>
            </a:pPr>
            <a:r>
              <a:rPr lang="ru-RU" sz="2000" b="1" i="0" kern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  РОДИТЕЛЯМИ</a:t>
            </a:r>
            <a:endParaRPr lang="ru-RU" sz="2000" b="1" i="0" kern="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Прямая со стрелкой 3"/>
          <p:cNvCxnSpPr>
            <a:endCxn id="14" idx="1"/>
          </p:cNvCxnSpPr>
          <p:nvPr/>
        </p:nvCxnSpPr>
        <p:spPr>
          <a:xfrm>
            <a:off x="5971964" y="4604220"/>
            <a:ext cx="426030" cy="189743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cxnSp>
      <p:cxnSp>
        <p:nvCxnSpPr>
          <p:cNvPr id="5" name="Прямая со стрелкой 4"/>
          <p:cNvCxnSpPr/>
          <p:nvPr/>
        </p:nvCxnSpPr>
        <p:spPr>
          <a:xfrm flipH="1">
            <a:off x="3202782" y="4604220"/>
            <a:ext cx="504670" cy="289727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cxnSp>
      <p:cxnSp>
        <p:nvCxnSpPr>
          <p:cNvPr id="6" name="Прямая со стрелкой 5"/>
          <p:cNvCxnSpPr/>
          <p:nvPr/>
        </p:nvCxnSpPr>
        <p:spPr>
          <a:xfrm>
            <a:off x="4859338" y="4581526"/>
            <a:ext cx="0" cy="368967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cxnSp>
      <p:cxnSp>
        <p:nvCxnSpPr>
          <p:cNvPr id="7" name="Прямая со стрелкой 6"/>
          <p:cNvCxnSpPr/>
          <p:nvPr/>
        </p:nvCxnSpPr>
        <p:spPr>
          <a:xfrm flipV="1">
            <a:off x="6100973" y="3838025"/>
            <a:ext cx="667025" cy="12245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H="1">
            <a:off x="2915446" y="3811939"/>
            <a:ext cx="669409" cy="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H="1" flipV="1">
            <a:off x="3584854" y="2832114"/>
            <a:ext cx="533305" cy="354288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V="1">
            <a:off x="5468361" y="2823888"/>
            <a:ext cx="496562" cy="352827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cxnSp>
      <p:sp>
        <p:nvSpPr>
          <p:cNvPr id="11" name="Овал 10"/>
          <p:cNvSpPr/>
          <p:nvPr/>
        </p:nvSpPr>
        <p:spPr>
          <a:xfrm>
            <a:off x="1763688" y="1606563"/>
            <a:ext cx="2848044" cy="1225550"/>
          </a:xfrm>
          <a:prstGeom prst="ellipse">
            <a:avLst/>
          </a:prstGeom>
          <a:gradFill flip="none" rotWithShape="1">
            <a:gsLst>
              <a:gs pos="0">
                <a:srgbClr val="0000FF">
                  <a:tint val="66000"/>
                  <a:satMod val="160000"/>
                </a:srgbClr>
              </a:gs>
              <a:gs pos="50000">
                <a:srgbClr val="0000FF">
                  <a:tint val="44500"/>
                  <a:satMod val="160000"/>
                </a:srgbClr>
              </a:gs>
              <a:gs pos="100000">
                <a:srgbClr val="0000FF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24" tIns="45712" rIns="91424" bIns="45712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rgbClr val="212745"/>
                </a:solidFill>
                <a:cs typeface="Arial" pitchFamily="34" charset="0"/>
              </a:rPr>
              <a:t>Разнообразные занятия совместной деятельности детей с ОВЗ и родителей</a:t>
            </a:r>
          </a:p>
        </p:txBody>
      </p:sp>
      <p:sp>
        <p:nvSpPr>
          <p:cNvPr id="12" name="Овал 11"/>
          <p:cNvSpPr/>
          <p:nvPr/>
        </p:nvSpPr>
        <p:spPr>
          <a:xfrm>
            <a:off x="4877010" y="1606563"/>
            <a:ext cx="2447925" cy="1201789"/>
          </a:xfrm>
          <a:prstGeom prst="ellipse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24" tIns="45712" rIns="91424" bIns="45712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rgbClr val="C00000"/>
                </a:solidFill>
                <a:cs typeface="Arial" pitchFamily="34" charset="0"/>
              </a:rPr>
              <a:t>Приобщение родителей к педагогическому процессу</a:t>
            </a:r>
          </a:p>
        </p:txBody>
      </p:sp>
      <p:sp>
        <p:nvSpPr>
          <p:cNvPr id="13" name="Овал 12"/>
          <p:cNvSpPr/>
          <p:nvPr/>
        </p:nvSpPr>
        <p:spPr>
          <a:xfrm>
            <a:off x="967348" y="4687095"/>
            <a:ext cx="2506615" cy="1509578"/>
          </a:xfrm>
          <a:prstGeom prst="ellipse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24" tIns="45712" rIns="91424" bIns="45712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rgbClr val="FF0000"/>
                </a:solidFill>
                <a:cs typeface="Arial" pitchFamily="34" charset="0"/>
              </a:rPr>
              <a:t>Информационно-педагогические материалы, выставки детско-родительских работ</a:t>
            </a:r>
          </a:p>
        </p:txBody>
      </p:sp>
      <p:sp>
        <p:nvSpPr>
          <p:cNvPr id="14" name="Овал 13"/>
          <p:cNvSpPr/>
          <p:nvPr/>
        </p:nvSpPr>
        <p:spPr>
          <a:xfrm>
            <a:off x="6048448" y="4581525"/>
            <a:ext cx="2386844" cy="1450615"/>
          </a:xfrm>
          <a:prstGeom prst="ellipse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24" tIns="45712" rIns="91424" bIns="45712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rgbClr val="212745"/>
                </a:solidFill>
                <a:cs typeface="Arial" pitchFamily="34" charset="0"/>
              </a:rPr>
              <a:t>Уважительные взаимоотношения семьи и образовательного учреждения</a:t>
            </a:r>
          </a:p>
        </p:txBody>
      </p:sp>
      <p:sp>
        <p:nvSpPr>
          <p:cNvPr id="15" name="Овал 14"/>
          <p:cNvSpPr/>
          <p:nvPr/>
        </p:nvSpPr>
        <p:spPr>
          <a:xfrm>
            <a:off x="6754148" y="3072047"/>
            <a:ext cx="2239014" cy="1349436"/>
          </a:xfrm>
          <a:prstGeom prst="ellipse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24" tIns="45712" rIns="91424" bIns="45712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rgbClr val="C00000"/>
                </a:solidFill>
                <a:cs typeface="Arial" pitchFamily="34" charset="0"/>
              </a:rPr>
              <a:t>Понимания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rgbClr val="C00000"/>
                </a:solidFill>
                <a:cs typeface="Arial" pitchFamily="34" charset="0"/>
              </a:rPr>
              <a:t>и такта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rgbClr val="C00000"/>
                </a:solidFill>
                <a:cs typeface="Arial" pitchFamily="34" charset="0"/>
              </a:rPr>
              <a:t>в воспитании и обучении ребенка с ОВЗ</a:t>
            </a:r>
          </a:p>
        </p:txBody>
      </p:sp>
      <p:sp>
        <p:nvSpPr>
          <p:cNvPr id="16" name="Овал 15"/>
          <p:cNvSpPr/>
          <p:nvPr/>
        </p:nvSpPr>
        <p:spPr>
          <a:xfrm>
            <a:off x="3472086" y="4950493"/>
            <a:ext cx="2569015" cy="1636300"/>
          </a:xfrm>
          <a:prstGeom prst="ellipse">
            <a:avLst/>
          </a:prstGeom>
          <a:gradFill flip="none" rotWithShape="1">
            <a:gsLst>
              <a:gs pos="0">
                <a:srgbClr val="9900CC">
                  <a:tint val="66000"/>
                  <a:satMod val="160000"/>
                </a:srgbClr>
              </a:gs>
              <a:gs pos="50000">
                <a:srgbClr val="9900CC">
                  <a:tint val="44500"/>
                  <a:satMod val="160000"/>
                </a:srgbClr>
              </a:gs>
              <a:gs pos="100000">
                <a:srgbClr val="9900CC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24" tIns="45712" rIns="91424" bIns="45712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rgbClr val="9900CC"/>
                </a:solidFill>
                <a:cs typeface="Arial" pitchFamily="34" charset="0"/>
              </a:rPr>
              <a:t>Расширение сферы участия родителей в организации жизни образовательного учреждения</a:t>
            </a:r>
          </a:p>
        </p:txBody>
      </p:sp>
      <p:sp>
        <p:nvSpPr>
          <p:cNvPr id="17" name="Овал 16"/>
          <p:cNvSpPr/>
          <p:nvPr/>
        </p:nvSpPr>
        <p:spPr>
          <a:xfrm>
            <a:off x="138633" y="2710583"/>
            <a:ext cx="2734500" cy="1893637"/>
          </a:xfrm>
          <a:prstGeom prst="ellipse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24" tIns="45712" rIns="91424" bIns="45712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rgbClr val="4E67C8">
                    <a:lumMod val="50000"/>
                  </a:srgbClr>
                </a:solidFill>
                <a:cs typeface="Arial" pitchFamily="34" charset="0"/>
              </a:rPr>
              <a:t>Объединение усилий педагога и родителя в совместной деятельности по воспитанию и развитию ребенка с ОВЗ</a:t>
            </a:r>
          </a:p>
        </p:txBody>
      </p:sp>
      <p:pic>
        <p:nvPicPr>
          <p:cNvPr id="3074" name="Picture 2" descr="http://podsnezhniksad.ucoz.com/semja_klipar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99" y="2849619"/>
            <a:ext cx="1798478" cy="197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D:\танюшка\документы\МоЯ ПаПоЧкА =)\всякое\Новая папка\Открытки\ДС\ВОПРОСИТЕЛЬНЫЙ ЗНАК\стрелка.jp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9810" y="6420472"/>
            <a:ext cx="478517" cy="326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D:\танюшка\документы\МоЯ ПаПоЧкА =)\всякое\Новая папка\Открытки\ДС\ВОПРОСИТЕЛЬНЫЙ ЗНАК\стрелка.jp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08888" y="6420472"/>
            <a:ext cx="478517" cy="326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://tamala.pnzreg.ru/upload/iblock/be7/be75b7b7815981670b395009897ee66f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5754"/>
            <a:ext cx="1008112" cy="82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296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5000">
        <p:circle/>
      </p:transition>
    </mc:Choice>
    <mc:Fallback xmlns="">
      <p:transition spd="slow" advClick="0" advTm="15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000"/>
                            </p:stCondLst>
                            <p:childTnLst>
                              <p:par>
                                <p:cTn id="6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31640" y="116632"/>
            <a:ext cx="71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ОЖИДАЕМЫЕ РЕЗУЛЬТАТЫ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82" y="5777880"/>
            <a:ext cx="493711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http://tamala.pnzreg.ru/upload/iblock/be7/be75b7b7815981670b395009897ee66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42" y="84198"/>
            <a:ext cx="995874" cy="896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2348880"/>
            <a:ext cx="8784976" cy="39138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dirty="0" smtClean="0">
                <a:latin typeface="Times New Roman"/>
                <a:ea typeface="Calibri"/>
                <a:cs typeface="Times New Roman"/>
              </a:rPr>
              <a:t>- </a:t>
            </a:r>
            <a:r>
              <a:rPr lang="ru-RU" sz="2000" b="1" dirty="0" smtClean="0">
                <a:latin typeface="Times New Roman"/>
                <a:ea typeface="Calibri"/>
                <a:cs typeface="Times New Roman"/>
              </a:rPr>
              <a:t>По </a:t>
            </a:r>
            <a:r>
              <a:rPr lang="ru-RU" sz="2000" b="1" dirty="0">
                <a:latin typeface="Times New Roman"/>
                <a:ea typeface="Calibri"/>
                <a:cs typeface="Times New Roman"/>
              </a:rPr>
              <a:t>отношению к семьям—изменение психологического климата в семье, имеющей ребёнка с </a:t>
            </a:r>
            <a:r>
              <a:rPr lang="ru-RU" sz="2000" b="1" dirty="0" smtClean="0">
                <a:latin typeface="Times New Roman"/>
                <a:ea typeface="Calibri"/>
                <a:cs typeface="Times New Roman"/>
              </a:rPr>
              <a:t>ОВЗ</a:t>
            </a:r>
            <a:r>
              <a:rPr lang="ru-RU" sz="2000" b="1" dirty="0">
                <a:latin typeface="Times New Roman"/>
                <a:ea typeface="Calibri"/>
                <a:cs typeface="Times New Roman"/>
              </a:rPr>
              <a:t>. Уменьшение </a:t>
            </a:r>
            <a:r>
              <a:rPr lang="ru-RU" sz="2000" b="1" dirty="0" err="1" smtClean="0">
                <a:latin typeface="Times New Roman"/>
                <a:ea typeface="Calibri"/>
                <a:cs typeface="Times New Roman"/>
              </a:rPr>
              <a:t>гиперопеки</a:t>
            </a:r>
            <a:r>
              <a:rPr lang="ru-RU" sz="2000" b="1" dirty="0" smtClean="0">
                <a:latin typeface="Times New Roman"/>
                <a:ea typeface="Calibri"/>
                <a:cs typeface="Times New Roman"/>
              </a:rPr>
              <a:t>.</a:t>
            </a:r>
          </a:p>
          <a:p>
            <a:pPr algn="just">
              <a:spcAft>
                <a:spcPts val="1000"/>
              </a:spcAft>
            </a:pPr>
            <a:r>
              <a:rPr lang="ru-RU" sz="2000" b="1" dirty="0" smtClean="0">
                <a:latin typeface="Times New Roman"/>
                <a:ea typeface="Calibri"/>
              </a:rPr>
              <a:t>- По </a:t>
            </a:r>
            <a:r>
              <a:rPr lang="ru-RU" sz="2000" b="1" dirty="0">
                <a:latin typeface="Times New Roman"/>
                <a:ea typeface="Calibri"/>
              </a:rPr>
              <a:t>отношению к другим участникам образовательного процесса и их семьям – сформировать представление о современном детском саде, как о «саде для всех детей». Помочь понять и принять детей «не похожих на других», расти и жить с ними в обществе.</a:t>
            </a:r>
            <a:endParaRPr lang="ru-RU" sz="2000" b="1" dirty="0">
              <a:latin typeface="Times New Roman"/>
              <a:ea typeface="Calibri"/>
              <a:cs typeface="Times New Roman"/>
            </a:endParaRPr>
          </a:p>
          <a:p>
            <a:pPr algn="just">
              <a:spcAft>
                <a:spcPts val="1000"/>
              </a:spcAft>
            </a:pPr>
            <a:r>
              <a:rPr lang="ru-RU" sz="2000" b="1" dirty="0" smtClean="0">
                <a:latin typeface="Times New Roman"/>
                <a:ea typeface="Calibri"/>
                <a:cs typeface="Times New Roman"/>
              </a:rPr>
              <a:t>-  По </a:t>
            </a:r>
            <a:r>
              <a:rPr lang="ru-RU" sz="2000" b="1" dirty="0">
                <a:latin typeface="Times New Roman"/>
                <a:ea typeface="Calibri"/>
                <a:cs typeface="Times New Roman"/>
              </a:rPr>
              <a:t>отношению к </a:t>
            </a:r>
            <a:r>
              <a:rPr lang="ru-RU" sz="2000" b="1" dirty="0" smtClean="0">
                <a:latin typeface="Times New Roman"/>
                <a:ea typeface="Calibri"/>
                <a:cs typeface="Times New Roman"/>
              </a:rPr>
              <a:t>педагогам - </a:t>
            </a:r>
            <a:r>
              <a:rPr lang="ru-RU" sz="2000" b="1" dirty="0">
                <a:latin typeface="Times New Roman"/>
                <a:ea typeface="Calibri"/>
                <a:cs typeface="Times New Roman"/>
              </a:rPr>
              <a:t>формирование компетентности педагогов в следующих областях: психолого-педагогические особенности детей с ОВЗ; технологии организации эффективного взаимодействия специалистов службы сопровождения; современные коррекционные технологии; разработка адаптированных образовательных программ и др.; повышение квалификации.</a:t>
            </a:r>
            <a:endParaRPr lang="ru-RU" sz="20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1052736"/>
            <a:ext cx="85689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000" b="1" smtClean="0">
                <a:latin typeface="Times New Roman"/>
                <a:ea typeface="Calibri"/>
                <a:cs typeface="Times New Roman"/>
              </a:rPr>
              <a:t>- По </a:t>
            </a:r>
            <a:r>
              <a:rPr lang="ru-RU" sz="2000" b="1" dirty="0">
                <a:latin typeface="Times New Roman"/>
                <a:ea typeface="Calibri"/>
                <a:cs typeface="Times New Roman"/>
              </a:rPr>
              <a:t>отношению к детям с ОВЗ – научить считать себя полноценными членами общества, чувствовать себя личностью в обществе сверстников, получить образование, адаптироваться и социализироваться в обществе.</a:t>
            </a:r>
            <a:endParaRPr lang="ru-RU" sz="20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61999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58478"/>
            <a:ext cx="77768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49263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ct val="100000"/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http://tamala.pnzreg.ru/upload/iblock/be7/be75b7b7815981670b395009897ee66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14" y="86836"/>
            <a:ext cx="1038009" cy="82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35693" y="397032"/>
            <a:ext cx="72407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</a:t>
            </a:r>
            <a:r>
              <a:rPr lang="ru-RU" alt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ВНИМАНИЕ! </a:t>
            </a:r>
          </a:p>
          <a:p>
            <a:pPr lvl="0" algn="ctr"/>
            <a:r>
              <a:rPr lang="ru-RU" alt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59632" y="4221088"/>
            <a:ext cx="7416824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1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600" b="1" i="1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1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600" b="1" i="1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Обсуждение 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продолжается, мы открыты для   сотрудничества.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Электронный адрес: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solnyshko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-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mdoudetskiisadv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53@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mail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.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ru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/>
            </a:r>
            <a:b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</a:b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                                   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Адрес 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сайта: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solnyshko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-53.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ucoz.ru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</a:rPr>
              <a:t> </a:t>
            </a:r>
            <a:b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</a:rPr>
            </a:b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693" y="1988839"/>
            <a:ext cx="6160643" cy="3275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563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170636"/>
            <a:ext cx="8280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Цель :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7544" y="2204864"/>
            <a:ext cx="14166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srgbClr val="C00000"/>
                </a:solidFill>
                <a:latin typeface="Trebuchet MS"/>
                <a:cs typeface="+mn-cs"/>
              </a:rPr>
              <a:t>ЗАДАЧИ:</a:t>
            </a:r>
            <a:endParaRPr lang="ru-RU" sz="1600" b="1" dirty="0">
              <a:solidFill>
                <a:srgbClr val="C00000"/>
              </a:solidFill>
              <a:latin typeface="Trebuchet MS"/>
              <a:cs typeface="+mn-cs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2544292"/>
            <a:ext cx="8280918" cy="3260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35874"/>
            <a:ext cx="828092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http://tamala.pnzreg.ru/upload/iblock/be7/be75b7b7815981670b395009897ee66f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754"/>
            <a:ext cx="1152128" cy="96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9068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 bwMode="auto">
          <a:xfrm>
            <a:off x="323358" y="5930624"/>
            <a:ext cx="8558860" cy="927376"/>
          </a:xfrm>
          <a:prstGeom prst="roundRect">
            <a:avLst/>
          </a:prstGeom>
          <a:gradFill flip="none" rotWithShape="1">
            <a:gsLst>
              <a:gs pos="0">
                <a:srgbClr val="FF3399">
                  <a:tint val="66000"/>
                  <a:satMod val="160000"/>
                </a:srgbClr>
              </a:gs>
              <a:gs pos="50000">
                <a:srgbClr val="FF3399">
                  <a:tint val="44500"/>
                  <a:satMod val="160000"/>
                </a:srgbClr>
              </a:gs>
              <a:gs pos="100000">
                <a:srgbClr val="FF3399">
                  <a:tint val="23500"/>
                  <a:satMod val="160000"/>
                </a:srgbClr>
              </a:gs>
            </a:gsLst>
            <a:lin ang="2700000" scaled="1"/>
            <a:tileRect/>
          </a:gra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24" tIns="45712" rIns="91424" bIns="45712" numCol="1" spcCol="0" rtlCol="0" anchor="t" anchorCtr="0" compatLnSpc="1">
            <a:prstTxWarp prst="textNoShape">
              <a:avLst/>
            </a:prstTxWarp>
          </a:bodyPr>
          <a:lstStyle/>
          <a:p>
            <a:pPr algn="ctr" defTabSz="914239">
              <a:tabLst>
                <a:tab pos="457119" algn="l"/>
              </a:tabLst>
            </a:pPr>
            <a:r>
              <a:rPr lang="ru-RU" sz="1700" b="1" dirty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подготовка, методическое руководство и оказание помощи педаго­гам общеобразовательных учреждений по включению детей с ограниченными возможностями в общеобразовательную среду </a:t>
            </a:r>
          </a:p>
        </p:txBody>
      </p:sp>
      <p:sp>
        <p:nvSpPr>
          <p:cNvPr id="3" name="Выноска со стрелкой вниз 2"/>
          <p:cNvSpPr/>
          <p:nvPr/>
        </p:nvSpPr>
        <p:spPr>
          <a:xfrm>
            <a:off x="1187624" y="192609"/>
            <a:ext cx="7455803" cy="1013100"/>
          </a:xfrm>
          <a:prstGeom prst="downArrowCallout">
            <a:avLst>
              <a:gd name="adj1" fmla="val 29002"/>
              <a:gd name="adj2" fmla="val 77495"/>
              <a:gd name="adj3" fmla="val 25000"/>
              <a:gd name="adj4" fmla="val 6497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24" tIns="45712" rIns="91424" bIns="45712" rtlCol="0" anchor="ctr"/>
          <a:lstStyle/>
          <a:p>
            <a:pPr algn="ctr" defTabSz="914239">
              <a:tabLst>
                <a:tab pos="457119" algn="l"/>
              </a:tabLst>
            </a:pP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Основные   направления  работы: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 bwMode="auto">
          <a:xfrm>
            <a:off x="298371" y="1303299"/>
            <a:ext cx="8558861" cy="1183816"/>
          </a:xfrm>
          <a:prstGeom prst="round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5400000" scaled="1"/>
            <a:tileRect/>
          </a:gra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24" tIns="45712" rIns="91424" bIns="45712" numCol="1" spcCol="0" rtlCol="0" anchor="t" anchorCtr="0" compatLnSpc="1">
            <a:prstTxWarp prst="textNoShape">
              <a:avLst/>
            </a:prstTxWarp>
          </a:bodyPr>
          <a:lstStyle/>
          <a:p>
            <a:pPr algn="ctr" defTabSz="914239">
              <a:tabLst>
                <a:tab pos="457119" algn="l"/>
              </a:tabLst>
            </a:pPr>
            <a:r>
              <a:rPr lang="ru-RU" sz="1700" b="1" dirty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оказание комплексной психолого-педагогической помощи по внедрению в среду типично развивающихся сверстников в виде психолого-педагогической </a:t>
            </a:r>
            <a:r>
              <a:rPr lang="ru-RU" sz="17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коррекции </a:t>
            </a:r>
            <a:r>
              <a:rPr lang="ru-RU" sz="1700" b="1" dirty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социальной реабилитации детей с </a:t>
            </a:r>
            <a:r>
              <a:rPr lang="ru-RU" sz="17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ограниченными возможностями здоровья</a:t>
            </a:r>
            <a:endParaRPr lang="ru-RU" sz="1700" b="1" dirty="0">
              <a:solidFill>
                <a:srgbClr val="C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ctr" defTabSz="914239">
              <a:tabLst>
                <a:tab pos="457119" algn="l"/>
              </a:tabLst>
            </a:pPr>
            <a:endParaRPr lang="ru-RU" sz="1700" b="1" dirty="0">
              <a:solidFill>
                <a:srgbClr val="C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 bwMode="auto">
          <a:xfrm>
            <a:off x="323358" y="2561150"/>
            <a:ext cx="8558861" cy="922709"/>
          </a:xfrm>
          <a:prstGeom prst="round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24" tIns="45712" rIns="91424" bIns="45712" numCol="1" spcCol="0" rtlCol="0" anchor="t" anchorCtr="0" compatLnSpc="1">
            <a:prstTxWarp prst="textNoShape">
              <a:avLst/>
            </a:prstTxWarp>
          </a:bodyPr>
          <a:lstStyle/>
          <a:p>
            <a:pPr algn="ctr" defTabSz="914239">
              <a:tabLst>
                <a:tab pos="457119" algn="l"/>
              </a:tabLst>
            </a:pPr>
            <a:r>
              <a:rPr lang="ru-RU" sz="1700" b="1" dirty="0">
                <a:solidFill>
                  <a:srgbClr val="4E67C8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комплексное изучение проблем </a:t>
            </a:r>
            <a:r>
              <a:rPr lang="ru-RU" sz="1700" b="1" dirty="0" smtClean="0">
                <a:solidFill>
                  <a:srgbClr val="4E67C8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ребенка </a:t>
            </a:r>
            <a:r>
              <a:rPr lang="ru-RU" sz="1700" b="1" dirty="0">
                <a:solidFill>
                  <a:srgbClr val="4E67C8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командой специалистов и определение возможностей и потребностей ребенка в психологической, коррекционно-педагогической  и социальной </a:t>
            </a:r>
            <a:r>
              <a:rPr lang="ru-RU" sz="1700" b="1" dirty="0" smtClean="0">
                <a:solidFill>
                  <a:srgbClr val="4E67C8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помощи</a:t>
            </a:r>
            <a:endParaRPr lang="ru-RU" sz="1700" b="1" dirty="0">
              <a:solidFill>
                <a:srgbClr val="4E67C8">
                  <a:lumMod val="50000"/>
                </a:srgbClr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 bwMode="auto">
          <a:xfrm>
            <a:off x="323358" y="3624932"/>
            <a:ext cx="8558860" cy="653106"/>
          </a:xfrm>
          <a:prstGeom prst="roundRect">
            <a:avLst/>
          </a:prstGeom>
          <a:gradFill flip="none" rotWithShape="1">
            <a:gsLst>
              <a:gs pos="0">
                <a:srgbClr val="FF3399">
                  <a:tint val="66000"/>
                  <a:satMod val="160000"/>
                </a:srgbClr>
              </a:gs>
              <a:gs pos="50000">
                <a:srgbClr val="FF3399">
                  <a:tint val="44500"/>
                  <a:satMod val="160000"/>
                </a:srgbClr>
              </a:gs>
              <a:gs pos="100000">
                <a:srgbClr val="FF3399">
                  <a:tint val="23500"/>
                  <a:satMod val="160000"/>
                </a:srgbClr>
              </a:gs>
            </a:gsLst>
            <a:lin ang="2700000" scaled="1"/>
            <a:tileRect/>
          </a:gra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24" tIns="45712" rIns="91424" bIns="45712" numCol="1" spcCol="0" rtlCol="0" anchor="t" anchorCtr="0" compatLnSpc="1">
            <a:prstTxWarp prst="textNoShape">
              <a:avLst/>
            </a:prstTxWarp>
          </a:bodyPr>
          <a:lstStyle/>
          <a:p>
            <a:pPr algn="ctr" defTabSz="914239">
              <a:tabLst>
                <a:tab pos="457119" algn="l"/>
              </a:tabLst>
            </a:pPr>
            <a:r>
              <a:rPr lang="ru-RU" sz="1700" b="1" dirty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разработка и составление индивидуальной развивающей программы, с учетом социальной ситуации развития ребенка</a:t>
            </a:r>
          </a:p>
        </p:txBody>
      </p:sp>
      <p:sp>
        <p:nvSpPr>
          <p:cNvPr id="11" name="Скругленный прямоугольник 10"/>
          <p:cNvSpPr/>
          <p:nvPr/>
        </p:nvSpPr>
        <p:spPr bwMode="auto">
          <a:xfrm>
            <a:off x="323358" y="4408659"/>
            <a:ext cx="8558860" cy="653106"/>
          </a:xfrm>
          <a:prstGeom prst="roundRect">
            <a:avLst/>
          </a:prstGeom>
          <a:gradFill flip="none" rotWithShape="1">
            <a:gsLst>
              <a:gs pos="0">
                <a:srgbClr val="33CCFF">
                  <a:tint val="66000"/>
                  <a:satMod val="160000"/>
                </a:srgbClr>
              </a:gs>
              <a:gs pos="50000">
                <a:srgbClr val="33CCFF">
                  <a:tint val="44500"/>
                  <a:satMod val="160000"/>
                </a:srgbClr>
              </a:gs>
              <a:gs pos="100000">
                <a:srgbClr val="33CCFF">
                  <a:tint val="23500"/>
                  <a:satMod val="160000"/>
                </a:srgbClr>
              </a:gs>
            </a:gsLst>
            <a:lin ang="2700000" scaled="1"/>
            <a:tileRect/>
          </a:gra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24" tIns="45712" rIns="91424" bIns="45712" numCol="1" spcCol="0" rtlCol="0" anchor="t" anchorCtr="0" compatLnSpc="1">
            <a:prstTxWarp prst="textNoShape">
              <a:avLst/>
            </a:prstTxWarp>
          </a:bodyPr>
          <a:lstStyle/>
          <a:p>
            <a:pPr algn="ctr" defTabSz="914239">
              <a:tabLst>
                <a:tab pos="457119" algn="l"/>
              </a:tabLst>
            </a:pPr>
            <a:r>
              <a:rPr lang="ru-RU" sz="1700" b="1" dirty="0">
                <a:solidFill>
                  <a:srgbClr val="5ECCF3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консультирование и обучение родителей по вопросам воспитания детей с ограниченными возможностями в развитии в условиях семьи</a:t>
            </a:r>
          </a:p>
        </p:txBody>
      </p:sp>
      <p:sp>
        <p:nvSpPr>
          <p:cNvPr id="13" name="Скругленный прямоугольник 12"/>
          <p:cNvSpPr/>
          <p:nvPr/>
        </p:nvSpPr>
        <p:spPr bwMode="auto">
          <a:xfrm>
            <a:off x="323358" y="5192387"/>
            <a:ext cx="8558860" cy="653106"/>
          </a:xfrm>
          <a:prstGeom prst="roundRect">
            <a:avLst/>
          </a:prstGeom>
          <a:gradFill flip="none" rotWithShape="1">
            <a:gsLst>
              <a:gs pos="56000">
                <a:srgbClr val="FFC000">
                  <a:lumMod val="62000"/>
                  <a:lumOff val="38000"/>
                </a:srgbClr>
              </a:gs>
              <a:gs pos="100000">
                <a:srgbClr val="33CCFF">
                  <a:tint val="23500"/>
                  <a:satMod val="160000"/>
                </a:srgbClr>
              </a:gs>
            </a:gsLst>
            <a:lin ang="2700000" scaled="1"/>
            <a:tileRect/>
          </a:gra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24" tIns="45712" rIns="91424" bIns="45712" numCol="1" spcCol="0" rtlCol="0" anchor="t" anchorCtr="0" compatLnSpc="1">
            <a:prstTxWarp prst="textNoShape">
              <a:avLst/>
            </a:prstTxWarp>
          </a:bodyPr>
          <a:lstStyle/>
          <a:p>
            <a:pPr algn="ctr" defTabSz="914239">
              <a:tabLst>
                <a:tab pos="457119" algn="l"/>
              </a:tabLst>
            </a:pPr>
            <a:r>
              <a:rPr lang="ru-RU" sz="1700" b="1" dirty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проведение коррекционно-развивающего обучения в форме индивидуальных, групповых занятий</a:t>
            </a:r>
          </a:p>
        </p:txBody>
      </p:sp>
      <p:pic>
        <p:nvPicPr>
          <p:cNvPr id="12" name="Picture 2" descr="http://tamala.pnzreg.ru/upload/iblock/be7/be75b7b7815981670b395009897ee66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5754"/>
            <a:ext cx="1008112" cy="896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169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6000">
        <p:circle/>
      </p:transition>
    </mc:Choice>
    <mc:Fallback xmlns="">
      <p:transition spd="slow" advClick="0" advTm="16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" grpId="0" animBg="1"/>
      <p:bldP spid="8" grpId="0" animBg="1"/>
      <p:bldP spid="9" grpId="0" animBg="1"/>
      <p:bldP spid="10" grpId="0" animBg="1"/>
      <p:bldP spid="11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:\ФОТО Л.П\Фото коллектива\IMG_97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6"/>
            <a:ext cx="4320480" cy="284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 descr="D:\Фото 2017\Фото Семинар Педстандарт\мои\DSCF128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89038"/>
            <a:ext cx="4342184" cy="281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G:\Фото 2017\Педсовет 2017 апрель\DSCF3209.JP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4927815" y="692696"/>
            <a:ext cx="4104456" cy="2845263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7" name="Picture 2" descr="C:\Users\Работник\Desktop\САЙТ июль\ноябрь 2017\DSCF476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79502" y="3789039"/>
            <a:ext cx="3888432" cy="28100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sp>
        <p:nvSpPr>
          <p:cNvPr id="3" name="Прямоугольник 2"/>
          <p:cNvSpPr/>
          <p:nvPr/>
        </p:nvSpPr>
        <p:spPr>
          <a:xfrm>
            <a:off x="251521" y="0"/>
            <a:ext cx="87849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/>
                <a:ea typeface="Times New Roman"/>
              </a:rPr>
              <a:t>ПРИНЦИП КОМАНДНОЙ РАБОТЫ КОЛЛЕКТИВА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8" name="Picture 2" descr="http://tamala.pnzreg.ru/upload/iblock/be7/be75b7b7815981670b395009897ee66f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2043"/>
            <a:ext cx="1008112" cy="84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8021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79953" y="155754"/>
            <a:ext cx="78488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ВЗАИМОДЕЙСТВИЕ СПЕЦИАЛИСТОВ  СЛУЖБЫ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СОПРОВОЖДЕНИЯ  ДЕТЕЙ С ОВЗ В  ДЕТСКОМ САДУ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84168" y="1196752"/>
            <a:ext cx="2821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dirty="0" smtClean="0">
                <a:solidFill>
                  <a:prstClr val="black"/>
                </a:solidFill>
                <a:latin typeface="Trebuchet MS"/>
              </a:rPr>
              <a:t> </a:t>
            </a:r>
            <a:endParaRPr lang="ru-RU" dirty="0">
              <a:solidFill>
                <a:prstClr val="black"/>
              </a:solidFill>
              <a:latin typeface="Trebuchet M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7"/>
            <a:ext cx="4078448" cy="2663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C:\Users\User\Desktop\ПОДБОР ФОТО\IMG_20190226_1720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980727"/>
            <a:ext cx="4156806" cy="2663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tamala.pnzreg.ru/upload/iblock/be7/be75b7b7815981670b395009897ee66f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8666"/>
            <a:ext cx="936104" cy="82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933056"/>
            <a:ext cx="4189166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2" descr="C:\Users\Работник\Desktop\логопеды фото\DSCF491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933056"/>
            <a:ext cx="4032448" cy="25202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tamala.pnzreg.ru/upload/iblock/be7/be75b7b7815981670b395009897ee66f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4" y="38666"/>
            <a:ext cx="936104" cy="82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877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99592" y="116633"/>
            <a:ext cx="79928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i="0" strike="noStrike" kern="0" cap="none" spc="0" normalizeH="0" baseline="0" noProof="0" dirty="0" smtClean="0">
                <a:ln w="19050">
                  <a:solidFill>
                    <a:srgbClr val="C32D2E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ДЕТИ С </a:t>
            </a:r>
            <a:r>
              <a:rPr lang="ru-RU" sz="2000" kern="0" noProof="0" dirty="0" smtClean="0">
                <a:ln w="19050">
                  <a:solidFill>
                    <a:srgbClr val="C32D2E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О</a:t>
            </a:r>
            <a:r>
              <a:rPr lang="ru-RU" sz="2000" kern="0" dirty="0" smtClean="0">
                <a:ln w="19050">
                  <a:solidFill>
                    <a:srgbClr val="C32D2E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ГРАНИЧЕННЫМИ ВОЗМОЖНОСТЯМИ ЗДОРОВЬЯ </a:t>
            </a:r>
            <a:r>
              <a:rPr kumimoji="0" lang="ru-RU" sz="2000" i="0" strike="noStrike" kern="0" cap="none" spc="0" normalizeH="0" baseline="0" noProof="0" dirty="0" smtClean="0">
                <a:ln w="19050">
                  <a:solidFill>
                    <a:srgbClr val="C32D2E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,</a:t>
            </a:r>
            <a:r>
              <a:rPr kumimoji="0" lang="ru-RU" sz="2000" i="0" strike="noStrike" kern="0" cap="none" spc="0" normalizeH="0" noProof="0" dirty="0" smtClean="0">
                <a:ln w="19050">
                  <a:solidFill>
                    <a:srgbClr val="C32D2E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ru-RU" sz="2000" i="0" strike="noStrike" kern="0" cap="none" spc="0" normalizeH="0" baseline="0" noProof="0" dirty="0" smtClean="0">
                <a:ln w="19050">
                  <a:solidFill>
                    <a:srgbClr val="C32D2E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ИСПЫТЫВАЮЩИЕ  ТРУДНОСТИ  В РАЗВИТИИ: КТО  ОНИ?</a:t>
            </a:r>
            <a:endParaRPr kumimoji="0" lang="ru-RU" sz="2000" i="0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uLnTx/>
              <a:uFillTx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546476"/>
            <a:ext cx="3960440" cy="181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510210"/>
            <a:ext cx="3528392" cy="1918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Стрелка вправо 6"/>
          <p:cNvSpPr/>
          <p:nvPr/>
        </p:nvSpPr>
        <p:spPr>
          <a:xfrm>
            <a:off x="3780756" y="2136133"/>
            <a:ext cx="849244" cy="484632"/>
          </a:xfrm>
          <a:prstGeom prst="rightArrow">
            <a:avLst/>
          </a:prstGeom>
          <a:solidFill>
            <a:srgbClr val="3891A7"/>
          </a:solidFill>
          <a:ln w="25400" cap="flat" cmpd="sng" algn="ctr">
            <a:solidFill>
              <a:srgbClr val="3891A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pic>
        <p:nvPicPr>
          <p:cNvPr id="8" name="Picture 2" descr="C:\Users\Работник\Desktop\человечки\чел вопрос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861048"/>
            <a:ext cx="3369524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tamala.pnzreg.ru/upload/iblock/be7/be75b7b7815981670b395009897ee66f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8" y="116633"/>
            <a:ext cx="956342" cy="79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6667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58478"/>
            <a:ext cx="77768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49263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ct val="100000"/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ЗАЩИТА ИНТЕРЕСОВ ДЕТЕЙ С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ОГРАНИЧЕННЫМИ ВОЗМОЖНОСТЯМИ ЗДОРОВЬЯ </a:t>
            </a:r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14" y="1556792"/>
            <a:ext cx="3996240" cy="26620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" name="Picture 2" descr="http://tamala.pnzreg.ru/upload/iblock/be7/be75b7b7815981670b395009897ee66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14" y="86836"/>
            <a:ext cx="1038009" cy="82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SCF365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412776"/>
            <a:ext cx="3894334" cy="2458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DSC_012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036" y="4278435"/>
            <a:ext cx="3856038" cy="249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IMG-20190521-WA00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215986"/>
            <a:ext cx="3758030" cy="2561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1789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702041"/>
            <a:ext cx="3128863" cy="3169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C:\Users\User\Desktop\ПОДБОР ФОТО\фото 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687305"/>
            <a:ext cx="3168352" cy="3198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L:\Сенсорная_комната\Фото сенсорная\DSCF584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3933056"/>
            <a:ext cx="396044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87624" y="0"/>
            <a:ext cx="7200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ТЕХНОЛОГИЯ – ПЕСОЧНОЙ ТЕРАПИИ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 descr="IMG_20170523_16494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862" y="3933056"/>
            <a:ext cx="3841626" cy="26966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://tamala.pnzreg.ru/upload/iblock/be7/be75b7b7815981670b395009897ee66f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95" y="116633"/>
            <a:ext cx="1027408" cy="864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5765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8690" y="48093"/>
            <a:ext cx="86851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/>
                <a:ea typeface="Times New Roman"/>
              </a:rPr>
              <a:t>УСЛОВИЯ ДЛЯ САМОСТОЯТЕЛЬНОГО  РАЗВИТИЯ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/>
                <a:ea typeface="Times New Roman"/>
              </a:rPr>
              <a:t>ВО ВЗАИМОДЕЙСТВИИ С ДРУГИМИ ДЕТЬМИ</a:t>
            </a:r>
            <a:r>
              <a:rPr lang="ru-RU" dirty="0" smtClean="0">
                <a:latin typeface="Times New Roman"/>
                <a:ea typeface="Times New Roman"/>
              </a:rPr>
              <a:t>. </a:t>
            </a:r>
            <a:r>
              <a:rPr lang="ru-RU" dirty="0">
                <a:latin typeface="Times New Roman"/>
                <a:ea typeface="Times New Roman"/>
              </a:rPr>
              <a:t>  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08720"/>
            <a:ext cx="2636522" cy="2919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Рисунок 2" descr="C:\Users\User\Desktop\ещё photos\IMG_20200110_1043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890" y="4005064"/>
            <a:ext cx="4416493" cy="2756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F:\ОЦЕН.АВГУСТ 17\IMG_20170717_095033_1C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4005064"/>
            <a:ext cx="4032447" cy="2756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Desktop\ПОДБОР ФОТО\IMG-20190521-WA003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836712"/>
            <a:ext cx="4898430" cy="30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tamala.pnzreg.ru/upload/iblock/be7/be75b7b7815981670b395009897ee66f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625"/>
            <a:ext cx="1027408" cy="864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3044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Педагогическая студия - копия</Template>
  <TotalTime>817</TotalTime>
  <Words>451</Words>
  <Application>Microsoft Office PowerPoint</Application>
  <PresentationFormat>Экран (4:3)</PresentationFormat>
  <Paragraphs>61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Воздушный поток</vt:lpstr>
      <vt:lpstr>1_Воздушный поток</vt:lpstr>
      <vt:lpstr>3_Воздушный поток</vt:lpstr>
      <vt:lpstr>5_Воздушный поток</vt:lpstr>
      <vt:lpstr>6_Воздушный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Работник</cp:lastModifiedBy>
  <cp:revision>83</cp:revision>
  <dcterms:created xsi:type="dcterms:W3CDTF">2020-08-22T18:19:27Z</dcterms:created>
  <dcterms:modified xsi:type="dcterms:W3CDTF">2020-11-06T06:56:28Z</dcterms:modified>
</cp:coreProperties>
</file>