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24" y="-9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cult.info/article/bezopasnye-pokupki-v-internete/" TargetMode="External"/><Relationship Id="rId5" Type="http://schemas.openxmlformats.org/officeDocument/2006/relationships/hyperlink" Target="https://fincult.info/services/grabli/sotsialnye-seti-i-messendzhery/novoe-uvedomlenie-v-kalendare-poluchite-dengi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vitopays.ru.com/46129074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6092952"/>
            <a:ext cx="2813304" cy="2916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312" y="6297168"/>
            <a:ext cx="414528" cy="1188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960" y="658368"/>
            <a:ext cx="10302240" cy="643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0"/>
              </a:lnSpc>
            </a:pPr>
            <a:r>
              <a:rPr lang="ru" sz="4100">
                <a:latin typeface="Impact"/>
              </a:rPr>
              <a:t>ГРАБЛИ, НА КОТОРыЕ ЛУЧШЕ НЕ НАСТУПАТЬ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768" y="2667000"/>
            <a:ext cx="6260592" cy="9022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960"/>
              </a:lnSpc>
              <a:spcAft>
                <a:spcPts val="1680"/>
              </a:spcAft>
            </a:pPr>
            <a:r>
              <a:rPr lang="ru" sz="3400" cap="small">
                <a:latin typeface="Impact"/>
              </a:rPr>
              <a:t>«ВАМ ПИСЬМО ОТ ПОРТАЛА ГОСУСЛУГ И ДЕНЕЖНАЯ компенсация!»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016" y="4099560"/>
            <a:ext cx="7808976" cy="176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816"/>
              </a:lnSpc>
            </a:pPr>
            <a:r>
              <a:rPr lang="ru" sz="2400">
                <a:latin typeface="Microsoft Sans Serif"/>
              </a:rPr>
              <a:t>Пришло на почту письмо от портала госуслуг, но почему-то в спам. Открываю — пишут, что мне положена социальная компенсация, далее коды какого-то постановления и даже ФИО сотрудника,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3320" y="6044184"/>
            <a:ext cx="46024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3816"/>
              </a:lnSpc>
            </a:pPr>
            <a:r>
              <a:rPr lang="ru" sz="2400">
                <a:latin typeface="Microsoft Sans Serif"/>
              </a:rPr>
              <a:t>к которому можно обратиться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23944" y="6525768"/>
            <a:ext cx="4187952" cy="176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816"/>
              </a:lnSpc>
            </a:pPr>
            <a:r>
              <a:rPr lang="ru" sz="2400">
                <a:latin typeface="Microsoft Sans Serif"/>
              </a:rPr>
              <a:t>за подробностями. Ниже ссылка, по которой надо активировать письмо, чтобы запросить выплату.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64168" y="2667000"/>
            <a:ext cx="8510016" cy="271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984"/>
              </a:lnSpc>
              <a:spcAft>
                <a:spcPts val="1680"/>
              </a:spcAft>
            </a:pPr>
            <a:r>
              <a:rPr lang="ru" sz="3400" cap="small">
                <a:latin typeface="Impact"/>
              </a:rPr>
              <a:t>«вы стали призером системы быстрых платежей! перейдите</a:t>
            </a:r>
            <a:r>
              <a:rPr lang="ru" sz="3400">
                <a:latin typeface="Impact"/>
              </a:rPr>
              <a:t> по </a:t>
            </a:r>
            <a:r>
              <a:rPr lang="ru" sz="3400" cap="small">
                <a:latin typeface="Impact"/>
              </a:rPr>
              <a:t>ссылке»</a:t>
            </a:r>
          </a:p>
          <a:p>
            <a:pPr indent="0">
              <a:lnSpc>
                <a:spcPts val="3816"/>
              </a:lnSpc>
            </a:pPr>
            <a:r>
              <a:rPr lang="ru" sz="2400">
                <a:latin typeface="Microsoft Sans Serif"/>
              </a:rPr>
              <a:t>Регулярно перевожу деньги через Систему быстрых платежей — удобно и без комиссии. Недавно получаю в мессенджер сообщение, что мой перевод 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64168" y="5550408"/>
            <a:ext cx="5791200" cy="2743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16"/>
              </a:lnSpc>
            </a:pPr>
            <a:r>
              <a:rPr lang="ru" sz="2400">
                <a:latin typeface="Microsoft Sans Serif"/>
              </a:rPr>
              <a:t>Системе стал призовым. И мне положен сертификат на миллион с гаком рублей. Выиграть миллион после того, как перевел брату 2000 рублей — это конечно сильно.</a:t>
            </a:r>
          </a:p>
          <a:p>
            <a:pPr indent="0">
              <a:lnSpc>
                <a:spcPts val="3816"/>
              </a:lnSpc>
            </a:pPr>
            <a:r>
              <a:rPr lang="ru" sz="2400">
                <a:latin typeface="Microsoft Sans Serif"/>
              </a:rPr>
              <a:t>Для получения приза надо позвонить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36112" y="5547360"/>
            <a:ext cx="646176" cy="694944"/>
          </a:xfrm>
          <a:prstGeom prst="rect">
            <a:avLst/>
          </a:prstGeom>
          <a:solidFill>
            <a:srgbClr val="65AB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4100">
                <a:solidFill>
                  <a:srgbClr val="2C2C2C"/>
                </a:solidFill>
                <a:latin typeface="Impact"/>
              </a:rPr>
              <a:t>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82416" y="6486144"/>
            <a:ext cx="1712976" cy="7741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12"/>
              </a:lnSpc>
            </a:pPr>
            <a:r>
              <a:rPr lang="ru" sz="1900">
                <a:solidFill>
                  <a:srgbClr val="2C2C2C"/>
                </a:solidFill>
                <a:latin typeface="Microsoft Sans Serif"/>
              </a:rPr>
              <a:t>СЕКТОР</a:t>
            </a:r>
          </a:p>
          <a:p>
            <a:pPr indent="0">
              <a:lnSpc>
                <a:spcPts val="2112"/>
              </a:lnSpc>
            </a:pPr>
            <a:r>
              <a:rPr lang="ru" sz="2100">
                <a:solidFill>
                  <a:srgbClr val="2C2C2C"/>
                </a:solidFill>
                <a:latin typeface="Microsoft Sans Serif"/>
              </a:rPr>
              <a:t>ПРИЗ</a:t>
            </a:r>
          </a:p>
          <a:p>
            <a:pPr indent="0">
              <a:lnSpc>
                <a:spcPts val="2112"/>
              </a:lnSpc>
            </a:pPr>
            <a:r>
              <a:rPr lang="ru" sz="1900">
                <a:solidFill>
                  <a:srgbClr val="2C2C2C"/>
                </a:solidFill>
                <a:latin typeface="Microsoft Sans Serif"/>
              </a:rPr>
              <a:t>НА БАРАБАНЕ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013680" y="6217920"/>
            <a:ext cx="225552" cy="12679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0">
              <a:lnSpc>
                <a:spcPts val="2720"/>
              </a:lnSpc>
              <a:spcAft>
                <a:spcPts val="1540"/>
              </a:spcAft>
            </a:pPr>
            <a:r>
              <a:rPr lang="ru" sz="2400">
                <a:solidFill>
                  <a:srgbClr val="2C2C2C"/>
                </a:solidFill>
                <a:latin typeface="Microsoft Sans Serif"/>
              </a:rPr>
              <a:t>I</a:t>
            </a:r>
          </a:p>
          <a:p>
            <a:pPr indent="0">
              <a:lnSpc>
                <a:spcPts val="6460"/>
              </a:lnSpc>
            </a:pPr>
            <a:r>
              <a:rPr lang="en-US" sz="5300">
                <a:solidFill>
                  <a:srgbClr val="2C2C2C"/>
                </a:solidFill>
                <a:latin typeface="Impact"/>
              </a:rPr>
              <a:t>J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4816" y="7491984"/>
            <a:ext cx="347472" cy="493776"/>
          </a:xfrm>
          <a:prstGeom prst="rect">
            <a:avLst/>
          </a:prstGeom>
          <a:solidFill>
            <a:srgbClr val="65ABFF"/>
          </a:solidFill>
        </p:spPr>
        <p:txBody>
          <a:bodyPr wrap="none" lIns="0" tIns="0" rIns="0" bIns="0">
            <a:noAutofit/>
          </a:bodyPr>
          <a:lstStyle/>
          <a:p>
            <a:pPr marL="241300" indent="0">
              <a:lnSpc>
                <a:spcPts val="4150"/>
              </a:lnSpc>
            </a:pPr>
            <a:r>
              <a:rPr lang="ru" sz="3400">
                <a:solidFill>
                  <a:srgbClr val="2C2C2C"/>
                </a:solidFill>
                <a:latin typeface="Impact"/>
              </a:rPr>
              <a:t>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61120" y="8452104"/>
            <a:ext cx="6790944" cy="3444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20"/>
              </a:lnSpc>
            </a:pPr>
            <a:r>
              <a:rPr lang="ru" sz="2400">
                <a:latin typeface="Microsoft Sans Serif"/>
              </a:rPr>
              <a:t>по какому-то номеру, либо перейти на сайт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8800" y="0"/>
            <a:ext cx="8839200" cy="1028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6320" y="4419600"/>
            <a:ext cx="6918960" cy="697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710"/>
              </a:lnSpc>
            </a:pPr>
            <a:r>
              <a:rPr lang="ru" sz="5500">
                <a:latin typeface="Impact"/>
              </a:rPr>
              <a:t>СПАСИБО 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680" y="1990344"/>
            <a:ext cx="2410968" cy="2923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60536" y="1219200"/>
            <a:ext cx="4873752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Aft>
                <a:spcPts val="5460"/>
              </a:spcAft>
            </a:pPr>
            <a:r>
              <a:rPr lang="ru" sz="1900">
                <a:latin typeface="Microsoft Sans Serif"/>
              </a:rPr>
              <a:t>КТО ТАКИЕ СОЦИАЛЬНЫЕ ИНЖЕНЕРЫ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8928" y="5873496"/>
            <a:ext cx="5300472" cy="1350264"/>
          </a:xfrm>
          <a:prstGeom prst="rect">
            <a:avLst/>
          </a:prstGeom>
          <a:solidFill>
            <a:srgbClr val="F6D138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6528"/>
              </a:lnSpc>
            </a:pPr>
            <a:r>
              <a:rPr lang="ru" sz="5700" b="1">
                <a:solidFill>
                  <a:srgbClr val="0C45A6"/>
                </a:solidFill>
                <a:latin typeface="Microsoft Sans Serif"/>
              </a:rPr>
              <a:t>СЕГОДНЯ МЫ РАССМОТРИМ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60536" y="2484120"/>
            <a:ext cx="566318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Bef>
                <a:spcPts val="5460"/>
              </a:spcBef>
              <a:spcAft>
                <a:spcPts val="6720"/>
              </a:spcAft>
            </a:pPr>
            <a:r>
              <a:rPr lang="ru" sz="1900">
                <a:latin typeface="Microsoft Sans Serif"/>
              </a:rPr>
              <a:t>ПСИХОЛОГИЧЕСКИЕ УЛОВКИ МОШЕННИКОВ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60536" y="3962400"/>
            <a:ext cx="7287768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Bef>
                <a:spcPts val="6720"/>
              </a:spcBef>
              <a:spcAft>
                <a:spcPts val="6720"/>
              </a:spcAft>
            </a:pPr>
            <a:r>
              <a:rPr lang="ru" sz="1900">
                <a:latin typeface="Microsoft Sans Serif"/>
              </a:rPr>
              <a:t>КАК ОБЕЗОПАСИТЬ СЕБЯ ОТ СОЦИАЛЬНЫХ ИНЖЕНЕРОВ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7488" y="5477256"/>
            <a:ext cx="2627376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Bef>
                <a:spcPts val="6720"/>
              </a:spcBef>
            </a:pPr>
            <a:r>
              <a:rPr lang="ru" sz="1900">
                <a:latin typeface="Microsoft Sans Serif"/>
              </a:rPr>
              <a:t>ЧТО ТАКОЕ ФИШИНГ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60536" y="6925056"/>
            <a:ext cx="2734056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</a:pPr>
            <a:r>
              <a:rPr lang="ru" sz="1900">
                <a:latin typeface="Microsoft Sans Serif"/>
              </a:rPr>
              <a:t>ПРИЗНАКИ ФИШИНГА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57488" y="8177784"/>
            <a:ext cx="7714488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Aft>
                <a:spcPts val="6230"/>
              </a:spcAft>
            </a:pPr>
            <a:r>
              <a:rPr lang="ru" sz="1900">
                <a:latin typeface="Microsoft Sans Serif"/>
              </a:rPr>
              <a:t>ЧТО НУЖНО ДЕЛАТЬ, ЧТОБЫ НЕ СТАТЬ ЖЕРТВОЙ ФИШИНГА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60536" y="9582912"/>
            <a:ext cx="3968496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150"/>
              </a:lnSpc>
              <a:spcBef>
                <a:spcPts val="6230"/>
              </a:spcBef>
            </a:pPr>
            <a:r>
              <a:rPr lang="ru" sz="1900">
                <a:latin typeface="Microsoft Sans Serif"/>
              </a:rPr>
              <a:t>ИСТОРИИ О МОШЕННИЧЕСТВЕ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959864"/>
            <a:ext cx="5669280" cy="616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6552" y="2660904"/>
            <a:ext cx="9500616" cy="3553968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850"/>
              </a:lnSpc>
              <a:spcAft>
                <a:spcPts val="910"/>
              </a:spcAft>
            </a:pPr>
            <a:r>
              <a:rPr lang="ru" sz="4800">
                <a:latin typeface="Impact"/>
              </a:rPr>
              <a:t>СОЦИАЛЬНЫЕ ИНЖЕНЕРЫ</a:t>
            </a:r>
          </a:p>
          <a:p>
            <a:pPr indent="0">
              <a:lnSpc>
                <a:spcPts val="3816"/>
              </a:lnSpc>
            </a:pPr>
            <a:r>
              <a:rPr lang="ru" sz="2900">
                <a:latin typeface="Microsoft Sans Serif"/>
              </a:rPr>
              <a:t>— это специалисты, которые умеют манипулировать другими. Обычно мы слышим о тех социальных инженерах, которые с помощью психологических приемов выманивают деньги или данные для доступа к чужому счету.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856" y="0"/>
            <a:ext cx="5157216" cy="3011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296" y="4636008"/>
            <a:ext cx="3642360" cy="4005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6144" y="0"/>
            <a:ext cx="2645664" cy="6193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4416" y="8976360"/>
            <a:ext cx="7327392" cy="1310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496" y="728472"/>
            <a:ext cx="5602224" cy="1609344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6710"/>
              </a:lnSpc>
              <a:spcAft>
                <a:spcPts val="560"/>
              </a:spcAft>
            </a:pPr>
            <a:r>
              <a:rPr lang="ru" sz="5500">
                <a:latin typeface="Impact"/>
              </a:rPr>
              <a:t>ПСИХОЛОГИЧЕСКИЕ</a:t>
            </a:r>
          </a:p>
          <a:p>
            <a:pPr indent="0">
              <a:lnSpc>
                <a:spcPts val="6710"/>
              </a:lnSpc>
            </a:pPr>
            <a:r>
              <a:rPr lang="ru" sz="5500">
                <a:latin typeface="Impact"/>
              </a:rPr>
              <a:t>уловки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9072" y="3810000"/>
            <a:ext cx="7924800" cy="4529328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5592"/>
              </a:lnSpc>
            </a:pPr>
            <a:r>
              <a:rPr lang="ru" sz="2400">
                <a:latin typeface="Microsoft Sans Serif"/>
              </a:rPr>
              <a:t>•    Подделать телефонные номера, документы и сайты</a:t>
            </a:r>
          </a:p>
          <a:p>
            <a:pPr indent="0">
              <a:lnSpc>
                <a:spcPts val="5592"/>
              </a:lnSpc>
            </a:pPr>
            <a:r>
              <a:rPr lang="ru" sz="2400">
                <a:latin typeface="Microsoft Sans Serif"/>
              </a:rPr>
              <a:t>•    Запугать потерей денег</a:t>
            </a:r>
          </a:p>
          <a:p>
            <a:pPr indent="0">
              <a:lnSpc>
                <a:spcPts val="5592"/>
              </a:lnSpc>
            </a:pPr>
            <a:r>
              <a:rPr lang="ru" sz="2400">
                <a:latin typeface="Microsoft Sans Serif"/>
              </a:rPr>
              <a:t>•    Вызвать доверие</a:t>
            </a:r>
          </a:p>
          <a:p>
            <a:pPr indent="0">
              <a:lnSpc>
                <a:spcPts val="2720"/>
              </a:lnSpc>
              <a:spcAft>
                <a:spcPts val="2170"/>
              </a:spcAft>
            </a:pPr>
            <a:r>
              <a:rPr lang="ru" sz="2400">
                <a:latin typeface="Microsoft Sans Serif"/>
              </a:rPr>
              <a:t>•    Заманить выигрышем</a:t>
            </a:r>
          </a:p>
          <a:p>
            <a:pPr indent="0">
              <a:lnSpc>
                <a:spcPts val="2720"/>
              </a:lnSpc>
              <a:spcAft>
                <a:spcPts val="1610"/>
              </a:spcAft>
            </a:pPr>
            <a:r>
              <a:rPr lang="ru" sz="2400">
                <a:latin typeface="Microsoft Sans Serif"/>
              </a:rPr>
              <a:t>•    Не дать время на размышления</a:t>
            </a:r>
          </a:p>
          <a:p>
            <a:pPr indent="0">
              <a:lnSpc>
                <a:spcPts val="2720"/>
              </a:lnSpc>
              <a:spcAft>
                <a:spcPts val="1610"/>
              </a:spcAft>
            </a:pPr>
            <a:r>
              <a:rPr lang="ru" sz="2400">
                <a:latin typeface="Microsoft Sans Serif"/>
              </a:rPr>
              <a:t>•    Использовать громкие информационные поводы</a:t>
            </a:r>
          </a:p>
          <a:p>
            <a:pPr indent="0">
              <a:lnSpc>
                <a:spcPts val="2720"/>
              </a:lnSpc>
            </a:pPr>
            <a:r>
              <a:rPr lang="ru" sz="2400">
                <a:latin typeface="Microsoft Sans Serif"/>
              </a:rPr>
              <a:t>•    Восстановить справедливость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65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032" y="1895856"/>
            <a:ext cx="1597152" cy="2755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5280" y="1658112"/>
            <a:ext cx="2712720" cy="2584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" y="1658112"/>
            <a:ext cx="11777472" cy="597408"/>
          </a:xfrm>
          <a:prstGeom prst="rect">
            <a:avLst/>
          </a:prstGeom>
          <a:solidFill>
            <a:srgbClr val="E6E8E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0"/>
              </a:lnSpc>
            </a:pPr>
            <a:r>
              <a:rPr lang="ru" sz="4100">
                <a:latin typeface="Impact"/>
              </a:rPr>
              <a:t>КАК ОБЕЗОПАСИТЬ СЕБЯ ОТ СОЦИАЛЬНЫХ ИНЖЕНЕРОВ?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7232" y="4407408"/>
            <a:ext cx="8900160" cy="1109472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5760"/>
              </a:lnSpc>
            </a:pPr>
            <a:r>
              <a:rPr lang="ru" sz="2400">
                <a:latin typeface="Microsoft Sans Serif"/>
              </a:rPr>
              <a:t>Никому не сообщайте полные реквизиты банковской карты Не переходите по</a:t>
            </a:r>
            <a:r>
              <a:rPr lang="ru" sz="2400">
                <a:latin typeface="Microsoft Sans Serif"/>
                <a:hlinkClick r:id="rId5"/>
              </a:rPr>
              <a:t> сомнительным ссылкам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14960" y="4693920"/>
            <a:ext cx="469392" cy="225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20"/>
              </a:lnSpc>
            </a:pPr>
            <a:r>
              <a:rPr lang="ru" sz="2400">
                <a:solidFill>
                  <a:srgbClr val="2C2C2C"/>
                </a:solidFill>
                <a:latin typeface="Microsoft Sans Serif"/>
              </a:rPr>
              <a:t>□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0384" y="5961888"/>
            <a:ext cx="15630144" cy="377952"/>
          </a:xfrm>
          <a:prstGeom prst="rect">
            <a:avLst/>
          </a:prstGeom>
          <a:solidFill>
            <a:srgbClr val="E6E8E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720"/>
              </a:lnSpc>
              <a:spcAft>
                <a:spcPts val="3080"/>
              </a:spcAft>
            </a:pPr>
            <a:r>
              <a:rPr lang="ru" sz="2400">
                <a:latin typeface="Microsoft Sans Serif"/>
              </a:rPr>
              <a:t>Получив звонок от неизвестной организации со срочным вопросом или предложением, положите трубку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48256" y="6928104"/>
            <a:ext cx="10911840" cy="1688592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720"/>
              </a:lnSpc>
              <a:spcBef>
                <a:spcPts val="3080"/>
              </a:spcBef>
              <a:spcAft>
                <a:spcPts val="2170"/>
              </a:spcAft>
            </a:pPr>
            <a:r>
              <a:rPr lang="ru" sz="2400">
                <a:latin typeface="Microsoft Sans Serif"/>
              </a:rPr>
              <a:t>•    Не соглашайтесь сходу ни на какие «заманчивые предложения»</a:t>
            </a:r>
          </a:p>
          <a:p>
            <a:pPr indent="0">
              <a:lnSpc>
                <a:spcPts val="2720"/>
              </a:lnSpc>
              <a:spcAft>
                <a:spcPts val="1540"/>
              </a:spcAft>
            </a:pPr>
            <a:r>
              <a:rPr lang="ru" sz="2400">
                <a:latin typeface="Microsoft Sans Serif"/>
              </a:rPr>
              <a:t>•    Не публикуйте в открытом доступе свои персональные данные</a:t>
            </a:r>
          </a:p>
          <a:p>
            <a:pPr indent="0">
              <a:lnSpc>
                <a:spcPts val="2720"/>
              </a:lnSpc>
            </a:pPr>
            <a:r>
              <a:rPr lang="ru" sz="2400">
                <a:latin typeface="Microsoft Sans Serif"/>
              </a:rPr>
              <a:t>•    Не храните много денег на карте, которой</a:t>
            </a:r>
            <a:r>
              <a:rPr lang="ru" sz="2400">
                <a:latin typeface="Microsoft Sans Serif"/>
                <a:hlinkClick r:id="rId6"/>
              </a:rPr>
              <a:t> расплачиваетесь в интернете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1028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920" y="521208"/>
            <a:ext cx="12451080" cy="5754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6856" y="5309616"/>
            <a:ext cx="3560064" cy="932688"/>
          </a:xfrm>
          <a:prstGeom prst="rect">
            <a:avLst/>
          </a:prstGeom>
          <a:solidFill>
            <a:srgbClr val="E6E8E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2080"/>
              </a:lnSpc>
            </a:pPr>
            <a:r>
              <a:rPr lang="ru" sz="9900">
                <a:latin typeface="Impact"/>
              </a:rPr>
              <a:t>фишинг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5352" y="7235952"/>
            <a:ext cx="7751064" cy="1978152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392"/>
              </a:lnSpc>
            </a:pPr>
            <a:r>
              <a:rPr lang="ru" sz="2900">
                <a:latin typeface="Microsoft Sans Serif"/>
              </a:rPr>
              <a:t>— вид интернет-мошенничества, целью которого является получение доступа к конфиденциальным данным пользователей и их деньгам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2243328"/>
            <a:ext cx="713232" cy="707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72" y="2593848"/>
            <a:ext cx="9460992" cy="588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544" y="475488"/>
            <a:ext cx="4392168" cy="515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0"/>
              </a:lnSpc>
            </a:pPr>
            <a:r>
              <a:rPr lang="ru" sz="4100">
                <a:latin typeface="Impact"/>
              </a:rPr>
              <a:t>ПРИМЕРЫ ФИШИНГА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144" y="7491984"/>
            <a:ext cx="6739128" cy="1389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176"/>
              </a:lnSpc>
            </a:pPr>
            <a:r>
              <a:rPr lang="ru" sz="3300">
                <a:latin typeface="Microsoft Sans Serif"/>
              </a:rPr>
              <a:t>2. Ссылка на фишинговый ресурс для оплаты</a:t>
            </a:r>
          </a:p>
          <a:p>
            <a:pPr marL="812800" indent="0">
              <a:lnSpc>
                <a:spcPts val="1360"/>
              </a:lnSpc>
            </a:pPr>
            <a:r>
              <a:rPr lang="ru" sz="1200">
                <a:solidFill>
                  <a:srgbClr val="181A1C"/>
                </a:solidFill>
                <a:latin typeface="Microsoft Sans Serif"/>
              </a:rPr>
              <a:t>Держите ссылку </a:t>
            </a:r>
            <a:r>
              <a:rPr lang="en-US" sz="1200">
                <a:solidFill>
                  <a:srgbClr val="181A1C"/>
                </a:solidFill>
                <a:latin typeface="Microsoft Sans Serif"/>
                <a:hlinkClick r:id="rId4"/>
              </a:rPr>
              <a:t>https://avitopays.ru.com/461290748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296" y="1597152"/>
            <a:ext cx="5334000" cy="426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730"/>
              </a:lnSpc>
            </a:pPr>
            <a:r>
              <a:rPr lang="ru" sz="3300">
                <a:latin typeface="Microsoft Sans Serif"/>
              </a:rPr>
              <a:t>1. Общение с "продавцом"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77696" y="2316480"/>
            <a:ext cx="2523744" cy="420624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76"/>
              </a:lnSpc>
            </a:pPr>
            <a:r>
              <a:rPr lang="en-US" sz="1500" b="1">
                <a:solidFill>
                  <a:srgbClr val="3688A9"/>
                </a:solidFill>
                <a:latin typeface="Microsoft Sans Serif"/>
              </a:rPr>
              <a:t>iPhone </a:t>
            </a:r>
            <a:r>
              <a:rPr lang="ru" sz="1500" b="1">
                <a:solidFill>
                  <a:srgbClr val="3688A9"/>
                </a:solidFill>
                <a:latin typeface="Microsoft Sans Serif"/>
              </a:rPr>
              <a:t>11 </a:t>
            </a:r>
            <a:r>
              <a:rPr lang="en-US" sz="1500" b="1">
                <a:solidFill>
                  <a:srgbClr val="3688A9"/>
                </a:solidFill>
                <a:latin typeface="Microsoft Sans Serif"/>
              </a:rPr>
              <a:t>Pro Max 256GB </a:t>
            </a:r>
            <a:r>
              <a:rPr lang="en-US" sz="1500" b="1">
                <a:solidFill>
                  <a:srgbClr val="7F7E7E"/>
                </a:solidFill>
                <a:latin typeface="Microsoft Sans Serif"/>
              </a:rPr>
              <a:t>30 000 </a:t>
            </a:r>
            <a:r>
              <a:rPr lang="en-US" sz="1500" b="1" i="1">
                <a:solidFill>
                  <a:srgbClr val="7F7E7E"/>
                </a:solidFill>
                <a:latin typeface="Segoe UI"/>
              </a:rPr>
              <a:t>P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8048" y="2225040"/>
            <a:ext cx="768096" cy="207264"/>
          </a:xfrm>
          <a:prstGeom prst="rect">
            <a:avLst/>
          </a:prstGeom>
          <a:solidFill>
            <a:srgbClr val="E6E8E9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 b="1">
                <a:solidFill>
                  <a:srgbClr val="3688A9"/>
                </a:solidFill>
                <a:latin typeface="Microsoft Sans Serif"/>
              </a:rPr>
              <a:t>Оксана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256" y="3432048"/>
            <a:ext cx="7077456" cy="3517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1810"/>
              </a:lnSpc>
              <a:spcAft>
                <a:spcPts val="280"/>
              </a:spcAft>
            </a:pPr>
            <a:r>
              <a:rPr lang="en-US" sz="1500" i="1">
                <a:solidFill>
                  <a:srgbClr val="608C95"/>
                </a:solidFill>
                <a:latin typeface="Courier New"/>
              </a:rPr>
              <a:t>vy</a:t>
            </a:r>
            <a:r>
              <a:rPr lang="en-US" sz="1200">
                <a:solidFill>
                  <a:srgbClr val="608C95"/>
                </a:solidFill>
                <a:latin typeface="Microsoft Sans Serif"/>
              </a:rPr>
              <a:t> </a:t>
            </a:r>
            <a:r>
              <a:rPr lang="ru" sz="1200">
                <a:solidFill>
                  <a:srgbClr val="181A1C"/>
                </a:solidFill>
                <a:latin typeface="Microsoft Sans Serif"/>
              </a:rPr>
              <a:t>как можно купить?</a:t>
            </a:r>
          </a:p>
          <a:p>
            <a:pPr marL="673100" indent="0">
              <a:lnSpc>
                <a:spcPts val="1360"/>
              </a:lnSpc>
              <a:spcAft>
                <a:spcPts val="2310"/>
              </a:spcAft>
            </a:pPr>
            <a:r>
              <a:rPr lang="ru" sz="1200">
                <a:solidFill>
                  <a:srgbClr val="181A1C"/>
                </a:solidFill>
                <a:latin typeface="Microsoft Sans Serif"/>
              </a:rPr>
              <a:t>Добрый день) </a:t>
            </a:r>
            <a:r>
              <a:rPr lang="ru" sz="1200">
                <a:solidFill>
                  <a:srgbClr val="ABB1B1"/>
                </a:solidFill>
                <a:latin typeface="Microsoft Sans Serif"/>
              </a:rPr>
              <a:t>16:43</a:t>
            </a:r>
          </a:p>
          <a:p>
            <a:pPr marL="673100" marR="1790700" indent="0">
              <a:lnSpc>
                <a:spcPts val="1728"/>
              </a:lnSpc>
              <a:spcAft>
                <a:spcPts val="1820"/>
              </a:spcAft>
            </a:pPr>
            <a:r>
              <a:rPr lang="ru" sz="1200">
                <a:solidFill>
                  <a:srgbClr val="181A1C"/>
                </a:solidFill>
                <a:latin typeface="Microsoft Sans Serif"/>
              </a:rPr>
              <a:t>я в курьерской компании работаю - могу к Вам курьера направить в удобное время. Удобно?</a:t>
            </a:r>
          </a:p>
          <a:p>
            <a:pPr marL="673100" marR="1790700" indent="0">
              <a:lnSpc>
                <a:spcPts val="1704"/>
              </a:lnSpc>
              <a:spcAft>
                <a:spcPts val="280"/>
              </a:spcAft>
            </a:pPr>
            <a:r>
              <a:rPr lang="ru" sz="1200">
                <a:solidFill>
                  <a:srgbClr val="181A1C"/>
                </a:solidFill>
                <a:latin typeface="Microsoft Sans Serif"/>
              </a:rPr>
              <a:t>приедет с телефоном, посмотрите, понравится -оставите себе, нет - оформим возврат</a:t>
            </a:r>
          </a:p>
          <a:p>
            <a:pPr marR="139700" indent="0" algn="r">
              <a:lnSpc>
                <a:spcPts val="1360"/>
              </a:lnSpc>
              <a:spcAft>
                <a:spcPts val="2310"/>
              </a:spcAft>
            </a:pPr>
            <a:r>
              <a:rPr lang="en-US" sz="1200">
                <a:solidFill>
                  <a:srgbClr val="ABB1B1"/>
                </a:solidFill>
                <a:latin typeface="Microsoft Sans Serif"/>
              </a:rPr>
              <a:t>16:47v^ </a:t>
            </a:r>
            <a:r>
              <a:rPr lang="ru" sz="1200">
                <a:solidFill>
                  <a:srgbClr val="181A1C"/>
                </a:solidFill>
                <a:latin typeface="Microsoft Sans Serif"/>
              </a:rPr>
              <a:t>Да</a:t>
            </a:r>
          </a:p>
          <a:p>
            <a:pPr indent="0" algn="r">
              <a:lnSpc>
                <a:spcPts val="1490"/>
              </a:lnSpc>
              <a:spcAft>
                <a:spcPts val="2310"/>
              </a:spcAft>
            </a:pPr>
            <a:r>
              <a:rPr lang="ru" sz="1200" b="1" i="1" cap="small">
                <a:solidFill>
                  <a:srgbClr val="608C95"/>
                </a:solidFill>
                <a:latin typeface="Book Antiqua"/>
              </a:rPr>
              <a:t>уу</a:t>
            </a:r>
            <a:r>
              <a:rPr lang="ru" sz="1200">
                <a:solidFill>
                  <a:srgbClr val="608C95"/>
                </a:solidFill>
                <a:latin typeface="Book Antiqua"/>
              </a:rPr>
              <a:t> </a:t>
            </a:r>
            <a:r>
              <a:rPr lang="ru" sz="1200">
                <a:solidFill>
                  <a:srgbClr val="181A1C"/>
                </a:solidFill>
                <a:latin typeface="Microsoft Sans Serif"/>
              </a:rPr>
              <a:t>он оригинальный, всё хорошо с ним?</a:t>
            </a:r>
          </a:p>
          <a:p>
            <a:pPr marL="4813300" indent="0" algn="just">
              <a:lnSpc>
                <a:spcPts val="1810"/>
              </a:lnSpc>
            </a:pPr>
            <a:r>
              <a:rPr lang="ru" sz="1200">
                <a:solidFill>
                  <a:srgbClr val="ABB1B1"/>
                </a:solidFill>
                <a:latin typeface="Microsoft Sans Serif"/>
              </a:rPr>
              <a:t>16 48 </a:t>
            </a:r>
            <a:r>
              <a:rPr lang="ru" sz="1500" i="1">
                <a:solidFill>
                  <a:srgbClr val="608C95"/>
                </a:solidFill>
                <a:latin typeface="Courier New"/>
              </a:rPr>
              <a:t>Уу</a:t>
            </a:r>
            <a:r>
              <a:rPr lang="ru" sz="1200">
                <a:solidFill>
                  <a:srgbClr val="608C95"/>
                </a:solidFill>
                <a:latin typeface="Microsoft Sans Serif"/>
              </a:rPr>
              <a:t>    </a:t>
            </a:r>
            <a:r>
              <a:rPr lang="ru" sz="1200">
                <a:solidFill>
                  <a:srgbClr val="181A1C"/>
                </a:solidFill>
                <a:latin typeface="Microsoft Sans Serif"/>
              </a:rPr>
              <a:t>и как оплатить?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48472" y="1594104"/>
            <a:ext cx="9305544" cy="4328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730"/>
              </a:lnSpc>
            </a:pPr>
            <a:r>
              <a:rPr lang="ru" sz="3300">
                <a:latin typeface="Microsoft Sans Serif"/>
              </a:rPr>
              <a:t>3. После "оплаты заказа" продавец пропадает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1520" y="2804160"/>
            <a:ext cx="2932176" cy="341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730"/>
              </a:lnSpc>
            </a:pPr>
            <a:r>
              <a:rPr lang="ru" sz="3300">
                <a:latin typeface="Microsoft Sans Serif"/>
              </a:rPr>
              <a:t>Оплата заказа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97824" y="3523488"/>
            <a:ext cx="2700528" cy="2194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01600" indent="0">
              <a:lnSpc>
                <a:spcPts val="2440"/>
              </a:lnSpc>
            </a:pPr>
            <a:r>
              <a:rPr lang="en-US" sz="2000">
                <a:solidFill>
                  <a:srgbClr val="D6FAFB"/>
                </a:solidFill>
                <a:latin typeface="Impact"/>
              </a:rPr>
              <a:t>iPhone </a:t>
            </a:r>
            <a:r>
              <a:rPr lang="ru" sz="2000">
                <a:solidFill>
                  <a:srgbClr val="D6FAFB"/>
                </a:solidFill>
                <a:latin typeface="Impact"/>
              </a:rPr>
              <a:t>11 </a:t>
            </a:r>
            <a:r>
              <a:rPr lang="en-US" sz="2000">
                <a:solidFill>
                  <a:srgbClr val="D6FAFB"/>
                </a:solidFill>
                <a:latin typeface="Impact"/>
              </a:rPr>
              <a:t>Pro Max 256GB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65152" y="4005072"/>
            <a:ext cx="1353312" cy="1341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lnSpc>
                <a:spcPts val="1360"/>
              </a:lnSpc>
            </a:pPr>
            <a:r>
              <a:rPr lang="ru" sz="1200">
                <a:solidFill>
                  <a:srgbClr val="2C2C2C"/>
                </a:solidFill>
                <a:latin typeface="Microsoft Sans Serif"/>
              </a:rPr>
              <a:t>Безопасное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635984" y="4078224"/>
            <a:ext cx="957072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10"/>
              </a:lnSpc>
            </a:pPr>
            <a:r>
              <a:rPr lang="en-US" sz="1500" i="1">
                <a:solidFill>
                  <a:srgbClr val="497BA5"/>
                </a:solidFill>
                <a:latin typeface="Courier New"/>
              </a:rPr>
              <a:t>ViSA</a:t>
            </a:r>
            <a:r>
              <a:rPr lang="en-US" sz="1200">
                <a:solidFill>
                  <a:srgbClr val="497BA5"/>
                </a:solidFill>
                <a:latin typeface="Microsoft Sans Serif"/>
              </a:rPr>
              <a:t> </a:t>
            </a:r>
            <a:r>
              <a:rPr lang="ru" sz="1200">
                <a:solidFill>
                  <a:srgbClr val="53A881"/>
                </a:solidFill>
                <a:latin typeface="Microsoft Sans Serif"/>
              </a:rPr>
              <a:t>МНР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51520" y="4133088"/>
            <a:ext cx="2084832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700">
                <a:latin typeface="Microsoft Sans Serif"/>
              </a:rPr>
              <a:t>Заказ № 185698778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16256" y="4328160"/>
            <a:ext cx="902208" cy="128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60"/>
              </a:lnSpc>
            </a:pPr>
            <a:r>
              <a:rPr lang="ru" sz="1200">
                <a:latin typeface="Microsoft Sans Serif"/>
              </a:rPr>
              <a:t>соединение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40256" y="4511040"/>
            <a:ext cx="1267968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700">
                <a:solidFill>
                  <a:srgbClr val="7F7E7E"/>
                </a:solidFill>
                <a:latin typeface="Microsoft Sans Serif"/>
              </a:rPr>
              <a:t>Гсчмрк с дост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40256" y="4785360"/>
            <a:ext cx="1676400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60"/>
              </a:lnSpc>
            </a:pPr>
            <a:r>
              <a:rPr lang="en-US" sz="1200">
                <a:solidFill>
                  <a:srgbClr val="7F7E7E"/>
                </a:solidFill>
                <a:latin typeface="Microsoft Sans Serif"/>
              </a:rPr>
              <a:t>routine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989808" y="4828032"/>
            <a:ext cx="1328928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en-US" sz="1500">
                <a:solidFill>
                  <a:srgbClr val="7F7E7E"/>
                </a:solidFill>
                <a:latin typeface="Microsoft Sans Serif"/>
              </a:rPr>
              <a:t>tap </a:t>
            </a:r>
            <a:r>
              <a:rPr lang="ru" sz="1500">
                <a:solidFill>
                  <a:srgbClr val="7F7E7E"/>
                </a:solidFill>
                <a:latin typeface="Microsoft Sans Serif"/>
              </a:rPr>
              <a:t>гои он глии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38032" y="5163312"/>
            <a:ext cx="1194816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 b="1">
                <a:solidFill>
                  <a:srgbClr val="2C2C2C"/>
                </a:solidFill>
                <a:latin typeface="Microsoft Sans Serif"/>
              </a:rPr>
              <a:t>Номер карты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59952" y="5602224"/>
            <a:ext cx="1810512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15900" indent="0">
              <a:lnSpc>
                <a:spcPts val="1700"/>
              </a:lnSpc>
            </a:pPr>
            <a:r>
              <a:rPr lang="ru" sz="1500" b="1">
                <a:latin typeface="Microsoft Sans Serif"/>
              </a:rPr>
              <a:t>ХХХХХХХХХХХХ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28064" y="5894832"/>
            <a:ext cx="2773680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>
                <a:solidFill>
                  <a:srgbClr val="7F7E7E"/>
                </a:solidFill>
                <a:latin typeface="Microsoft Sans Serif"/>
              </a:rPr>
              <a:t>Гарантия возврата донег если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38032" y="6193536"/>
            <a:ext cx="135331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 b="1">
                <a:solidFill>
                  <a:srgbClr val="181A1C"/>
                </a:solidFill>
                <a:latin typeface="Microsoft Sans Serif"/>
              </a:rPr>
              <a:t>Срок действия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417552" y="6199632"/>
            <a:ext cx="414528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60"/>
              </a:lnSpc>
            </a:pPr>
            <a:r>
              <a:rPr lang="en-US" sz="1200">
                <a:latin typeface="Microsoft Sans Serif"/>
              </a:rPr>
              <a:t>CVC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478000" y="6211824"/>
            <a:ext cx="2237232" cy="158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830"/>
              </a:lnSpc>
            </a:pPr>
            <a:r>
              <a:rPr lang="ru" sz="1500" b="1">
                <a:solidFill>
                  <a:srgbClr val="676767"/>
                </a:solidFill>
                <a:latin typeface="Candara"/>
              </a:rPr>
              <a:t>- </a:t>
            </a:r>
            <a:r>
              <a:rPr lang="en-US" sz="1500" b="1">
                <a:solidFill>
                  <a:srgbClr val="676767"/>
                </a:solidFill>
                <a:latin typeface="Candara"/>
              </a:rPr>
              <a:t>[xviCitw- </a:t>
            </a:r>
            <a:r>
              <a:rPr lang="ru" sz="1500" b="1">
                <a:solidFill>
                  <a:srgbClr val="676767"/>
                </a:solidFill>
                <a:latin typeface="Candara"/>
              </a:rPr>
              <a:t>4 отменил тлдаэ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478000" y="6455664"/>
            <a:ext cx="2535936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>
                <a:solidFill>
                  <a:srgbClr val="7F7E7E"/>
                </a:solidFill>
                <a:latin typeface="Microsoft Sans Serif"/>
              </a:rPr>
              <a:t>товар годошйп или брак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88240" y="6662928"/>
            <a:ext cx="219456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360"/>
              </a:lnSpc>
            </a:pPr>
            <a:r>
              <a:rPr lang="ru" sz="1200">
                <a:latin typeface="Microsoft Sans Serif"/>
              </a:rPr>
              <a:t>* * *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478000" y="6790944"/>
            <a:ext cx="2011680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610"/>
              </a:lnSpc>
            </a:pPr>
            <a:r>
              <a:rPr lang="ru" sz="1300">
                <a:solidFill>
                  <a:srgbClr val="7F7E7E"/>
                </a:solidFill>
                <a:latin typeface="Book Antiqua"/>
              </a:rPr>
              <a:t>*ы не получит* </a:t>
            </a:r>
            <a:r>
              <a:rPr lang="ru" sz="1300">
                <a:solidFill>
                  <a:srgbClr val="676767"/>
                </a:solidFill>
                <a:latin typeface="Book Antiqua"/>
              </a:rPr>
              <a:t>г эаар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63712" y="7680960"/>
            <a:ext cx="153619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700"/>
              </a:lnSpc>
            </a:pPr>
            <a:r>
              <a:rPr lang="ru" sz="1500" b="1">
                <a:solidFill>
                  <a:srgbClr val="181A1C"/>
                </a:solidFill>
                <a:latin typeface="Microsoft Sans Serif"/>
              </a:rPr>
              <a:t>Итого; 30 000Р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1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4108704"/>
            <a:ext cx="8382000" cy="3928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368" y="4334256"/>
            <a:ext cx="9186672" cy="3703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8641080"/>
            <a:ext cx="7202424" cy="755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152" y="8183880"/>
            <a:ext cx="9003792" cy="14447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232" y="1408176"/>
            <a:ext cx="4364736" cy="487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5000"/>
              </a:lnSpc>
              <a:spcAft>
                <a:spcPts val="2380"/>
              </a:spcAft>
            </a:pPr>
            <a:r>
              <a:rPr lang="ru" sz="4100">
                <a:latin typeface="Impact"/>
              </a:rPr>
              <a:t>ПРИМЕРЫ ФИШИНГА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21112" y="2667000"/>
            <a:ext cx="6412992" cy="926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224"/>
              </a:lnSpc>
            </a:pPr>
            <a:r>
              <a:rPr lang="ru" sz="3300">
                <a:latin typeface="Microsoft Sans Serif"/>
              </a:rPr>
              <a:t>Фишинг с использованием поддельного интернет-магазина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8968" y="2648712"/>
            <a:ext cx="5343144" cy="932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224"/>
              </a:lnSpc>
            </a:pPr>
            <a:r>
              <a:rPr lang="ru" sz="3300">
                <a:latin typeface="Microsoft Sans Serif"/>
              </a:rPr>
              <a:t>Фишинг с использованием "социальных выплат"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2728" y="8354568"/>
            <a:ext cx="6531864" cy="222504"/>
          </a:xfrm>
          <a:prstGeom prst="rect">
            <a:avLst/>
          </a:prstGeom>
          <a:solidFill>
            <a:srgbClr val="2AB276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990"/>
              </a:lnSpc>
            </a:pPr>
            <a:r>
              <a:rPr lang="ru" sz="1500" b="1">
                <a:solidFill>
                  <a:srgbClr val="ACF8DB"/>
                </a:solidFill>
                <a:latin typeface="Segoe UI"/>
              </a:rPr>
              <a:t>НАЖМИТЕ ЗДЕСЬ ДЛЯ ВХОДА И ПРОВЕРКИ СОЦИАЛЬНЫХ ВЫПЛАТ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480" y="9436608"/>
            <a:ext cx="6982968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610"/>
              </a:lnSpc>
            </a:pPr>
            <a:r>
              <a:rPr lang="ru" sz="1300" cap="small">
                <a:solidFill>
                  <a:srgbClr val="181A1C"/>
                </a:solidFill>
                <a:latin typeface="Book Antiqua"/>
              </a:rPr>
              <a:t>Г.:ее:-:ея</a:t>
            </a:r>
            <a:r>
              <a:rPr lang="ru" sz="1300">
                <a:solidFill>
                  <a:srgbClr val="181A1C"/>
                </a:solidFill>
                <a:latin typeface="Book Antiqua"/>
              </a:rPr>
              <a:t> странкпа щцлвдн 5</a:t>
            </a:r>
            <a:r>
              <a:rPr lang="ru" sz="1300" cap="small">
                <a:solidFill>
                  <a:srgbClr val="181A1C"/>
                </a:solidFill>
                <a:latin typeface="Book Antiqua"/>
              </a:rPr>
              <a:t>еэы</a:t>
            </a:r>
            <a:r>
              <a:rPr lang="ru" sz="1300">
                <a:solidFill>
                  <a:srgbClr val="181A1C"/>
                </a:solidFill>
                <a:latin typeface="Book Antiqua"/>
              </a:rPr>
              <a:t> данных Упрашгевд* хо</a:t>
            </a:r>
            <a:r>
              <a:rPr lang="ru" sz="1300" b="1">
                <a:solidFill>
                  <a:srgbClr val="181A1C"/>
                </a:solidFill>
                <a:latin typeface="Candara"/>
              </a:rPr>
              <a:t>7</a:t>
            </a:r>
            <a:r>
              <a:rPr lang="ru" sz="1300">
                <a:solidFill>
                  <a:srgbClr val="181A1C"/>
                </a:solidFill>
                <a:latin typeface="Book Antiqua"/>
              </a:rPr>
              <a:t>.:пе-нс</a:t>
            </a:r>
            <a:r>
              <a:rPr lang="ru" sz="1300" cap="small">
                <a:solidFill>
                  <a:srgbClr val="181A1C"/>
                </a:solidFill>
                <a:latin typeface="Book Antiqua"/>
              </a:rPr>
              <a:t>ндоошеоея</a:t>
            </a:r>
            <a:r>
              <a:rPr lang="ru" sz="1300">
                <a:solidFill>
                  <a:srgbClr val="181A1C"/>
                </a:solidFill>
                <a:latin typeface="Book Antiqua"/>
              </a:rPr>
              <a:t> обкпЕмшн. </a:t>
            </a:r>
            <a:r>
              <a:rPr lang="en-US" sz="1300" u="sng">
                <a:solidFill>
                  <a:srgbClr val="181A1C"/>
                </a:solidFill>
                <a:latin typeface="Book Antiqua"/>
              </a:rPr>
              <a:t>F </a:t>
            </a:r>
            <a:r>
              <a:rPr lang="ru" sz="1300" u="sng">
                <a:solidFill>
                  <a:srgbClr val="181A1C"/>
                </a:solidFill>
                <a:latin typeface="Book Antiqua"/>
              </a:rPr>
              <a:t>с с и </a:t>
            </a:r>
            <a:r>
              <a:rPr lang="en-US" sz="1300" u="sng">
                <a:solidFill>
                  <a:srgbClr val="181A1C"/>
                </a:solidFill>
                <a:latin typeface="Book Antiqua"/>
              </a:rPr>
              <a:t>is 1</a:t>
            </a:r>
            <a:r>
              <a:rPr lang="ru" sz="1300" b="1" u="sng">
                <a:solidFill>
                  <a:srgbClr val="181A1C"/>
                </a:solidFill>
                <a:latin typeface="Candara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36" y="0"/>
            <a:ext cx="1347216" cy="186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24" y="2849880"/>
            <a:ext cx="3459480" cy="3614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608" y="7281672"/>
            <a:ext cx="2060448" cy="3005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7616" y="4172712"/>
            <a:ext cx="5522976" cy="1408176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850"/>
              </a:lnSpc>
              <a:spcAft>
                <a:spcPts val="350"/>
              </a:spcAft>
            </a:pPr>
            <a:r>
              <a:rPr lang="ru" sz="4800">
                <a:latin typeface="Impact"/>
              </a:rPr>
              <a:t>ПРИЗНАКИ</a:t>
            </a:r>
          </a:p>
          <a:p>
            <a:pPr indent="0">
              <a:lnSpc>
                <a:spcPts val="5850"/>
              </a:lnSpc>
            </a:pPr>
            <a:r>
              <a:rPr lang="ru" sz="4800">
                <a:latin typeface="Impact"/>
              </a:rPr>
              <a:t>фишингового САЙТА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21696" y="1584960"/>
            <a:ext cx="7449312" cy="7501128"/>
          </a:xfrm>
          <a:prstGeom prst="rect">
            <a:avLst/>
          </a:prstGeom>
          <a:solidFill>
            <a:srgbClr val="E6E8E9"/>
          </a:solidFill>
        </p:spPr>
        <p:txBody>
          <a:bodyPr lIns="0" tIns="0" rIns="0" bIns="0">
            <a:noAutofit/>
          </a:bodyPr>
          <a:lstStyle/>
          <a:p>
            <a:pPr marL="330200" indent="-330200">
              <a:lnSpc>
                <a:spcPts val="3600"/>
              </a:lnSpc>
              <a:spcAft>
                <a:spcPts val="700"/>
              </a:spcAft>
            </a:pPr>
            <a:r>
              <a:rPr lang="ru" sz="2400">
                <a:latin typeface="Microsoft Sans Serif"/>
              </a:rPr>
              <a:t>•    Доменное имя похоже на название интернет-магазина, банка, социальной сети, бренда, но отличается на несколько символов</a:t>
            </a:r>
          </a:p>
          <a:p>
            <a:pPr marL="330200" indent="-330200">
              <a:lnSpc>
                <a:spcPts val="3576"/>
              </a:lnSpc>
              <a:spcAft>
                <a:spcPts val="1540"/>
              </a:spcAft>
            </a:pPr>
            <a:r>
              <a:rPr lang="ru" sz="2400">
                <a:latin typeface="Microsoft Sans Serif"/>
              </a:rPr>
              <a:t>•    Нет префикса </a:t>
            </a:r>
            <a:r>
              <a:rPr lang="en-US" sz="2400">
                <a:latin typeface="Microsoft Sans Serif"/>
              </a:rPr>
              <a:t>https: s </a:t>
            </a:r>
            <a:r>
              <a:rPr lang="ru" sz="2400">
                <a:latin typeface="Microsoft Sans Serif"/>
              </a:rPr>
              <a:t>- </a:t>
            </a:r>
            <a:r>
              <a:rPr lang="en-US" sz="2400">
                <a:latin typeface="Microsoft Sans Serif"/>
              </a:rPr>
              <a:t>secure </a:t>
            </a:r>
            <a:r>
              <a:rPr lang="ru" sz="2400">
                <a:latin typeface="Microsoft Sans Serif"/>
              </a:rPr>
              <a:t>- безопасное соединение</a:t>
            </a:r>
          </a:p>
          <a:p>
            <a:pPr marL="330200" indent="-330200">
              <a:lnSpc>
                <a:spcPts val="3600"/>
              </a:lnSpc>
              <a:spcAft>
                <a:spcPts val="1540"/>
              </a:spcAft>
            </a:pPr>
            <a:r>
              <a:rPr lang="ru" sz="2400">
                <a:latin typeface="Microsoft Sans Serif"/>
              </a:rPr>
              <a:t>•    Опечатки, несоответствия, небрежности и ошибки, очень низкие цены</a:t>
            </a:r>
          </a:p>
          <a:p>
            <a:pPr marL="330200" indent="-330200">
              <a:lnSpc>
                <a:spcPts val="3600"/>
              </a:lnSpc>
              <a:spcAft>
                <a:spcPts val="1540"/>
              </a:spcAft>
            </a:pPr>
            <a:r>
              <a:rPr lang="ru" sz="2400">
                <a:latin typeface="Microsoft Sans Serif"/>
              </a:rPr>
              <a:t>•    На странице оплаты отсутствуют логотипы программ </a:t>
            </a:r>
            <a:r>
              <a:rPr lang="en-US" sz="2400">
                <a:latin typeface="Microsoft Sans Serif"/>
              </a:rPr>
              <a:t>MasterCard SecureCode </a:t>
            </a:r>
            <a:r>
              <a:rPr lang="ru" sz="2400">
                <a:latin typeface="Microsoft Sans Serif"/>
              </a:rPr>
              <a:t>и </a:t>
            </a:r>
            <a:r>
              <a:rPr lang="en-US" sz="2400">
                <a:latin typeface="Microsoft Sans Serif"/>
              </a:rPr>
              <a:t>Verified by Visa, </a:t>
            </a:r>
            <a:r>
              <a:rPr lang="ru" sz="2400">
                <a:latin typeface="Microsoft Sans Serif"/>
              </a:rPr>
              <a:t>использующих технологию </a:t>
            </a:r>
            <a:r>
              <a:rPr lang="en-US" sz="2400">
                <a:latin typeface="Microsoft Sans Serif"/>
              </a:rPr>
              <a:t>3D-Secure</a:t>
            </a:r>
          </a:p>
          <a:p>
            <a:pPr marL="330200" indent="-330200">
              <a:lnSpc>
                <a:spcPts val="3600"/>
              </a:lnSpc>
              <a:spcAft>
                <a:spcPts val="1540"/>
              </a:spcAft>
            </a:pPr>
            <a:r>
              <a:rPr lang="ru" sz="2400">
                <a:latin typeface="Microsoft Sans Serif"/>
              </a:rPr>
              <a:t>•    Ссылка пришла из неизвестного источника -СМС или социальные сети</a:t>
            </a:r>
          </a:p>
          <a:p>
            <a:pPr marL="330200" indent="-330200">
              <a:lnSpc>
                <a:spcPts val="3600"/>
              </a:lnSpc>
            </a:pPr>
            <a:r>
              <a:rPr lang="ru" sz="2400">
                <a:latin typeface="Microsoft Sans Serif"/>
              </a:rPr>
              <a:t>•    Вы попали на сайт при использовании открытой сети </a:t>
            </a:r>
            <a:r>
              <a:rPr lang="en-US" sz="2400">
                <a:latin typeface="Microsoft Sans Serif"/>
              </a:rPr>
              <a:t>Wi-Fi </a:t>
            </a:r>
            <a:r>
              <a:rPr lang="ru" sz="2400">
                <a:latin typeface="Microsoft Sans Serif"/>
              </a:rPr>
              <a:t>без пароля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PresentationFormat>Произвольный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1</cp:revision>
  <dcterms:modified xsi:type="dcterms:W3CDTF">2023-02-07T10:56:14Z</dcterms:modified>
</cp:coreProperties>
</file>