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0" r:id="rId4"/>
    <p:sldId id="272" r:id="rId5"/>
    <p:sldId id="259" r:id="rId6"/>
    <p:sldId id="265" r:id="rId7"/>
    <p:sldId id="266" r:id="rId8"/>
    <p:sldId id="273" r:id="rId9"/>
    <p:sldId id="263" r:id="rId10"/>
    <p:sldId id="267" r:id="rId11"/>
    <p:sldId id="27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>
      <p:cViewPr varScale="1">
        <p:scale>
          <a:sx n="98" d="100"/>
          <a:sy n="98" d="100"/>
        </p:scale>
        <p:origin x="-1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CE735EA-1DDE-4EB6-81E8-C4F8D39F5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4A9D3-9C68-4E7A-B30E-2D12630999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17D0D-8AA6-4632-A719-38902DC1B3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85A54E9-2810-423A-AAEE-EEBE06DE48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45C0E-B896-4B31-AD3C-1127283331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1339-EDB8-4B44-BA45-4DAC11115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5FF18-0266-4BDE-BFBA-4BD1B91ADA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82B81-CE1B-4B0D-B8AE-EDAE04F1AE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2FE24-4163-44CE-8B5E-65F7469064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49F61-5B21-4EE4-959C-BC887A6FB7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94643-2663-4161-8CAD-C7E1A5EB6F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47846-EA8C-4A72-8BCC-0ADF7243D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674D6C1-2569-4736-8A19-89F43DC1B7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42910" y="1142984"/>
            <a:ext cx="7929618" cy="1652582"/>
          </a:xfrm>
        </p:spPr>
        <p:txBody>
          <a:bodyPr/>
          <a:lstStyle/>
          <a:p>
            <a:r>
              <a:rPr lang="ru-RU" sz="2800" dirty="0" smtClean="0">
                <a:solidFill>
                  <a:schemeClr val="hlink"/>
                </a:solidFill>
              </a:rPr>
              <a:t>Содействие интеллектуальному развитию и успешной социализации школьников, проявивших выдающиеся способности по математике</a:t>
            </a:r>
            <a:endParaRPr lang="ru-RU" sz="2800" dirty="0">
              <a:solidFill>
                <a:schemeClr val="hlink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3214686"/>
            <a:ext cx="4184680" cy="1571636"/>
          </a:xfrm>
        </p:spPr>
        <p:txBody>
          <a:bodyPr/>
          <a:lstStyle/>
          <a:p>
            <a:pPr algn="just"/>
            <a:r>
              <a:rPr lang="ru-RU" sz="3200" i="1" dirty="0" err="1" smtClean="0">
                <a:latin typeface="Adobe Caslon Pro" pitchFamily="18" charset="0"/>
              </a:rPr>
              <a:t>Белько</a:t>
            </a:r>
            <a:r>
              <a:rPr lang="ru-RU" sz="3200" i="1" dirty="0" smtClean="0">
                <a:latin typeface="Adobe Caslon Pro" pitchFamily="18" charset="0"/>
              </a:rPr>
              <a:t> Л.Н.,</a:t>
            </a:r>
          </a:p>
          <a:p>
            <a:pPr algn="just"/>
            <a:r>
              <a:rPr lang="ru-RU" sz="2000" dirty="0" smtClean="0"/>
              <a:t>учитель высшей категории,</a:t>
            </a:r>
          </a:p>
          <a:p>
            <a:pPr algn="just"/>
            <a:r>
              <a:rPr lang="ru-RU" sz="2000" dirty="0" smtClean="0"/>
              <a:t>МБОУ лицей №14 имени Героя России В.В. </a:t>
            </a:r>
            <a:r>
              <a:rPr lang="ru-RU" sz="2000" dirty="0" err="1" smtClean="0"/>
              <a:t>Нургалиева</a:t>
            </a:r>
            <a:endParaRPr lang="ru-RU" sz="2000" dirty="0"/>
          </a:p>
        </p:txBody>
      </p:sp>
      <p:pic>
        <p:nvPicPr>
          <p:cNvPr id="2052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3597275"/>
            <a:ext cx="2016125" cy="201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заключении…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62200"/>
            <a:ext cx="8316943" cy="3724275"/>
          </a:xfrm>
        </p:spPr>
        <p:txBody>
          <a:bodyPr/>
          <a:lstStyle/>
          <a:p>
            <a:pPr lvl="1" algn="just">
              <a:buNone/>
            </a:pPr>
            <a:r>
              <a:rPr lang="ru-RU" sz="2000" dirty="0" smtClean="0"/>
              <a:t>		</a:t>
            </a:r>
            <a:r>
              <a:rPr lang="ru-RU" dirty="0" smtClean="0"/>
              <a:t> Процесс развития математических способностей учащихся требует от учителя большого профессионализма. Для обеспечения эффективности своей деятельности педагог должен владеть разнообразными методами обучения, использовать в своей работе многочисленные приёмы и средства обучения. Его деятельность должна быть направлена на развитие самостоятельности и творческого потенциала в учениках.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357430"/>
            <a:ext cx="5905545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2928926" y="714356"/>
            <a:ext cx="4572032" cy="1143000"/>
          </a:xfrm>
        </p:spPr>
        <p:txBody>
          <a:bodyPr/>
          <a:lstStyle/>
          <a:p>
            <a:pPr algn="just"/>
            <a:r>
              <a:rPr lang="ru-RU" sz="3200" i="1" dirty="0" smtClean="0"/>
              <a:t>«Обучение ведет за</a:t>
            </a:r>
            <a:br>
              <a:rPr lang="ru-RU" sz="3200" i="1" dirty="0" smtClean="0"/>
            </a:br>
            <a:r>
              <a:rPr lang="ru-RU" sz="3200" i="1" dirty="0" smtClean="0"/>
              <a:t>собой развитие»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   Л.С. </a:t>
            </a:r>
            <a:r>
              <a:rPr lang="ru-RU" sz="3200" dirty="0" err="1" smtClean="0"/>
              <a:t>Выготский</a:t>
            </a:r>
            <a:endParaRPr lang="ru-RU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693025" cy="4138634"/>
          </a:xfrm>
        </p:spPr>
        <p:txBody>
          <a:bodyPr/>
          <a:lstStyle/>
          <a:p>
            <a:pPr algn="just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Интеллектуальная подготовка </a:t>
            </a:r>
            <a:r>
              <a:rPr lang="ru-RU" sz="2000" dirty="0" smtClean="0"/>
              <a:t>– это деятельность, связанная с достижением определенных целей. Продукты этой подготовки – интеллектуальные умения и навыки</a:t>
            </a:r>
            <a:endParaRPr lang="en-US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Интеллектуальное развитие </a:t>
            </a:r>
            <a:r>
              <a:rPr lang="ru-RU" sz="2000" dirty="0" smtClean="0"/>
              <a:t>- это внутренний, психологический процесс, который совершается по своим внутренним законам. И от умения организовать систематическую, познавательную деятельность, зависит степень интереса учащихся к учебе, уровень знаний, готовность к постоянному самообразованию, т.е. их интеллектуальному развитию.</a:t>
            </a:r>
            <a:endParaRPr lang="ru-RU" sz="2000" dirty="0"/>
          </a:p>
        </p:txBody>
      </p:sp>
      <p:pic>
        <p:nvPicPr>
          <p:cNvPr id="6148" name="Picture 4" descr="школа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58082" y="214290"/>
            <a:ext cx="114300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900113" y="6143644"/>
            <a:ext cx="7693025" cy="295256"/>
          </a:xfrm>
        </p:spPr>
        <p:txBody>
          <a:bodyPr/>
          <a:lstStyle/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404778" y="714356"/>
            <a:ext cx="8739222" cy="1166802"/>
          </a:xfrm>
        </p:spPr>
        <p:txBody>
          <a:bodyPr/>
          <a:lstStyle/>
          <a:p>
            <a:pPr algn="ctr"/>
            <a:r>
              <a:rPr lang="ru-RU" sz="3200" i="1" dirty="0" smtClean="0"/>
              <a:t>Основные фо</a:t>
            </a:r>
            <a:r>
              <a:rPr lang="ru-RU" sz="3200" dirty="0" smtClean="0"/>
              <a:t>рмы работы для интеллектуального развития учащихся</a:t>
            </a:r>
            <a:endParaRPr lang="ru-RU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/>
              <a:t>А) </a:t>
            </a:r>
            <a:r>
              <a:rPr lang="ru-RU" sz="2400" dirty="0" smtClean="0"/>
              <a:t>Школьный урок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Б) </a:t>
            </a:r>
            <a:r>
              <a:rPr lang="ru-RU" sz="2400" dirty="0" smtClean="0"/>
              <a:t>Внеурочная деятельность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В) </a:t>
            </a:r>
            <a:r>
              <a:rPr lang="ru-RU" sz="2400" dirty="0" smtClean="0"/>
              <a:t>Проектная деятельность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Г) </a:t>
            </a:r>
            <a:r>
              <a:rPr lang="ru-RU" sz="2400" dirty="0" smtClean="0"/>
              <a:t>Олимпиада</a:t>
            </a:r>
            <a:endParaRPr lang="ru-RU" sz="2400" dirty="0"/>
          </a:p>
        </p:txBody>
      </p:sp>
      <p:pic>
        <p:nvPicPr>
          <p:cNvPr id="6" name="Рисунок 5" descr="1259068364_dsc059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5286388"/>
            <a:ext cx="1362076" cy="1362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1"/>
            <a:ext cx="9144000" cy="11462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Содействие развитию</a:t>
            </a:r>
            <a:r>
              <a:rPr lang="en-US" sz="3200" b="1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уроках</a:t>
            </a:r>
            <a:r>
              <a:rPr lang="ru-RU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 использованием платформ</a:t>
            </a:r>
            <a:r>
              <a:rPr lang="ru-RU" sz="3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8596" y="1285860"/>
            <a:ext cx="3296608" cy="646331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www.uztest.ru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0173" y="6223415"/>
            <a:ext cx="2195365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уроках математики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904684" y="6410185"/>
            <a:ext cx="171034" cy="365125"/>
          </a:xfrm>
          <a:prstGeom prst="rect">
            <a:avLst/>
          </a:prstGeom>
        </p:spPr>
        <p:txBody>
          <a:bodyPr/>
          <a:lstStyle/>
          <a:p>
            <a:fld id="{867B64A6-9BB6-42DB-B0EA-11A467CD3AF8}" type="slidenum">
              <a:rPr lang="ru-RU" sz="1400" b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sz="1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488787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2620" y="1928802"/>
            <a:ext cx="487138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4572000" y="1285860"/>
            <a:ext cx="3553089" cy="646331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www.foxford.ru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20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 smtClean="0">
                <a:latin typeface="Bodoni MT Black" pitchFamily="18" charset="0"/>
              </a:rPr>
              <a:t>Метод проектов</a:t>
            </a:r>
            <a:br>
              <a:rPr lang="ru-RU" sz="3200" i="1" dirty="0" smtClean="0">
                <a:latin typeface="Bodoni MT Black" pitchFamily="18" charset="0"/>
              </a:rPr>
            </a:br>
            <a:r>
              <a:rPr lang="ru-RU" sz="3200" i="1" dirty="0" smtClean="0">
                <a:latin typeface="Bodoni MT Black" pitchFamily="18" charset="0"/>
              </a:rPr>
              <a:t>Проектная деятельность </a:t>
            </a:r>
            <a:endParaRPr lang="ru-RU" sz="3200" i="1" dirty="0">
              <a:latin typeface="Bodoni MT Black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4"/>
            <a:ext cx="8172450" cy="458313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dirty="0"/>
          </a:p>
          <a:p>
            <a:pPr lvl="0">
              <a:buNone/>
            </a:pPr>
            <a:r>
              <a:rPr lang="ru-RU" sz="2400" b="1" i="1" dirty="0" smtClean="0">
                <a:solidFill>
                  <a:schemeClr val="tx2"/>
                </a:solidFill>
              </a:rPr>
              <a:t>Цель проектной деятельности </a:t>
            </a:r>
          </a:p>
          <a:p>
            <a:pPr lvl="0"/>
            <a:r>
              <a:rPr lang="ru-RU" sz="2400" dirty="0" smtClean="0"/>
              <a:t>самостоятельно приобретают недостающие знания из разных источников;</a:t>
            </a:r>
          </a:p>
          <a:p>
            <a:pPr lvl="0"/>
            <a:r>
              <a:rPr lang="ru-RU" sz="2400" dirty="0" smtClean="0"/>
              <a:t>пользуются приобретенными знаниями для решения познавательных и практических задач;</a:t>
            </a:r>
          </a:p>
          <a:p>
            <a:r>
              <a:rPr lang="ru-RU" sz="2400" dirty="0" smtClean="0"/>
              <a:t>развивают исследовательские умения (выявление проблемы, сбор информации, наблюдения, проведение экспериментов, анализ, построение гипотез, обобщение);</a:t>
            </a:r>
          </a:p>
          <a:p>
            <a:pPr lvl="0"/>
            <a:r>
              <a:rPr lang="ru-RU" sz="2400" dirty="0" smtClean="0"/>
              <a:t>развивают системное мышление.</a:t>
            </a:r>
          </a:p>
        </p:txBody>
      </p:sp>
      <p:pic>
        <p:nvPicPr>
          <p:cNvPr id="8196" name="Picture 4" descr="image думай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88913"/>
            <a:ext cx="1765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9358346" cy="1143000"/>
          </a:xfrm>
        </p:spPr>
        <p:txBody>
          <a:bodyPr/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 Метод проектов всегда ориентирован на самостоятельную деятельность учащихся − в течение определенного отрезка времени.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643182"/>
            <a:ext cx="7693025" cy="2871789"/>
          </a:xfrm>
        </p:spPr>
        <p:txBody>
          <a:bodyPr/>
          <a:lstStyle/>
          <a:p>
            <a:r>
              <a:rPr lang="ru-RU" dirty="0" smtClean="0"/>
              <a:t>Проектная форма обучения позволяет одаренному ребенку, качественно углублять свои знания и выявлять свои ресурсы в области, соответствующей содержанию его одаренности.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953536" cy="1143000"/>
          </a:xfrm>
        </p:spPr>
        <p:txBody>
          <a:bodyPr/>
          <a:lstStyle/>
          <a:p>
            <a:pPr algn="ctr"/>
            <a:r>
              <a:rPr lang="ru-RU" dirty="0" smtClean="0"/>
              <a:t>Внеклассная деятельность</a:t>
            </a:r>
            <a:br>
              <a:rPr lang="ru-RU" dirty="0" smtClean="0"/>
            </a:br>
            <a:r>
              <a:rPr lang="ru-RU" dirty="0" smtClean="0"/>
              <a:t>(практико-ориентированные задачи)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285992"/>
            <a:ext cx="7693025" cy="4014797"/>
          </a:xfrm>
        </p:spPr>
        <p:txBody>
          <a:bodyPr/>
          <a:lstStyle/>
          <a:p>
            <a:r>
              <a:rPr lang="ru-RU" sz="2000" dirty="0" smtClean="0"/>
              <a:t>«Косметический ремонт дачи». Учащимся было предложено условно отремонтировать дачу. Была оговорена приблизительная сумма средств, предложены различные материалы.  </a:t>
            </a:r>
          </a:p>
          <a:p>
            <a:r>
              <a:rPr lang="ru-RU" sz="2000" dirty="0" smtClean="0"/>
              <a:t> Задачи «Банки и кредиты»( задачи экономического содержания)</a:t>
            </a:r>
          </a:p>
          <a:p>
            <a:r>
              <a:rPr lang="ru-RU" sz="2000" dirty="0" smtClean="0"/>
              <a:t> Задача «Отель Гильберта»(логические задачи 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Дистанционные олимпиады и конкурсы в других учреждениях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«Квадратура круга»</a:t>
            </a:r>
          </a:p>
          <a:p>
            <a:r>
              <a:rPr lang="ru-RU" dirty="0" smtClean="0"/>
              <a:t> «Математическая карусель»</a:t>
            </a:r>
          </a:p>
          <a:p>
            <a:r>
              <a:rPr lang="ru-RU" dirty="0" smtClean="0"/>
              <a:t> Школа </a:t>
            </a:r>
            <a:r>
              <a:rPr lang="ru-RU" dirty="0" err="1" smtClean="0"/>
              <a:t>Фоксфорд</a:t>
            </a:r>
            <a:r>
              <a:rPr lang="ru-RU" dirty="0" smtClean="0"/>
              <a:t>(</a:t>
            </a:r>
            <a:r>
              <a:rPr lang="ru-RU" dirty="0" err="1" smtClean="0"/>
              <a:t>онлайн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учи.ру</a:t>
            </a:r>
            <a:r>
              <a:rPr lang="ru-RU" dirty="0" smtClean="0"/>
              <a:t> (</a:t>
            </a:r>
            <a:r>
              <a:rPr lang="ru-RU" dirty="0" err="1" smtClean="0"/>
              <a:t>онлайн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 кенгуру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Социализация учащихся, проявивших способности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1" y="2362200"/>
            <a:ext cx="3876676" cy="372427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 школе</a:t>
            </a:r>
          </a:p>
          <a:p>
            <a:r>
              <a:rPr lang="ru-RU" dirty="0" err="1" smtClean="0"/>
              <a:t>Информацизация</a:t>
            </a:r>
            <a:r>
              <a:rPr lang="ru-RU" dirty="0" smtClean="0"/>
              <a:t> об успехах и достижениях</a:t>
            </a:r>
          </a:p>
          <a:p>
            <a:r>
              <a:rPr lang="ru-RU" dirty="0" smtClean="0"/>
              <a:t> Поощрения грамотами и призами</a:t>
            </a:r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929190" y="2428868"/>
            <a:ext cx="3876676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ru-RU" sz="2800" b="1" kern="0" dirty="0" smtClean="0">
                <a:latin typeface="+mn-lt"/>
              </a:rPr>
              <a:t>В классе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lang="ru-RU" sz="2800" kern="0" dirty="0" smtClean="0">
                <a:latin typeface="+mn-lt"/>
              </a:rPr>
              <a:t>Публичные выступления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lang="ru-RU" sz="2800" kern="0" dirty="0" smtClean="0">
                <a:latin typeface="+mn-lt"/>
              </a:rPr>
              <a:t> Работа в группах (командах)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Развитие творческих способностей учащихся на математике">
  <a:themeElements>
    <a:clrScheme name="Капсулы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Развитие творческих способностей учащихся на математике</Template>
  <TotalTime>336</TotalTime>
  <Words>317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Развитие творческих способностей учащихся на математике</vt:lpstr>
      <vt:lpstr>Содействие интеллектуальному развитию и успешной социализации школьников, проявивших выдающиеся способности по математике</vt:lpstr>
      <vt:lpstr>«Обучение ведет за собой развитие»      Л.С. Выготский</vt:lpstr>
      <vt:lpstr>Основные формы работы для интеллектуального развития учащихся</vt:lpstr>
      <vt:lpstr>Слайд 4</vt:lpstr>
      <vt:lpstr>Метод проектов Проектная деятельность </vt:lpstr>
      <vt:lpstr>    Метод проектов всегда ориентирован на самостоятельную деятельность учащихся − в течение определенного отрезка времени. </vt:lpstr>
      <vt:lpstr>Внеклассная деятельность (практико-ориентированные задачи)</vt:lpstr>
      <vt:lpstr>Дистанционные олимпиады и конкурсы в других учреждениях</vt:lpstr>
      <vt:lpstr>Социализация учащихся, проявивших способности</vt:lpstr>
      <vt:lpstr>В заключении…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творческих способностей учащихся  на уроках математики</dc:title>
  <dc:creator>Ната</dc:creator>
  <cp:lastModifiedBy>кулишовы</cp:lastModifiedBy>
  <cp:revision>35</cp:revision>
  <dcterms:created xsi:type="dcterms:W3CDTF">2009-12-28T14:16:32Z</dcterms:created>
  <dcterms:modified xsi:type="dcterms:W3CDTF">2020-08-11T19:03:06Z</dcterms:modified>
</cp:coreProperties>
</file>