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70" r:id="rId3"/>
    <p:sldId id="426" r:id="rId4"/>
    <p:sldId id="387" r:id="rId5"/>
    <p:sldId id="424" r:id="rId6"/>
    <p:sldId id="388" r:id="rId7"/>
    <p:sldId id="268" r:id="rId8"/>
    <p:sldId id="423" r:id="rId9"/>
    <p:sldId id="258" r:id="rId10"/>
    <p:sldId id="381" r:id="rId11"/>
    <p:sldId id="395" r:id="rId12"/>
    <p:sldId id="403" r:id="rId13"/>
    <p:sldId id="345" r:id="rId14"/>
    <p:sldId id="349" r:id="rId15"/>
    <p:sldId id="408" r:id="rId16"/>
    <p:sldId id="295" r:id="rId17"/>
    <p:sldId id="297" r:id="rId18"/>
    <p:sldId id="419" r:id="rId19"/>
    <p:sldId id="427" r:id="rId20"/>
    <p:sldId id="429" r:id="rId21"/>
    <p:sldId id="428" r:id="rId22"/>
    <p:sldId id="430" r:id="rId23"/>
    <p:sldId id="421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6" userDrawn="1">
          <p15:clr>
            <a:srgbClr val="A4A3A4"/>
          </p15:clr>
        </p15:guide>
        <p15:guide id="2" pos="25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6552"/>
    <a:srgbClr val="00850B"/>
    <a:srgbClr val="2D8500"/>
    <a:srgbClr val="70AC2E"/>
    <a:srgbClr val="7ABC32"/>
    <a:srgbClr val="D6D7FF"/>
    <a:srgbClr val="DFE9F6"/>
    <a:srgbClr val="B51D65"/>
    <a:srgbClr val="568424"/>
    <a:srgbClr val="A0B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1" autoAdjust="0"/>
    <p:restoredTop sz="96307"/>
  </p:normalViewPr>
  <p:slideViewPr>
    <p:cSldViewPr>
      <p:cViewPr>
        <p:scale>
          <a:sx n="160" d="100"/>
          <a:sy n="160" d="100"/>
        </p:scale>
        <p:origin x="1752" y="896"/>
      </p:cViewPr>
      <p:guideLst>
        <p:guide orient="horz" pos="1076"/>
        <p:guide pos="25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5044C-D1BA-4A9B-8554-B7A4448A9056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62D1F-EBD6-44C1-A0ED-6441966F5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859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ВДОХНОВЕНИЕ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Основная образовательная программа дошкольного образования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ISBN 978-5-4454-0555-9</a:t>
            </a:r>
            <a:endParaRPr lang="ru-RU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Основная образовательная программа дошкольного образования «Вдохновение» создана в полном соответствии с требованиями ФГОС ДО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учетом результатов новейших отечественных и зарубежных психолого-педагогических исследований в области дошкольного детства. Программа предоставляет в распоряжение педагога современные данные о развитии ребенка, ставит ясные цели и предоставляет выверенные педагогические инструменты для их достижения. Открывая просторы для профессионального творчества, Программа в то же время позволяет выстроить полноценный, качественный образовательный процесс, сформировать современную и эффективную образовательную среду. Инструменты педагогической диагностики, предлагаемые Программой, формируют надежную основу для принятия педагогических решений. Подходы дифференцированного обучения, предлагаемые программой, позволяют учесть индивидуальные особенности развития каждого ребенка в группе и добиться лучших результатов образования.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Программа поддерживает игру во всех ее видах, исследовательскую активность ребенка, совместную деятельность взрослого и ребенка. «Вдохновение» предусматривает вариативность форм реализации в зависимости от конкретной ситуации, места расположения детского сада, особенностей детей и их семей. Программа «Вдохновение» обеспечивает преемственность с начальным уровнем образования.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Программа «Вдохновение» сопровождается развернутым учебно-методическим комплектом, который поможет реализовать все ее положения как начинающим педагогам, так и мастерам дошкольной педагогики.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СОДЕРЖАНИЕ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ВВЕДЕНИЕ 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Социокультурная ситуация современного детства 10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ЦЕЛЕВОЙ РАЗДЕЛ 15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1.1. Пояснительная записка 16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1.1.1. Цели и задачи Программы 19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1.1.2. Принципы и подходы Программы 19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1.1.2.1. Философия и научные основы Программы 19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1.1.2.2. Социокультурный контекст образования: экология детства 23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1.1.2.3. Принципы Программы 28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1.1.3. Значимые для Программы характеристики особенностей развития детей 33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1.2. Планируемые результаты освоения Программы 54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1.2.1. Подход к определению планируемых результатов 55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1.2.2. Целевые ориентиры в младенческом возрасте 57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1.2.3. Целевые ориентиры в раннем возрасте 58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1.2.4. Целевые ориентиры на этапе завершения освоения Программы 59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1.3. Развивающее оценивание качества образовательной деятельности по Программе 66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1.3.1. Наблюдения и документация процессов развития 67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1.3.2. Оценка Детским садом собственного образовательного процесса 68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1.3.3. Улучшение качества и менеджмент качества на уровне Детского сада 69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1.3.4. Инновации в Детском саду — внедрение Программы 70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СОДЕРЖАТЕЛЬНЫЙ РАЗДЕЛ 73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Общие положения 74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Описание образовательной деятельности в соответствии с направлениями развития ребенка, представленными в пяти образовательных областях 74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 Социально-коммуникативное развитие 74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2.1.1. Введение 74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2.1.2. Связь с другими образовательными областями 71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2.1.3. Целевые ориентиры и содержание образовательной деятельности 78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2.1.3.1. Роль коммуникации «ребенок — взрослый» в эмоциональном развитии 78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2.1.3.2. Роль коммуникации «ребенок — взрослый» в развитии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эмпатии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78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2.1.3.3. Реализация принципов содействия и участия 78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2.1.3.4. Формирование умений конструктивно решать конфликты 79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2.1.4. Организация образовательной деятельности 80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2.1.4.1. Примеры организации образовательной деятельности 83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2.1.4.2. Специальные занятия и программы по развитию социальной компетентности и эмоционального интеллекта 84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2.1.4.3. Примерный перечень средств обучения и воспитания 84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2.1.4.4. Организация и оснащение пространства 85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 Познавательное развитие 85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 Математика 86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2.2.1.1. Введение 86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2.2.1.2. Связь с другими разделами Программы 86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2.2.1.3. Целевые ориентиры 87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2.2.1.4. Организация образовательной деятельности 89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2.2.1.5. Примеры детских и детско-взрослых проектов 94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2.2.1.6. Сетевое взаимодействие 95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2.2.1.7. Взаимодействие с семьей 95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2.2.1.8. Примерный перечень средств обучения и воспитания 95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2.2.1.9. Организация и оснащение развивающей предметно-пространственной среды 96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 Окружающий мир: естествознание, экология и техника 96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2.2.2.1. Введение 96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2.2.2.2. Связь с другими разделами Программы 97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2.2.2.3. Целевые ориентиры 98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2.2.2.4. Организация образовательного процесса 101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2.2.2.5. Примеры детских и детско-взрослых проектов 105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2.2.2.6. Сетевое взаимодействие 107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2.2.2.7. Взаимодействие с семьей 107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2.2.2.8. Согласования 107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2.2.2.9. Примерный перечень средств обучения и воспитания 108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2.2.2.10. Организация и оснащение развивающей предметно-пространственной среды 109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 Окружающий мир: общество, история и культура 110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2.2.3.1. Введение 119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2.2.3.2. Связь с другими разделами Программы 111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2.2.3.3. Целевые ориентиры 111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2.2.3.4. Содержание образовательной деятельности 113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2.2.3.5. Организация образовательного процесса 114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2.2.3.6. Примеры детских и детско-взрослых проектов 117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2.2.3.7. Сетевое взаимодействие 118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2.2.3.8. Взаимодействие с семьей 118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2.2.3.9. Примерный перечень средств обучения и воспитания 119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2.2.3.10. Организация и оснащение предметно-пространственной развивающей образовательной среды 119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 Речевое развитие 120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2.3.1. Введение 120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2.3.2. Связь с другими образовательными областями 121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2.3.3. Целевые ориентиры 123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2.3.3.1. Общее речевое развитие 123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2.3.3.2. Предпосылки грамотности 123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 Организация образовательной деятельности 124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2.3.4.1. Эмоциональная атмосфера 124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2.3.4.2. Письменное документирование детских историй 125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2.3.4.3. Знакомство с рифмами, стихами и творческими играми 126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2.3.4.4. Речевое развитие в повседневной жизни детского сада 126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2.3.4.5. Знакомство с письмом и письменностью через игровой опыт 127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2.3.4.6. Примеры детских и детско-взрослых проектов 127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2.3.4.7. Сетевое взаимодействие 129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2.3.4.8. Взаимодействие с семьей 129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2.3.4.9. Примерный перечень средств обучения и воспитания 129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2.3.4.10. Организация развивающей предметно-пространственной среды и ритуалы, способствующие развитию предпосылок грамотности — интереса к чтению и письму 130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 Художественно-эстетическое развитие 131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2.4.1. Введение 131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2.4.2. Связь с другими образовательными областями 132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2.4.3. Целевые ориентиры 133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2.4.4. Организация образовательного процесса 134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2.4.4.1. Эмоциональная атмосфера 134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2.4.4.2. Сетевое взаимодействие 135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2.4.4.3. Сотрудничество с семьей 135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2.4.4.4. Примерный перечень средств обучения и воспитания 136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2.4.4.5. Организация и оснащение предметно-пространственной развивающей среды 138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2.4.5. Программа «Изобразительные, пластические искусства, конструирование и моделирование» 138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2.4.5.1. Введение 138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2.4.5.2. Связь с другими образовательными областями 138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2.4.5.3. Целевые ориентиры 140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2.4.5.4. Организация образовательного процесса 141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2.4.5.5. Примеры занятий, детских и детско-взрослых проектов 142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2.4.5.6. Примерный перечень средств обучения и воспитания 143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2.4.5.7. Организация развивающей предметно-пространственной среды 144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2.4.6. Программа «Музыка, музыкальное движение, танец» 144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2.4.6.1. Введение 144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2.4.6.2. Связь с другими образовательными областями 146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2.4.6.3. Целевые ориентиры 147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2.4.6.4. Организация образовательного процесса 149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2.4.6.5. Примеры занятий, детских и детско-взрослых проектов 150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2.4.6.6. Примерный перечень средств обучения и воспитания 151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2.4.6.7. Организация развивающей предметно-пространственной среды 152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 Физическое развитие 153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 Программа «Движение и спорт» 153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2.5.1.1. Введение 153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2.5.1.2. Связь с другими образовательными областями 154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2.5.1.3. Целевые ориентиры 155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2.5.1.4. Организация образовательного процесса 156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2.5.1.5. Примеры занятий, детских и детско-взрослых проектов 159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2.5.1.6. Сетевое взаимодействие и взаимодействие с семьей 160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2.5.1.7. Примерный перечень средств обучения и воспитания 160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2.5.1.8. Организация развивающей предметно-пространственной среды 161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 Программа «Здоровье, гигиена, безопасность» 162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2.5.2.1. Введение 162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2.5.2.2. Связь с другими разделами Программы 164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2.5.2.3. Целевые ориентиры 165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2.5.2.4. Организация образовательного процесса, профилактических мероприятий; безопасность 166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2.5.2.5. Примеры занятий, детских и детско-взрослых проектов 171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2.5.2.6. Сетевое взаимодействие 172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2.5.2.7. Взаимодействие с семьей 172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2.5.2.8. Примерный перечень средств обучения и воспитания 173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2.5.2.9. Организация развивающей предметно-пространственной среды 173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2.6. Взаимодействие взрослых с детьми 176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2.7. Взаимодействие педагогического коллектива с семьями дошкольников 176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2.8. Программа коррекционно-развивающей работы с детьми с ограниченными возможностями здоровья 179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ОРГАНИЗАЦИОННЫЙ РАЗДЕЛ 181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3.1. Общие положения 182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3.2. Психолого-педагогические условия, обеспечивающие развитие ребенка 183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3.3. Адаптация ребенка при переходе из семьи в дошкольную организацию 184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 Образовательный процесс 184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3.4.1. Факторы, влияющие на успешность образовательного процесса 184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3.4.2. Организация образовательного процесса 185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3.4.2.1. Учение и развитие через значимый опыт 185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3.4.2.2. Построение новых знаний и опыта на базе уже существующих 187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3.4.2.3. Создание возможностей для проведения организованных поисков и исследований 188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3.4.2.4. Создание возможностей для межличностного взаимодействия, диалога и сотрудничества с опытными взрослыми и сверстниками 190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3.4.2.5. Сочетание различного развивающего опыта 199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3.4.3. Игра 201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3.4.4. Проектно-тематический подход к организации образовательной деятельности 204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3.4.5. Планирование и проведение проектов 207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3.4.6. Примеры организации образовательного процесса, ориентированного на получение развивающего опыта 211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3.4.6.1. Пример организации образовательного процесса при освоении математического содержания 211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3.4.6.2. Примеры реализации проектно-тематического подхода 215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3.4.7. Дифференцированный подход к организации образовательного процесса 217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3.4.7.1. Дифференциация содержания 218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3.4.7.2. Дифференциация процесса 219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3.4.7.3. Дифференциация результатов 220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3.5. Формирование разновозрастных групп 221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3.5.1. Целевые ориентиры работы в разновозрастной группе 223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3.5.2. Условия работы в разновозрастной группе 223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3.6. Планирование образовательной деятельности 225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3.6.1. Подходы к планированию режима и распорядка дня 226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3.6.1.1. Режим дня 226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3.6.1.2. Планирование и выполнение распорядка дня 227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3.6.1.3. Примерный распорядок дня 232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3.6.2. Составление и оформление плана образовательной деятельности 238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 Организация пространства и оснащение развивающей предметно-пространственной среды 240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3.7.1. Организация пространства 240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3.7.1.1. Пространственные условия 241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3.7.1.2. Взаимодействие педагога и ребенка 243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3.7.1.3. Планирование 244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3.7.1.4. Разнообразие и использование инвентаря 245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3.7.1.5. Индивидуализация 245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3.7.1.6. Участие 246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3.7.2. Оснащение развивающей предметно-пространственной среды 247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3.8. Организация сетевого взаимодействия 250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3.8.1. Формы взаимодействия с родителями: возможности практической реализации 250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3.8.2. Взаимодействие с сетевым сообществом 252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3.9. Педагогические наблюдения и документация 253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3.10. Кадровые условия реализации Программы 257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3.11. Материально-техническое обеспечение Программы 259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3.12. Учебно-методический комплект Программы 261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3.13. Финансовые условия реализации Программы 270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3.14. Дополнительные образовательные услуги Детского сада, реализующего Программу 292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3.15. Перспективы работы по совершенствованию и развитию содержания Программы и обеспечивающих ее реализацию нормативно-правовых, научно-методических, кадровых, информационных и материально-технических ресурсов 293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3.16. Перечень нормативных и нормативно-методических документов 295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3.17. Перечень литературных источников 297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ГЛОССАРИЙ 299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ПЕРСОНАЛИИ 305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ПРИЛОЖЕНИЯ 313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Приложение 1. Научные основы Программы 314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Приложение 2. Значение корректирующего коэффициента к нормативам на оплату труда для отдельных субъектов РФ 320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Приложение 3. Адаптация ребенка при переходе из семьи в дошкольную организацию 321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450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err="1"/>
              <a:t>Юст</a:t>
            </a:r>
            <a:r>
              <a:rPr lang="ru-RU" dirty="0"/>
              <a:t> Р., Мюллер М. </a:t>
            </a:r>
          </a:p>
          <a:p>
            <a:r>
              <a:rPr lang="ru-RU" b="1" dirty="0"/>
              <a:t>ТЕРРИТОРИЯ ДВИЖЕНИЯ И ТВОРЧЕСТВА. 32 идеи для занятий по физкультуре в детском саду: для детей от 3 до 6 лет </a:t>
            </a:r>
          </a:p>
          <a:p>
            <a:r>
              <a:rPr lang="ru-RU" i="1" dirty="0"/>
              <a:t>ISBN 978-5-4454-1376-9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В КОМПЛЕКТЕ: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32 карточки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брошюра (32 с.) </a:t>
            </a:r>
          </a:p>
          <a:p>
            <a:endParaRPr lang="ru-RU" dirty="0"/>
          </a:p>
          <a:p>
            <a:r>
              <a:rPr lang="ru-RU" b="1" dirty="0"/>
              <a:t>СПИСОК ИГР</a:t>
            </a:r>
            <a:endParaRPr lang="en-US" b="1" dirty="0"/>
          </a:p>
          <a:p>
            <a:endParaRPr lang="ru-RU" dirty="0"/>
          </a:p>
          <a:p>
            <a:r>
              <a:rPr lang="ru-RU" dirty="0"/>
              <a:t>1. Развлечения</a:t>
            </a:r>
          </a:p>
          <a:p>
            <a:r>
              <a:rPr lang="ru-RU" dirty="0"/>
              <a:t>• Автогонки</a:t>
            </a:r>
          </a:p>
          <a:p>
            <a:r>
              <a:rPr lang="ru-RU" dirty="0"/>
              <a:t>• Ферма</a:t>
            </a:r>
          </a:p>
          <a:p>
            <a:r>
              <a:rPr lang="ru-RU" dirty="0"/>
              <a:t>• Аквапарк</a:t>
            </a:r>
          </a:p>
          <a:p>
            <a:r>
              <a:rPr lang="ru-RU" dirty="0"/>
              <a:t>• Природа</a:t>
            </a:r>
          </a:p>
          <a:p>
            <a:r>
              <a:rPr lang="ru-RU" dirty="0"/>
              <a:t>• Игровая площадка</a:t>
            </a:r>
          </a:p>
          <a:p>
            <a:r>
              <a:rPr lang="ru-RU" dirty="0"/>
              <a:t>• Отпуск</a:t>
            </a:r>
          </a:p>
          <a:p>
            <a:r>
              <a:rPr lang="ru-RU" dirty="0"/>
              <a:t>• Цирк</a:t>
            </a:r>
          </a:p>
          <a:p>
            <a:r>
              <a:rPr lang="ru-RU" dirty="0"/>
              <a:t>• Зоопарк</a:t>
            </a:r>
          </a:p>
          <a:p>
            <a:endParaRPr lang="ru-RU" dirty="0"/>
          </a:p>
          <a:p>
            <a:r>
              <a:rPr lang="ru-RU" dirty="0"/>
              <a:t>2. Путешествие вокруг света</a:t>
            </a:r>
          </a:p>
          <a:p>
            <a:r>
              <a:rPr lang="ru-RU" dirty="0"/>
              <a:t>• Африка</a:t>
            </a:r>
          </a:p>
          <a:p>
            <a:r>
              <a:rPr lang="ru-RU" dirty="0"/>
              <a:t>• Египет</a:t>
            </a:r>
          </a:p>
          <a:p>
            <a:r>
              <a:rPr lang="ru-RU" dirty="0"/>
              <a:t>• Австралия</a:t>
            </a:r>
          </a:p>
          <a:p>
            <a:r>
              <a:rPr lang="ru-RU" dirty="0"/>
              <a:t>• Россия</a:t>
            </a:r>
          </a:p>
          <a:p>
            <a:r>
              <a:rPr lang="ru-RU" dirty="0"/>
              <a:t>• Джунгли</a:t>
            </a:r>
          </a:p>
          <a:p>
            <a:r>
              <a:rPr lang="ru-RU" dirty="0"/>
              <a:t>• Франция</a:t>
            </a:r>
          </a:p>
          <a:p>
            <a:r>
              <a:rPr lang="ru-RU" dirty="0"/>
              <a:t>• </a:t>
            </a:r>
            <a:r>
              <a:rPr lang="ru-RU" dirty="0" err="1"/>
              <a:t>Карибы</a:t>
            </a:r>
            <a:endParaRPr lang="ru-RU" dirty="0"/>
          </a:p>
          <a:p>
            <a:r>
              <a:rPr lang="ru-RU" dirty="0"/>
              <a:t>• Океан</a:t>
            </a:r>
          </a:p>
          <a:p>
            <a:endParaRPr lang="ru-RU" dirty="0"/>
          </a:p>
          <a:p>
            <a:r>
              <a:rPr lang="ru-RU" dirty="0"/>
              <a:t>3. Сказки и истории</a:t>
            </a:r>
          </a:p>
          <a:p>
            <a:r>
              <a:rPr lang="ru-RU" dirty="0"/>
              <a:t>• Феи и домовые</a:t>
            </a:r>
          </a:p>
          <a:p>
            <a:r>
              <a:rPr lang="ru-RU" dirty="0"/>
              <a:t>• Госпожа Метелица</a:t>
            </a:r>
          </a:p>
          <a:p>
            <a:r>
              <a:rPr lang="ru-RU" dirty="0"/>
              <a:t>• Призраки и привидения</a:t>
            </a:r>
          </a:p>
          <a:p>
            <a:r>
              <a:rPr lang="ru-RU" dirty="0"/>
              <a:t>• </a:t>
            </a:r>
            <a:r>
              <a:rPr lang="ru-RU" dirty="0" err="1"/>
              <a:t>Гензель</a:t>
            </a:r>
            <a:r>
              <a:rPr lang="ru-RU" dirty="0"/>
              <a:t> и </a:t>
            </a:r>
            <a:r>
              <a:rPr lang="ru-RU" dirty="0" err="1"/>
              <a:t>Гретель</a:t>
            </a:r>
            <a:endParaRPr lang="ru-RU" dirty="0"/>
          </a:p>
          <a:p>
            <a:r>
              <a:rPr lang="ru-RU" dirty="0"/>
              <a:t>• Ведьмы и волшебники</a:t>
            </a:r>
          </a:p>
          <a:p>
            <a:r>
              <a:rPr lang="ru-RU" dirty="0"/>
              <a:t>• </a:t>
            </a:r>
            <a:r>
              <a:rPr lang="ru-RU" dirty="0" err="1"/>
              <a:t>Пеппи</a:t>
            </a:r>
            <a:r>
              <a:rPr lang="ru-RU" dirty="0"/>
              <a:t> </a:t>
            </a:r>
            <a:r>
              <a:rPr lang="ru-RU" dirty="0" err="1"/>
              <a:t>Длинныйчулок</a:t>
            </a:r>
            <a:endParaRPr lang="ru-RU" dirty="0"/>
          </a:p>
          <a:p>
            <a:r>
              <a:rPr lang="ru-RU" dirty="0"/>
              <a:t>• Красная Шапочка</a:t>
            </a:r>
          </a:p>
          <a:p>
            <a:r>
              <a:rPr lang="ru-RU" dirty="0"/>
              <a:t>• Белоснежка</a:t>
            </a:r>
          </a:p>
          <a:p>
            <a:endParaRPr lang="ru-RU" dirty="0"/>
          </a:p>
          <a:p>
            <a:r>
              <a:rPr lang="ru-RU" dirty="0"/>
              <a:t>4. Машина времени</a:t>
            </a:r>
          </a:p>
          <a:p>
            <a:r>
              <a:rPr lang="ru-RU" dirty="0"/>
              <a:t>• Динозавры</a:t>
            </a:r>
          </a:p>
          <a:p>
            <a:r>
              <a:rPr lang="ru-RU" dirty="0"/>
              <a:t>• Ледниковый период</a:t>
            </a:r>
          </a:p>
          <a:p>
            <a:r>
              <a:rPr lang="ru-RU" dirty="0"/>
              <a:t>• Индейцы</a:t>
            </a:r>
          </a:p>
          <a:p>
            <a:r>
              <a:rPr lang="ru-RU" dirty="0"/>
              <a:t>• Олимпийские игры</a:t>
            </a:r>
          </a:p>
          <a:p>
            <a:r>
              <a:rPr lang="ru-RU" dirty="0"/>
              <a:t>• Пираты</a:t>
            </a:r>
          </a:p>
          <a:p>
            <a:r>
              <a:rPr lang="ru-RU" dirty="0"/>
              <a:t>• Рыцари</a:t>
            </a:r>
          </a:p>
          <a:p>
            <a:r>
              <a:rPr lang="ru-RU" dirty="0"/>
              <a:t>• Поиски сокровищ</a:t>
            </a:r>
          </a:p>
          <a:p>
            <a:r>
              <a:rPr lang="ru-RU" dirty="0"/>
              <a:t>• Будущее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160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Ермолина Т. В.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МУЗЫКА В ДЕТСКОМ САДУ : от 1 года до 8 лет: 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комплект</a:t>
            </a:r>
            <a:endParaRPr lang="ru-RU" sz="1200" b="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ISBN 978-5-4454-1141-3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компл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/>
              <a:t>В КОМПЛЕКТЕ:</a:t>
            </a: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Музыка в детском саду : от 1 года до 8 лет : образовательная программа дошкольного образования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Музыка в детском саду. 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Осень : репертуарный сборник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(+CD)</a:t>
            </a:r>
            <a:endParaRPr lang="ru-RU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Музыка в детском саду. 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Зима : репертуарный сборник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(+CD)</a:t>
            </a:r>
            <a:endParaRPr lang="ru-RU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Музыка в детском саду. 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Весна : репертуарный сборник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(+CD)</a:t>
            </a:r>
            <a:endParaRPr lang="ru-RU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Музыка в детском саду. 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Лето : репертуарный сборник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(+CD)</a:t>
            </a:r>
            <a:endParaRPr lang="ru-RU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Программа «Музыка в детском саду» ориентирована на свободное целостное музыкальное развитие детей, создание оптимальных условий для их успешной индивидуализации и социализации. В программе предложена целостная инновационная система музыкального развития детей на основе гуманистической концепции свободного выбора и средового подхода. Программа отражает специфику методического сопровождения образовательного процесса с детьми раннего и дошкольного возраста, а также с детьми, имеющими особые образовательные потребности.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программе предложены построенная на принципе принятия и уважения детских свобод методика организации индивидуальных и коллективных занятий в музыкальной развивающей предметно-пространственной среде (МРППС), описания коррекционно-развивающей работы на основе музыки и движения, гибкая инновационная система для календарно-тематического планирования и мониторинга музыкально-педагогической работы, материалы для ведения наблюдений и построения индивидуального образовательного маршрута воспитанника, иллюстрированные описания МРППС.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Программа разработана в соответствии с ФГОС ДО и адресована музыкальным руководителям, воспитателям, методистам и руководителям дошкольных образовательных организаций, педагогам дополнительного образования, а также специалистам, работающим с детьми с ОВЗ.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 программе разработаны комплекс учебно-методических и дидактических материалов и авторский музыкальный репертуар. В репертуарных сборниках представлено более 300 музыкально-игровых моделей для организации детской жизни.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102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Кристель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Манске</a:t>
            </a: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ИНКЛЮЗИВНОЕ ОБУЧЕНИЕ ГРАМОТЕ ДЕТЕЙ С ТРЕХ ЛЕТ С СИНДРОМОМ ДАУНА, ЛЕГАСТЕНИЕЙ И ДРУГИМИ ОСОБЕННОСТЯМИ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ISBN 978-5-4454-0997-7</a:t>
            </a:r>
            <a:endParaRPr lang="ru-RU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Кристель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Манске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доктор психологии и педагогики, руководитель Института развития функциональных систем мозга в Гамбурге, выдающийся педагог, один из ведущих в мире специалистов в области коррекционной педагогики и психологии, которая более тридцати лет работает с особыми детьми, автор множества книг, ставшими бестселлерами.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Автор на практике доказывает, что неполноценных детей не существует, любой ребенок с синдромом Дауна, аутизмом,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легастенией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другими особенностями может найти свое место в жизни, получить аттестат и профессию.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Авторский подход основан на учении Л. С. Выготского о зоне ближайшего развития. Умственная отсталость – не ошибка природы, а следствие отсутствия социальной коммуникации и адекватной системы знаков, считает автор и иллюстрирует это на многочисленных примерах из жизни, лечебно-педагогической и психотерапевтической практики. К.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Манске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показывает, как можно создать живой алфавит, в котором каждая буква становится осмысленным знаком, имеющих для ребенка значение. Работа в зоне ближайшего развития с опорой на этот знак становится движущей силой психического развития ребенка.</a:t>
            </a:r>
          </a:p>
          <a:p>
            <a:endParaRPr lang="ru-RU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СОДЕРЖАНИЕ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Благодарности 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Введение 9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Эпохальный вопрос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Обучение в зоне ближайшего развития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зоне ближайшего развития мы разделяем друг с другом радость и удовольствие 17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зоне ближайшего развития ни один ребенок не является неудачником 18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зоне ближайшего развития прямая — не всегда кратчайший путь к цели 19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зоне ближайшего развития один человек начинает лучше понимать себя с помощью другого 20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зоне ближайшего развития человек может высказывать свои мысли 21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зоне ближайшего развития нет ни хорошего, ни плохого 22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зоне ближайшего развития аффекты не подавляются, а окультуриваются 24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зоне ближайшего развития мы придаем большое значение важным для человека смыслам 25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Обучаться в зоне ближайшего развития означает идти через хаос, проявляя любопытство 25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зоне ближайшего развития возможен скачок с одного уровня психологического развития на другой, более высокий 26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Дети, с которыми мы работали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Жозефина 28</a:t>
            </a:r>
          </a:p>
          <a:p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Марвин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Лукас 36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Саша 38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Ларс 40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Резюме 42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 значит быть учителем?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Учитель — не страж порядка 45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Учитель — не судья 45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Учитель — не проповедник 46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Учитель — не охотник, ставящий капканы 46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Учитель — проводник к следующей ступени развития 47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Кем был учитель Л. С. Выготский? 47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Мои педагогические выводы из открытий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Л. С. Выготского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Ход развития. От социального к индивидуальному 49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Условия развития. Морфофизиологические особенности и коммуникация 49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Источник развития. За пределами индивидуума: культура 51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Форма развития. Присвоение 51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Особенности развития. Развитие подчиняется не биологическим, а общественно-историческим законам 52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Движущие силы развития. Единство и диссонанс латентной и доминантной поведенческих линий 52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Метаморфоз человека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Стадия младенчества — совместно-разделенные ощущение и восприятие 56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Стадия раннего детства — совместно-разделенное действие с объектами 59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Стадия дошкольного детства — совместно-разделенная символизация 65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Стадия раннего школьного детства — совместно-разделенное мышление 69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Стадия юношества — совместно-разделенное оценивание 74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Методика развивающего чтения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80</a:t>
            </a:r>
          </a:p>
          <a:p>
            <a:r>
              <a:rPr lang="ru-RU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Франк </a:t>
            </a:r>
            <a:r>
              <a:rPr lang="ru-RU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Хайнрих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Изучение буквы Т в соответствии со стадиями развития по Л. С. Выготскому 83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Изучение буквы М в соответствии со стадиями развития по Л. С. Выготскому 85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Занятия, построенные на основе теории поэтапного формирования умственных действий П. Я. Гальперина 86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Работа с осмысленными звуками 87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Имя существительное 110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Глагол 112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Книжка с рассказами 115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Чтение незнакомых текстов 116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Овладение громкой речью во время сенситивной фазы речевого развития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118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Резюме 120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Список литературы 122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Приложения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124</a:t>
            </a:r>
          </a:p>
          <a:p>
            <a:r>
              <a:rPr lang="ru-RU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Карстен</a:t>
            </a:r>
            <a:r>
              <a:rPr lang="ru-RU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Вайсбах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Мой опыт работы по методике развивающего чтения 124</a:t>
            </a:r>
          </a:p>
          <a:p>
            <a:r>
              <a:rPr lang="ru-RU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Людмила Филипповна Обухова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Введение в проблему развивающих задач в контексте теории Л. С. Выготского и его школы 129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Лаврентьева Н. Б., </a:t>
            </a:r>
            <a:r>
              <a:rPr lang="ru-RU" dirty="0" err="1"/>
              <a:t>Либлинг</a:t>
            </a:r>
            <a:r>
              <a:rPr lang="ru-RU" baseline="0" dirty="0"/>
              <a:t> М. М., Кукушкина О. И.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ЛИЧНЫЙ БУКВАРЬ</a:t>
            </a:r>
            <a:r>
              <a:rPr lang="ru-RU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ru-RU" sz="2000" b="0" baseline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учебно-методический комплект для общеобразовательных организаций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ISBN 978-5-4454-1267-0</a:t>
            </a:r>
            <a:endParaRPr lang="ru-RU" sz="1200" b="1" i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Авторский коллектив:</a:t>
            </a:r>
          </a:p>
          <a:p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ЛАВРЕНТЬЕВА Н. Б.,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кандидат педагогических наук, научный сотрудник ФГБНУ «ИКП РАО», учитель-дефектолог;</a:t>
            </a:r>
          </a:p>
          <a:p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ЛИБЛИНГ М. М.,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кандидат психологических наук, старший научный сотрудник ФГБНУ «ИКП РАО», лауреат премии Президента РФ в области образования;</a:t>
            </a:r>
          </a:p>
          <a:p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КУКУШКИНА О. И.,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доктор педагогических наук, академик РАО, главный научный сотрудник ФГБНУ «ИКП РАО», лауреат премии Президента РФ в области образования.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Рекомендовано: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ru-RU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общеобразовательных организаций, реализующих адаптированные основные общеобразовательные программы,</a:t>
            </a:r>
          </a:p>
          <a:p>
            <a:pPr marL="171450" indent="-171450">
              <a:buFontTx/>
              <a:buChar char="-"/>
            </a:pPr>
            <a:r>
              <a:rPr lang="ru-RU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для семейного образования.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«Личный букварь» рекомендован для детей с ограниченными возможностями здоровья и реализует требования адаптированной основной общеобразовательной программы в предметной области «Филология» в соответствии с ФГОС начального общего образования обучающихся с расстройствами аутистического спектра.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Разработан с учетом примерной АООП НОО обучающихся с РАС, а также примерных рабочих программ по учебным предметам и коррекционным курсам НОО обучающихся с РАС (вариант 8.2). Может быть полезен для коррекционных занятий с детьми с РАС, обучающимися в условиях полной инклюзии (вариант 8.1), а также с детьми, обучающимися в соответствии с вариантом 8.3, — в пролонгированные сроки. Также может использоваться при обучении грамоте детей, не имеющих проблем здоровья, но испытывающих затруднения в освоении грамоты традиционными методами.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Издание предназначено для педагогов, а также родителей, заинтересованных в обучении своего ребенка осмысленному чтению и письму.</a:t>
            </a:r>
          </a:p>
          <a:p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СОДЕРЖАНИЕ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ОБУЧЕНИЕ ЧТЕНИЮ ПУТЕМ СОЗДАНИЯ «ЛИЧНОГО БУКВАРЯ»: МЕТОДИЧЕСКИЕ ОСОБЕННОСТИ 4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СОЗДАНИЕ «ЛИЧНОГО БУКВАРЯ»: СТРУКТУРА, МАТЕРИАЛЫ И МЕТОДИКА РАБОТЫ 9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Освоение букв: в какой последовательности и почему не по алфавиту 11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Глобальное чтение: задачи, логика работы, дидактические материалы 21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Тематический блок «Моя семья» 23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Тематический блок «Домашние и лесные животные» 29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Аналитическое чтение и самостоятельное осмысленное письмо 33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ЗАКЛЮЧЕНИЕ 44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845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/>
              <a:t>Проекты в области естественных наук, математики и техники для дошкольников. Учебно-практическое пособие</a:t>
            </a:r>
          </a:p>
          <a:p>
            <a:r>
              <a:rPr lang="ru-RU" dirty="0"/>
              <a:t>Под редакцией профессора В. Э. </a:t>
            </a:r>
            <a:r>
              <a:rPr lang="ru-RU" dirty="0" err="1"/>
              <a:t>Фтенакиса</a:t>
            </a:r>
            <a:endParaRPr lang="ru-RU" dirty="0"/>
          </a:p>
          <a:p>
            <a:endParaRPr lang="ru-RU" dirty="0"/>
          </a:p>
          <a:p>
            <a:r>
              <a:rPr lang="en-GB" dirty="0"/>
              <a:t>ISBN 978-5-4454-0783-6</a:t>
            </a:r>
            <a:r>
              <a:rPr lang="ru-RU" dirty="0"/>
              <a:t> </a:t>
            </a:r>
          </a:p>
          <a:p>
            <a:r>
              <a:rPr lang="ru-RU" dirty="0"/>
              <a:t>192 стр.</a:t>
            </a:r>
          </a:p>
          <a:p>
            <a:endParaRPr lang="ru-RU" dirty="0"/>
          </a:p>
          <a:p>
            <a:r>
              <a:rPr lang="ru-RU" dirty="0"/>
              <a:t>Как побудить детей уже в раннем возрасте осваивать естественно-научное, математическое и техническое содержание образования и поддержать возникший</a:t>
            </a:r>
          </a:p>
          <a:p>
            <a:r>
              <a:rPr lang="ru-RU" dirty="0"/>
              <a:t>интерес к этим направлениям? Как сделать познавательное развитие непременной составной частью деятельности дошкольной организации? В настоящем издании</a:t>
            </a:r>
          </a:p>
          <a:p>
            <a:r>
              <a:rPr lang="ru-RU" dirty="0"/>
              <a:t>педагоги детских садов найдут рекомендации по укреплению у своих воспитанников начальных знаний и умений в данных областях знания.</a:t>
            </a:r>
          </a:p>
          <a:p>
            <a:r>
              <a:rPr lang="ru-RU" dirty="0"/>
              <a:t>Представленные проекты проверены педагогической практикой. Все они основаны на современных научных данных, которыми располагает психология развития,</a:t>
            </a:r>
          </a:p>
          <a:p>
            <a:r>
              <a:rPr lang="ru-RU" dirty="0"/>
              <a:t>и направлены на то, чтобы дети активно знакомились с явлениями и объектами окружающего мира, учась при этом взаимодействовать друг с другом и со взрослыми.</a:t>
            </a:r>
          </a:p>
          <a:p>
            <a:r>
              <a:rPr lang="ru-RU" dirty="0"/>
              <a:t>Задача педагогов — не дать угаснуть естественной любознательности детей и их исследовательскому задору. Эта книга послужит источником идей, которые помогут не</a:t>
            </a:r>
          </a:p>
          <a:p>
            <a:r>
              <a:rPr lang="ru-RU" dirty="0"/>
              <a:t>только повысить качество дошкольного образования, но и сделать повседневную жизнь детского сада ярче и занимательнее.</a:t>
            </a:r>
          </a:p>
          <a:p>
            <a:r>
              <a:rPr lang="ru-RU" dirty="0"/>
              <a:t>Предлагаемое практическое пособие является первым в серии книг «Вдохновение. Создавать естество знания», знакомящей читателей с опытом работы зарубежных детских садов в области раннего естественно-научного образования.</a:t>
            </a:r>
          </a:p>
          <a:p>
            <a:r>
              <a:rPr lang="ru-RU" dirty="0"/>
              <a:t>Издание предназначено для педагогов и методистов дошкольного образования, сотрудников детских центров, родителей, заинтересованных в разностороннем развитии</a:t>
            </a:r>
          </a:p>
          <a:p>
            <a:r>
              <a:rPr lang="ru-RU" dirty="0"/>
              <a:t>своих детей.</a:t>
            </a:r>
          </a:p>
          <a:p>
            <a:endParaRPr lang="ru-RU" dirty="0"/>
          </a:p>
          <a:p>
            <a:r>
              <a:rPr lang="ru-RU" dirty="0"/>
              <a:t>СОДЕРЖАНИЕ</a:t>
            </a:r>
          </a:p>
          <a:p>
            <a:endParaRPr lang="ru-RU" dirty="0"/>
          </a:p>
          <a:p>
            <a:r>
              <a:rPr lang="ru-RU" dirty="0"/>
              <a:t>Предисловие к русскому изданию 4</a:t>
            </a:r>
          </a:p>
          <a:p>
            <a:r>
              <a:rPr lang="ru-RU" dirty="0"/>
              <a:t>1. Теоретические основы</a:t>
            </a:r>
          </a:p>
          <a:p>
            <a:r>
              <a:rPr lang="ru-RU" dirty="0"/>
              <a:t>Естественные науки, математика и техника 8</a:t>
            </a:r>
          </a:p>
          <a:p>
            <a:r>
              <a:rPr lang="ru-RU" dirty="0"/>
              <a:t>Дети и педагоги совместно строят знания и картину мира 13</a:t>
            </a:r>
          </a:p>
          <a:p>
            <a:r>
              <a:rPr lang="ru-RU" dirty="0"/>
              <a:t>Планирование и проведение проектов 17</a:t>
            </a:r>
          </a:p>
          <a:p>
            <a:r>
              <a:rPr lang="ru-RU" dirty="0"/>
              <a:t>Выбор и проведение экспериментов 23</a:t>
            </a:r>
          </a:p>
          <a:p>
            <a:r>
              <a:rPr lang="ru-RU" dirty="0"/>
              <a:t>2. Проекты</a:t>
            </a:r>
          </a:p>
          <a:p>
            <a:r>
              <a:rPr lang="ru-RU" dirty="0"/>
              <a:t>Вода — элемент природы 28</a:t>
            </a:r>
          </a:p>
          <a:p>
            <a:r>
              <a:rPr lang="ru-RU" dirty="0"/>
              <a:t>Гусеницы — бабочки — насекомые:</a:t>
            </a:r>
          </a:p>
          <a:p>
            <a:r>
              <a:rPr lang="ru-RU" dirty="0"/>
              <a:t>наблюдение за природой и эксперименты 36</a:t>
            </a:r>
          </a:p>
          <a:p>
            <a:r>
              <a:rPr lang="ru-RU" dirty="0"/>
              <a:t>Чудесный мир воды 42</a:t>
            </a:r>
          </a:p>
          <a:p>
            <a:r>
              <a:rPr lang="ru-RU" dirty="0"/>
              <a:t>«Включить воду»: уголок для экспериментов с водой 51</a:t>
            </a:r>
          </a:p>
          <a:p>
            <a:r>
              <a:rPr lang="ru-RU" dirty="0"/>
              <a:t>Исследования и эксперименты для дошкольников 60</a:t>
            </a:r>
          </a:p>
          <a:p>
            <a:r>
              <a:rPr lang="ru-RU" dirty="0"/>
              <a:t>Мастерская знаний 74</a:t>
            </a:r>
          </a:p>
          <a:p>
            <a:r>
              <a:rPr lang="ru-RU" dirty="0"/>
              <a:t>Раз, два, три, четыре, пять, всё мы можем сосчитать! Путешествие в страну чисел и множеств 82</a:t>
            </a:r>
          </a:p>
          <a:p>
            <a:r>
              <a:rPr lang="ru-RU" dirty="0"/>
              <a:t>Цвета, формы и числа: игрушечный магазин 92</a:t>
            </a:r>
          </a:p>
          <a:p>
            <a:r>
              <a:rPr lang="ru-RU" dirty="0"/>
              <a:t>Математическая мастерская 98</a:t>
            </a:r>
          </a:p>
          <a:p>
            <a:r>
              <a:rPr lang="ru-RU" dirty="0"/>
              <a:t>Детская конференция 107</a:t>
            </a:r>
          </a:p>
          <a:p>
            <a:r>
              <a:rPr lang="ru-RU" dirty="0"/>
              <a:t>Дети создают образовательную среду 113</a:t>
            </a:r>
          </a:p>
          <a:p>
            <a:r>
              <a:rPr lang="ru-RU" dirty="0"/>
              <a:t>«Детский город» и «Пашкина пекарня» 121</a:t>
            </a:r>
          </a:p>
          <a:p>
            <a:r>
              <a:rPr lang="ru-RU" dirty="0"/>
              <a:t>Концепция пространства: оборудование лаборатории 127</a:t>
            </a:r>
          </a:p>
          <a:p>
            <a:r>
              <a:rPr lang="ru-RU" dirty="0"/>
              <a:t>Юные метеорологи 137</a:t>
            </a:r>
          </a:p>
          <a:p>
            <a:r>
              <a:rPr lang="ru-RU" dirty="0"/>
              <a:t>От демонстрации опыта к самостоятельному экспериментированию: детская лаборатория 144</a:t>
            </a:r>
          </a:p>
          <a:p>
            <a:r>
              <a:rPr lang="ru-RU" dirty="0"/>
              <a:t>Делаем сами: игровой домик с электричеством и водосточной трубой 158</a:t>
            </a:r>
          </a:p>
          <a:p>
            <a:r>
              <a:rPr lang="ru-RU" dirty="0"/>
              <a:t>Дети знают больше! 166</a:t>
            </a:r>
          </a:p>
          <a:p>
            <a:r>
              <a:rPr lang="ru-RU" dirty="0"/>
              <a:t>Силы действуют везде: раннее образование в области физики и техники 179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918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dirty="0" err="1"/>
              <a:t>Бостельман</a:t>
            </a:r>
            <a:r>
              <a:rPr lang="ru-RU" dirty="0"/>
              <a:t> А., </a:t>
            </a:r>
            <a:r>
              <a:rPr lang="ru-RU" dirty="0" err="1"/>
              <a:t>Финк</a:t>
            </a:r>
            <a:r>
              <a:rPr lang="ru-RU" dirty="0"/>
              <a:t> М. </a:t>
            </a:r>
          </a:p>
          <a:p>
            <a:r>
              <a:rPr lang="ru-RU" b="1" dirty="0"/>
              <a:t>ЯСЛИ: НАБЛЮДЕНИЕ И ФИКСИРОВАНИЕ РЕЗУЛЬТАТОВ</a:t>
            </a:r>
          </a:p>
          <a:p>
            <a:r>
              <a:rPr lang="ru-RU" dirty="0"/>
              <a:t>Учебно-практическое пособие для педагогов дошкольного образования </a:t>
            </a:r>
          </a:p>
          <a:p>
            <a:r>
              <a:rPr lang="ru-RU" dirty="0"/>
              <a:t>Под редакцией С. Н. </a:t>
            </a:r>
            <a:r>
              <a:rPr lang="ru-RU" dirty="0" err="1"/>
              <a:t>Бондаревой</a:t>
            </a:r>
            <a:r>
              <a:rPr lang="ru-RU" dirty="0"/>
              <a:t> </a:t>
            </a:r>
          </a:p>
          <a:p>
            <a:r>
              <a:rPr lang="ru-RU" i="1" dirty="0"/>
              <a:t>ISBN 978-5-4454-0705-8</a:t>
            </a:r>
          </a:p>
          <a:p>
            <a:endParaRPr lang="ru-RU" dirty="0"/>
          </a:p>
          <a:p>
            <a:r>
              <a:rPr lang="ru-RU" dirty="0"/>
              <a:t>Наблюдение и фиксирование результатов — незаменимые элементы планирования, ориентированного на интересы и потребности детей.</a:t>
            </a:r>
          </a:p>
          <a:p>
            <a:r>
              <a:rPr lang="ru-RU" dirty="0"/>
              <a:t>Издание содержит множество примеров из практики, показывающих, как осуществлять наблюдение и фиксировать результаты без риска утонуть в огромном количестве бланков и формуляров.</a:t>
            </a:r>
          </a:p>
          <a:p>
            <a:r>
              <a:rPr lang="ru-RU" dirty="0"/>
              <a:t>Авторы предлагают множество простых идей, которые легко воплотить на практике и которые помогут воспитателю познакомить родителей с содержанием педагогической работы в яслях.</a:t>
            </a:r>
          </a:p>
          <a:p>
            <a:r>
              <a:rPr lang="ru-RU" dirty="0"/>
              <a:t>Эта книга — собрание идей, которые обогатят и облегчат вашу работу!</a:t>
            </a:r>
          </a:p>
          <a:p>
            <a:r>
              <a:rPr lang="ru-RU" dirty="0"/>
              <a:t>Из этого руководства вы узнаете:</a:t>
            </a:r>
          </a:p>
          <a:p>
            <a:r>
              <a:rPr lang="ru-RU" dirty="0"/>
              <a:t>• о простых и не требующих существенных временных затрат формах наблюдения;</a:t>
            </a:r>
          </a:p>
          <a:p>
            <a:r>
              <a:rPr lang="ru-RU" dirty="0"/>
              <a:t>• о таких форматах проведения совещаний и обсуждений вопросов в коллективе, которые помогут вам в планировании работы;</a:t>
            </a:r>
          </a:p>
          <a:p>
            <a:r>
              <a:rPr lang="ru-RU" dirty="0"/>
              <a:t>• о различных способах познакомить родителей с работой воспитателя;</a:t>
            </a:r>
          </a:p>
          <a:p>
            <a:r>
              <a:rPr lang="ru-RU" dirty="0"/>
              <a:t>• о том, как в вашем детском саду создать условия для эффективной работы.</a:t>
            </a:r>
          </a:p>
          <a:p>
            <a:r>
              <a:rPr lang="ru-RU" dirty="0"/>
              <a:t>Книга входит в методический комплект образовательной программы «Вдохновение» и полностью соответствует требованиям ФГОС ДО.</a:t>
            </a:r>
          </a:p>
          <a:p>
            <a:endParaRPr lang="ru-RU" dirty="0"/>
          </a:p>
          <a:p>
            <a:r>
              <a:rPr lang="ru-RU" b="1" dirty="0"/>
              <a:t>СОДЕРЖАНИЕ</a:t>
            </a:r>
          </a:p>
          <a:p>
            <a:r>
              <a:rPr lang="ru-RU" dirty="0"/>
              <a:t>От авторов 6</a:t>
            </a:r>
          </a:p>
          <a:p>
            <a:r>
              <a:rPr lang="ru-RU" dirty="0"/>
              <a:t>1. ПОЗНАВАТЕЛЬНАЯ ДЕЯТЕЛЬНОСТЬ В РАННЕМ ВОЗРАСТЕ 9</a:t>
            </a:r>
          </a:p>
          <a:p>
            <a:r>
              <a:rPr lang="ru-RU" dirty="0"/>
              <a:t>Пять правил обучения детей раннего возраста 10</a:t>
            </a:r>
          </a:p>
          <a:p>
            <a:r>
              <a:rPr lang="ru-RU" dirty="0"/>
              <a:t>Озадачивающее поведение или неожиданно четкий эксперимент: элементарные игровые действия 13</a:t>
            </a:r>
          </a:p>
          <a:p>
            <a:r>
              <a:rPr lang="ru-RU" dirty="0"/>
              <a:t>2. РЕБЕНОК ЗНАЕТ, КАК ЕМУ РАЗВИВАТЬСЯ: ПРОГРАММА СОПРОВОЖДЕНИЯ РАЗВИТИЯ 17</a:t>
            </a:r>
          </a:p>
          <a:p>
            <a:r>
              <a:rPr lang="ru-RU" dirty="0"/>
              <a:t>Сопровождение развития — магистральное направление работы</a:t>
            </a:r>
          </a:p>
          <a:p>
            <a:r>
              <a:rPr lang="ru-RU" dirty="0"/>
              <a:t>дошкольной организации 19</a:t>
            </a:r>
          </a:p>
          <a:p>
            <a:r>
              <a:rPr lang="ru-RU" dirty="0"/>
              <a:t>3. ПРАКТИЧЕСКИЕ РЕКОМЕНДАЦИИ 23</a:t>
            </a:r>
          </a:p>
          <a:p>
            <a:r>
              <a:rPr lang="ru-RU" dirty="0"/>
              <a:t>К структуре разделов практических рекомендаций 24</a:t>
            </a:r>
          </a:p>
          <a:p>
            <a:r>
              <a:rPr lang="ru-RU" dirty="0"/>
              <a:t>Начинаем с наблюдения 25</a:t>
            </a:r>
          </a:p>
          <a:p>
            <a:r>
              <a:rPr lang="ru-RU" dirty="0"/>
              <a:t>Наблюдение 26</a:t>
            </a:r>
          </a:p>
          <a:p>
            <a:r>
              <a:rPr lang="ru-RU" dirty="0"/>
              <a:t>Наблюдение за простейшими экспериментами 28</a:t>
            </a:r>
          </a:p>
          <a:p>
            <a:r>
              <a:rPr lang="ru-RU" dirty="0"/>
              <a:t>Эффективность работы «третьего воспитателя»: наблюдение за использованием помещения 30</a:t>
            </a:r>
          </a:p>
          <a:p>
            <a:r>
              <a:rPr lang="ru-RU" dirty="0"/>
              <a:t>Наблюдение за сбалансированностью распорядка дня 32</a:t>
            </a:r>
          </a:p>
          <a:p>
            <a:r>
              <a:rPr lang="ru-RU" dirty="0"/>
              <a:t>Наблюдение воспитателя за своими коллегами: какое влияние мы оказываем на детей? 34</a:t>
            </a:r>
          </a:p>
          <a:p>
            <a:r>
              <a:rPr lang="ru-RU" dirty="0"/>
              <a:t>Как избежать типичных ошибок при наблюдении 36</a:t>
            </a:r>
          </a:p>
          <a:p>
            <a:r>
              <a:rPr lang="ru-RU" dirty="0"/>
              <a:t>Запечатлеть главное: фиксировать результаты наблюдения 38</a:t>
            </a:r>
          </a:p>
          <a:p>
            <a:r>
              <a:rPr lang="ru-RU" dirty="0"/>
              <a:t>Общая папка-планшет 39</a:t>
            </a:r>
          </a:p>
          <a:p>
            <a:r>
              <a:rPr lang="ru-RU" dirty="0"/>
              <a:t>Папка-планшет для наблюдений за каждым ребенком 40</a:t>
            </a:r>
          </a:p>
          <a:p>
            <a:r>
              <a:rPr lang="ru-RU" dirty="0"/>
              <a:t>Разворотный лист 42</a:t>
            </a:r>
          </a:p>
          <a:p>
            <a:r>
              <a:rPr lang="ru-RU" dirty="0" err="1"/>
              <a:t>Стикеры</a:t>
            </a:r>
            <a:r>
              <a:rPr lang="ru-RU" dirty="0"/>
              <a:t> 44</a:t>
            </a:r>
          </a:p>
          <a:p>
            <a:r>
              <a:rPr lang="ru-RU" dirty="0"/>
              <a:t>Магнитно-маркерная доска 45</a:t>
            </a:r>
          </a:p>
          <a:p>
            <a:r>
              <a:rPr lang="ru-RU" dirty="0"/>
              <a:t>Заметки в конце рабочего дня 46</a:t>
            </a:r>
          </a:p>
          <a:p>
            <a:r>
              <a:rPr lang="ru-RU" dirty="0"/>
              <a:t>Как избежать типичных ошибок при фиксировании результатов наблюдения 47</a:t>
            </a:r>
          </a:p>
          <a:p>
            <a:r>
              <a:rPr lang="ru-RU" dirty="0"/>
              <a:t>Анализировать результаты наблюдения с коллегами и с родителями 48</a:t>
            </a:r>
          </a:p>
          <a:p>
            <a:r>
              <a:rPr lang="ru-RU" dirty="0"/>
              <a:t>Совещание по вопросам развития детей 52</a:t>
            </a:r>
          </a:p>
          <a:p>
            <a:r>
              <a:rPr lang="ru-RU" dirty="0"/>
              <a:t>Обработка результатов наблюдений: систематизировать и анализировать 55</a:t>
            </a:r>
          </a:p>
          <a:p>
            <a:r>
              <a:rPr lang="ru-RU" dirty="0"/>
              <a:t>Как избежать типичных ошибок при анализе 56</a:t>
            </a:r>
          </a:p>
          <a:p>
            <a:r>
              <a:rPr lang="ru-RU" dirty="0"/>
              <a:t>Беседа с родителями о развитии ребенка 57</a:t>
            </a:r>
          </a:p>
          <a:p>
            <a:r>
              <a:rPr lang="ru-RU" dirty="0"/>
              <a:t>Как избежать типичных ошибок в беседе с родителями 63</a:t>
            </a:r>
          </a:p>
          <a:p>
            <a:r>
              <a:rPr lang="ru-RU" dirty="0"/>
              <a:t>Планировать не подлежащее планированию: работа с детьми раннего возраста 64</a:t>
            </a:r>
          </a:p>
          <a:p>
            <a:r>
              <a:rPr lang="ru-RU" dirty="0"/>
              <a:t>Лотос-план: в основе — деятельность детей 66</a:t>
            </a:r>
          </a:p>
          <a:p>
            <a:r>
              <a:rPr lang="ru-RU" dirty="0"/>
              <a:t>Лист поэтапного развития: умения развиваются параллельно 68</a:t>
            </a:r>
          </a:p>
          <a:p>
            <a:r>
              <a:rPr lang="ru-RU" dirty="0"/>
              <a:t>Как избежать типичных ошибок при планировании 70</a:t>
            </a:r>
          </a:p>
          <a:p>
            <a:r>
              <a:rPr lang="ru-RU" dirty="0"/>
              <a:t>Привлекать сторонников: документация для родителей 72</a:t>
            </a:r>
          </a:p>
          <a:p>
            <a:r>
              <a:rPr lang="ru-RU" dirty="0"/>
              <a:t>Обзор дня 75</a:t>
            </a:r>
          </a:p>
          <a:p>
            <a:r>
              <a:rPr lang="ru-RU" dirty="0"/>
              <a:t>Дневник группы расскажет обо всем 77</a:t>
            </a:r>
          </a:p>
          <a:p>
            <a:r>
              <a:rPr lang="ru-RU" dirty="0"/>
              <a:t>Цифровая или аналоговая фотография: картина дня 78</a:t>
            </a:r>
          </a:p>
          <a:p>
            <a:r>
              <a:rPr lang="ru-RU" dirty="0"/>
              <a:t>Предмет дня 79</a:t>
            </a:r>
          </a:p>
          <a:p>
            <a:r>
              <a:rPr lang="ru-RU" dirty="0"/>
              <a:t>Сделать педагогическую работу зримой 80</a:t>
            </a:r>
          </a:p>
          <a:p>
            <a:r>
              <a:rPr lang="ru-RU" dirty="0"/>
              <a:t>Больше, чем просто уход за детьми: представлять распорядок дня 81</a:t>
            </a:r>
          </a:p>
          <a:p>
            <a:r>
              <a:rPr lang="ru-RU" dirty="0"/>
              <a:t>Больше, чем игрушка: представлять игровой материал 82</a:t>
            </a:r>
          </a:p>
          <a:p>
            <a:r>
              <a:rPr lang="ru-RU" dirty="0"/>
              <a:t>Больше, чем комнаты: знакомить с концепцией организации пространства 83</a:t>
            </a:r>
          </a:p>
          <a:p>
            <a:r>
              <a:rPr lang="ru-RU" dirty="0"/>
              <a:t>Кульминация дня: документировать целенаправленные педагогические предложения 84</a:t>
            </a:r>
          </a:p>
          <a:p>
            <a:r>
              <a:rPr lang="ru-RU" dirty="0"/>
              <a:t>Как мы работаем: знакомить с планированием 85</a:t>
            </a:r>
          </a:p>
          <a:p>
            <a:r>
              <a:rPr lang="ru-RU" dirty="0"/>
              <a:t>Как избежать ошибок при составлении документации 86</a:t>
            </a:r>
          </a:p>
          <a:p>
            <a:r>
              <a:rPr lang="ru-RU" dirty="0"/>
              <a:t>Портфолио в яслях 88</a:t>
            </a:r>
          </a:p>
          <a:p>
            <a:r>
              <a:rPr lang="ru-RU" dirty="0"/>
              <a:t>Портфолио 90</a:t>
            </a:r>
          </a:p>
          <a:p>
            <a:r>
              <a:rPr lang="ru-RU" dirty="0"/>
              <a:t>Выбрать время для оформления портфолио 91</a:t>
            </a:r>
          </a:p>
          <a:p>
            <a:r>
              <a:rPr lang="ru-RU" dirty="0"/>
              <a:t>Использование портфолио в работе с родителями 92</a:t>
            </a:r>
          </a:p>
          <a:p>
            <a:r>
              <a:rPr lang="ru-RU" dirty="0"/>
              <a:t>Сводная таблица для заполнения портфолио 94</a:t>
            </a:r>
          </a:p>
          <a:p>
            <a:r>
              <a:rPr lang="ru-RU" dirty="0"/>
              <a:t>Как избежать типичных ошибок при ведении портфолио 96</a:t>
            </a:r>
          </a:p>
          <a:p>
            <a:r>
              <a:rPr lang="ru-RU" dirty="0"/>
              <a:t>Условия для работы по сопровождению развития ребенка 98</a:t>
            </a:r>
          </a:p>
          <a:p>
            <a:r>
              <a:rPr lang="ru-RU" dirty="0"/>
              <a:t>Первый фактор: структура — так мы сможем эффективно работать! 100</a:t>
            </a:r>
          </a:p>
          <a:p>
            <a:r>
              <a:rPr lang="ru-RU" dirty="0"/>
              <a:t>Второй фактор: система ценностей и знания — в работе мы единодушны! 103</a:t>
            </a:r>
          </a:p>
          <a:p>
            <a:r>
              <a:rPr lang="ru-RU" dirty="0"/>
              <a:t>Третий фактор: отношения — мы работаем друг с другом и друг для друга 103</a:t>
            </a:r>
          </a:p>
          <a:p>
            <a:r>
              <a:rPr lang="ru-RU" dirty="0"/>
              <a:t>Защита персональных данных 104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863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286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ВДОХНОВЕНИЕ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Основная образовательная программа дошкольного образования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ISBN 978-5-4454-0555-9</a:t>
            </a:r>
            <a:endParaRPr lang="ru-RU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Основная образовательная программа дошкольного образования «Вдохновение» создана в полном соответствии с требованиями ФГОС ДО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учетом результатов новейших отечественных и зарубежных психолого-педагогических исследований в области дошкольного детства. Программа предоставляет в распоряжение педагога современные данные о развитии ребенка, ставит ясные цели и предоставляет выверенные педагогические инструменты для их достижения. Открывая просторы для профессионального творчества, Программа в то же время позволяет выстроить полноценный, качественный образовательный процесс, сформировать современную и эффективную образовательную среду. Инструменты педагогической диагностики, предлагаемые Программой, формируют надежную основу для принятия педагогических решений. Подходы дифференцированного обучения, предлагаемые программой, позволяют учесть индивидуальные особенности развития каждого ребенка в группе и добиться лучших результатов образования.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Программа поддерживает игру во всех ее видах, исследовательскую активность ребенка, совместную деятельность взрослого и ребенка. «Вдохновение» предусматривает вариативность форм реализации в зависимости от конкретной ситуации, места расположения детского сада, особенностей детей и их семей. Программа «Вдохновение» обеспечивает преемственность с начальным уровнем образования.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Программа «Вдохновение» сопровождается развернутым учебно-методическим комплектом, который поможет реализовать все ее положения как начинающим педагогам, так и мастерам дошкольной педагогики.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СОДЕРЖАНИЕ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ВВЕДЕНИЕ 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Социокультурная ситуация современного детства 10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ЦЕЛЕВОЙ РАЗДЕЛ 15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1.1. Пояснительная записка 16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1.1.1. Цели и задачи Программы 19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1.1.2. Принципы и подходы Программы 19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1.1.2.1. Философия и научные основы Программы 19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1.1.2.2. Социокультурный контекст образования: экология детства 23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1.1.2.3. Принципы Программы 28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1.1.3. Значимые для Программы характеристики особенностей развития детей 33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1.2. Планируемые результаты освоения Программы 54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1.2.1. Подход к определению планируемых результатов 55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1.2.2. Целевые ориентиры в младенческом возрасте 57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1.2.3. Целевые ориентиры в раннем возрасте 58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1.2.4. Целевые ориентиры на этапе завершения освоения Программы 59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1.3. Развивающее оценивание качества образовательной деятельности по Программе 66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1.3.1. Наблюдения и документация процессов развития 67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1.3.2. Оценка Детским садом собственного образовательного процесса 68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1.3.3. Улучшение качества и менеджмент качества на уровне Детского сада 69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1.3.4. Инновации в Детском саду — внедрение Программы 70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СОДЕРЖАТЕЛЬНЫЙ РАЗДЕЛ 73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Общие положения 74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Описание образовательной деятельности в соответствии с направлениями развития ребенка, представленными в пяти образовательных областях 74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 Социально-коммуникативное развитие 74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2.1.1. Введение 74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2.1.2. Связь с другими образовательными областями 71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2.1.3. Целевые ориентиры и содержание образовательной деятельности 78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2.1.3.1. Роль коммуникации «ребенок — взрослый» в эмоциональном развитии 78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2.1.3.2. Роль коммуникации «ребенок — взрослый» в развитии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эмпатии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78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2.1.3.3. Реализация принципов содействия и участия 78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2.1.3.4. Формирование умений конструктивно решать конфликты 79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2.1.4. Организация образовательной деятельности 80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2.1.4.1. Примеры организации образовательной деятельности 83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2.1.4.2. Специальные занятия и программы по развитию социальной компетентности и эмоционального интеллекта 84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2.1.4.3. Примерный перечень средств обучения и воспитания 84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2.1.4.4. Организация и оснащение пространства 85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 Познавательное развитие 85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 Математика 86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2.2.1.1. Введение 86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2.2.1.2. Связь с другими разделами Программы 86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2.2.1.3. Целевые ориентиры 87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2.2.1.4. Организация образовательной деятельности 89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2.2.1.5. Примеры детских и детско-взрослых проектов 94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2.2.1.6. Сетевое взаимодействие 95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2.2.1.7. Взаимодействие с семьей 95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2.2.1.8. Примерный перечень средств обучения и воспитания 95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2.2.1.9. Организация и оснащение развивающей предметно-пространственной среды 96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 Окружающий мир: естествознание, экология и техника 96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2.2.2.1. Введение 96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2.2.2.2. Связь с другими разделами Программы 97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2.2.2.3. Целевые ориентиры 98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2.2.2.4. Организация образовательного процесса 101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2.2.2.5. Примеры детских и детско-взрослых проектов 105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2.2.2.6. Сетевое взаимодействие 107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2.2.2.7. Взаимодействие с семьей 107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2.2.2.8. Согласования 107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2.2.2.9. Примерный перечень средств обучения и воспитания 108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2.2.2.10. Организация и оснащение развивающей предметно-пространственной среды 109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 Окружающий мир: общество, история и культура 110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2.2.3.1. Введение 119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2.2.3.2. Связь с другими разделами Программы 111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2.2.3.3. Целевые ориентиры 111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2.2.3.4. Содержание образовательной деятельности 113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2.2.3.5. Организация образовательного процесса 114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2.2.3.6. Примеры детских и детско-взрослых проектов 117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2.2.3.7. Сетевое взаимодействие 118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2.2.3.8. Взаимодействие с семьей 118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2.2.3.9. Примерный перечень средств обучения и воспитания 119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2.2.3.10. Организация и оснащение предметно-пространственной развивающей образовательной среды 119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 Речевое развитие 120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2.3.1. Введение 120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2.3.2. Связь с другими образовательными областями 121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2.3.3. Целевые ориентиры 123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2.3.3.1. Общее речевое развитие 123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2.3.3.2. Предпосылки грамотности 123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 Организация образовательной деятельности 124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2.3.4.1. Эмоциональная атмосфера 124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2.3.4.2. Письменное документирование детских историй 125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2.3.4.3. Знакомство с рифмами, стихами и творческими играми 126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2.3.4.4. Речевое развитие в повседневной жизни детского сада 126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2.3.4.5. Знакомство с письмом и письменностью через игровой опыт 127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2.3.4.6. Примеры детских и детско-взрослых проектов 127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2.3.4.7. Сетевое взаимодействие 129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2.3.4.8. Взаимодействие с семьей 129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2.3.4.9. Примерный перечень средств обучения и воспитания 129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2.3.4.10. Организация развивающей предметно-пространственной среды и ритуалы, способствующие развитию предпосылок грамотности — интереса к чтению и письму 130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 Художественно-эстетическое развитие 131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2.4.1. Введение 131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2.4.2. Связь с другими образовательными областями 132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2.4.3. Целевые ориентиры 133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2.4.4. Организация образовательного процесса 134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2.4.4.1. Эмоциональная атмосфера 134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2.4.4.2. Сетевое взаимодействие 135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2.4.4.3. Сотрудничество с семьей 135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2.4.4.4. Примерный перечень средств обучения и воспитания 136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2.4.4.5. Организация и оснащение предметно-пространственной развивающей среды 138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2.4.5. Программа «Изобразительные, пластические искусства, конструирование и моделирование» 138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2.4.5.1. Введение 138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2.4.5.2. Связь с другими образовательными областями 138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2.4.5.3. Целевые ориентиры 140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2.4.5.4. Организация образовательного процесса 141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2.4.5.5. Примеры занятий, детских и детско-взрослых проектов 142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2.4.5.6. Примерный перечень средств обучения и воспитания 143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2.4.5.7. Организация развивающей предметно-пространственной среды 144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2.4.6. Программа «Музыка, музыкальное движение, танец» 144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2.4.6.1. Введение 144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2.4.6.2. Связь с другими образовательными областями 146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2.4.6.3. Целевые ориентиры 147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2.4.6.4. Организация образовательного процесса 149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2.4.6.5. Примеры занятий, детских и детско-взрослых проектов 150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2.4.6.6. Примерный перечень средств обучения и воспитания 151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2.4.6.7. Организация развивающей предметно-пространственной среды 152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 Физическое развитие 153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 Программа «Движение и спорт» 153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2.5.1.1. Введение 153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2.5.1.2. Связь с другими образовательными областями 154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2.5.1.3. Целевые ориентиры 155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2.5.1.4. Организация образовательного процесса 156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2.5.1.5. Примеры занятий, детских и детско-взрослых проектов 159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2.5.1.6. Сетевое взаимодействие и взаимодействие с семьей 160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2.5.1.7. Примерный перечень средств обучения и воспитания 160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2.5.1.8. Организация развивающей предметно-пространственной среды 161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 Программа «Здоровье, гигиена, безопасность» 162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2.5.2.1. Введение 162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2.5.2.2. Связь с другими разделами Программы 164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2.5.2.3. Целевые ориентиры 165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2.5.2.4. Организация образовательного процесса, профилактических мероприятий; безопасность 166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2.5.2.5. Примеры занятий, детских и детско-взрослых проектов 171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2.5.2.6. Сетевое взаимодействие 172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2.5.2.7. Взаимодействие с семьей 172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2.5.2.8. Примерный перечень средств обучения и воспитания 173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2.5.2.9. Организация развивающей предметно-пространственной среды 173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2.6. Взаимодействие взрослых с детьми 176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2.7. Взаимодействие педагогического коллектива с семьями дошкольников 176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2.8. Программа коррекционно-развивающей работы с детьми с ограниченными возможностями здоровья 179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ОРГАНИЗАЦИОННЫЙ РАЗДЕЛ 181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3.1. Общие положения 182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3.2. Психолого-педагогические условия, обеспечивающие развитие ребенка 183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3.3. Адаптация ребенка при переходе из семьи в дошкольную организацию 184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 Образовательный процесс 184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3.4.1. Факторы, влияющие на успешность образовательного процесса 184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3.4.2. Организация образовательного процесса 185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3.4.2.1. Учение и развитие через значимый опыт 185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3.4.2.2. Построение новых знаний и опыта на базе уже существующих 187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3.4.2.3. Создание возможностей для проведения организованных поисков и исследований 188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3.4.2.4. Создание возможностей для межличностного взаимодействия, диалога и сотрудничества с опытными взрослыми и сверстниками 190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3.4.2.5. Сочетание различного развивающего опыта 199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3.4.3. Игра 201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3.4.4. Проектно-тематический подход к организации образовательной деятельности 204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3.4.5. Планирование и проведение проектов 207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3.4.6. Примеры организации образовательного процесса, ориентированного на получение развивающего опыта 211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3.4.6.1. Пример организации образовательного процесса при освоении математического содержания 211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3.4.6.2. Примеры реализации проектно-тематического подхода 215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3.4.7. Дифференцированный подход к организации образовательного процесса 217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3.4.7.1. Дифференциация содержания 218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3.4.7.2. Дифференциация процесса 219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3.4.7.3. Дифференциация результатов 220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3.5. Формирование разновозрастных групп 221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3.5.1. Целевые ориентиры работы в разновозрастной группе 223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3.5.2. Условия работы в разновозрастной группе 223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3.6. Планирование образовательной деятельности 225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3.6.1. Подходы к планированию режима и распорядка дня 226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3.6.1.1. Режим дня 226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3.6.1.2. Планирование и выполнение распорядка дня 227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3.6.1.3. Примерный распорядок дня 232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3.6.2. Составление и оформление плана образовательной деятельности 238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 Организация пространства и оснащение развивающей предметно-пространственной среды 240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3.7.1. Организация пространства 240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3.7.1.1. Пространственные условия 241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3.7.1.2. Взаимодействие педагога и ребенка 243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3.7.1.3. Планирование 244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3.7.1.4. Разнообразие и использование инвентаря 245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3.7.1.5. Индивидуализация 245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3.7.1.6. Участие 246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3.7.2. Оснащение развивающей предметно-пространственной среды 247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3.8. Организация сетевого взаимодействия 250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3.8.1. Формы взаимодействия с родителями: возможности практической реализации 250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3.8.2. Взаимодействие с сетевым сообществом 252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3.9. Педагогические наблюдения и документация 253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3.10. Кадровые условия реализации Программы 257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3.11. Материально-техническое обеспечение Программы 259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3.12. Учебно-методический комплект Программы 261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3.13. Финансовые условия реализации Программы 270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3.14. Дополнительные образовательные услуги Детского сада, реализующего Программу 292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3.15. Перспективы работы по совершенствованию и развитию содержания Программы и обеспечивающих ее реализацию нормативно-правовых, научно-методических, кадровых, информационных и материально-технических ресурсов 293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3.16. Перечень нормативных и нормативно-методических документов 295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3.17. Перечень литературных источников 297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ГЛОССАРИЙ 299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ПЕРСОНАЛИИ 305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ПРИЛОЖЕНИЯ 313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Приложение 1. Научные основы Программы 314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Приложение 2. Значение корректирующего коэффициента к нормативам на оплату труда для отдельных субъектов РФ 320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Приложение 3. Адаптация ребенка при переходе из семьи в дошкольную организацию 321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69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561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РОССИЙСКОЕ ДОШКОЛЬНОЕ ОБРАЗОВАНИЕ 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Полный сборник нормативных документов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ISBN 978-5-4454-1339-4</a:t>
            </a:r>
            <a:endParaRPr lang="ru-RU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Настоящее</a:t>
            </a:r>
            <a:r>
              <a:rPr lang="ru-RU" sz="16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здание содержит следующие тексты:</a:t>
            </a:r>
          </a:p>
          <a:p>
            <a:pPr marL="257175" indent="-257175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Конвенция о правах ребенка</a:t>
            </a:r>
          </a:p>
          <a:p>
            <a:pPr marL="257175" indent="-257175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Федеральный закон № 273-ФЗ «Об образовании в Российской Федерации»</a:t>
            </a:r>
          </a:p>
          <a:p>
            <a:pPr marL="257175" indent="-257175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Федеральный закон № 124-ФЗ «Об основных гарантиях прав ребенка в РФ»</a:t>
            </a:r>
          </a:p>
          <a:p>
            <a:pPr marL="257175" indent="-257175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Федеральный государственный образовательный стандарт дошкольного образования</a:t>
            </a:r>
          </a:p>
          <a:p>
            <a:pPr marL="257175" indent="-257175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Стратегия развития воспитания в Российской Федерации на период до 2025 года</a:t>
            </a:r>
          </a:p>
          <a:p>
            <a:pPr marL="257175" indent="-257175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Концепция развития дополнительного образования детей</a:t>
            </a:r>
          </a:p>
          <a:p>
            <a:pPr marL="257175" indent="-257175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Профессиональный стандарт «Педагог (педагогическая деятельность в сфере дошкольного, начального общего, основного общего, среднего общего образования) (воспитатель, учитель)»</a:t>
            </a:r>
          </a:p>
          <a:p>
            <a:pPr marL="257175" indent="-257175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Профессиональный стандарт «Педагог дополнительного образования детей и взрослых»</a:t>
            </a:r>
          </a:p>
          <a:p>
            <a:pPr marL="257175" indent="-257175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СанПиН 2.4.1.3049-13 «Санитарно-эпидемиологические требования к устройству, содержанию и организации режима работы дошкольных образовательных организаций»</a:t>
            </a:r>
          </a:p>
          <a:p>
            <a:pPr marL="257175" indent="-2571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Технический регламент Таможенного Союза ТР ТС 007/2011 «О безопасности продукции, предназначенной для детей и подростков»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942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Выготский, Лев Семенович</a:t>
            </a:r>
          </a:p>
          <a:p>
            <a:r>
              <a:rPr lang="ru-RU" dirty="0"/>
              <a:t>Мышление и речь : психологические исследования </a:t>
            </a:r>
          </a:p>
          <a:p>
            <a:endParaRPr lang="ru-RU" dirty="0"/>
          </a:p>
          <a:p>
            <a:r>
              <a:rPr lang="ru-RU" dirty="0"/>
              <a:t>ISBN 978-5-4454-0723-2</a:t>
            </a:r>
          </a:p>
          <a:p>
            <a:endParaRPr lang="ru-RU" dirty="0"/>
          </a:p>
          <a:p>
            <a:r>
              <a:rPr lang="ru-RU" dirty="0"/>
              <a:t>368 стр.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Книга «Мышление и речь», написанная в начале XX века, считается одной из основополагающих</a:t>
            </a:r>
          </a:p>
          <a:p>
            <a:r>
              <a:rPr lang="ru-RU" dirty="0"/>
              <a:t>работ в области современной психологической науки, ориентиром для любого думающего читателя.</a:t>
            </a:r>
          </a:p>
          <a:p>
            <a:r>
              <a:rPr lang="ru-RU" dirty="0"/>
              <a:t>Исследуя причины кризиса в психологии, возникшие в начале прошлого века, Л. С. Выготский обнаружил</a:t>
            </a:r>
          </a:p>
          <a:p>
            <a:r>
              <a:rPr lang="ru-RU" dirty="0"/>
              <a:t>во всех современных ему концепциях развития психики ошибочный, по его мнению, подход, который он назвал</a:t>
            </a:r>
          </a:p>
          <a:p>
            <a:r>
              <a:rPr lang="ru-RU" dirty="0"/>
              <a:t>«натуралистическим», пытающимся «выстроить в один ряд психологическое развитие животного и развитие</a:t>
            </a:r>
          </a:p>
          <a:p>
            <a:r>
              <a:rPr lang="ru-RU" dirty="0"/>
              <a:t>ребенка». Этому подходу Выготский противопоставил свою культурно-историческую концепцию развития</a:t>
            </a:r>
          </a:p>
          <a:p>
            <a:r>
              <a:rPr lang="ru-RU" dirty="0"/>
              <a:t>психики. Основные положения этой теории нашли отражение в книге «Мышление и речь» и сохранили</a:t>
            </a:r>
          </a:p>
          <a:p>
            <a:r>
              <a:rPr lang="ru-RU" dirty="0"/>
              <a:t>свое значение для многих поколений ученых — как зарубежных, так и отечественных.</a:t>
            </a:r>
          </a:p>
          <a:p>
            <a:r>
              <a:rPr lang="ru-RU" dirty="0"/>
              <a:t>Данная публикация воспроизводит первое издание книги «Мышление и речь» Л. С. Выготского, вышедшее</a:t>
            </a:r>
          </a:p>
          <a:p>
            <a:r>
              <a:rPr lang="ru-RU" dirty="0"/>
              <a:t>в 1934 году, с учетом правил современной орфографии и пунктуации, и сопровождается предисловием</a:t>
            </a:r>
          </a:p>
          <a:p>
            <a:r>
              <a:rPr lang="ru-RU" dirty="0"/>
              <a:t>Л. Ф. Обуховой, профессора, доктора психологических наук, заведующей кафедрой возрастной психологии</a:t>
            </a:r>
          </a:p>
          <a:p>
            <a:r>
              <a:rPr lang="ru-RU" dirty="0"/>
              <a:t>факультета психологии образования МГППУ, одного из ведущих исследователей научного наследия Л. С. Выготского.</a:t>
            </a:r>
          </a:p>
          <a:p>
            <a:endParaRPr lang="ru-RU" dirty="0"/>
          </a:p>
          <a:p>
            <a:r>
              <a:rPr lang="ru-RU" dirty="0"/>
              <a:t>Содержание</a:t>
            </a:r>
          </a:p>
          <a:p>
            <a:r>
              <a:rPr lang="ru-RU" dirty="0"/>
              <a:t>Л. Ф. Обухова. Л. С. Выготский под знаком времени 6</a:t>
            </a:r>
          </a:p>
          <a:p>
            <a:r>
              <a:rPr lang="ru-RU" dirty="0"/>
              <a:t>Предисловие автора 20</a:t>
            </a:r>
          </a:p>
          <a:p>
            <a:r>
              <a:rPr lang="ru-RU" dirty="0"/>
              <a:t>ГЛАВА ЕРВАЯ	</a:t>
            </a:r>
          </a:p>
          <a:p>
            <a:r>
              <a:rPr lang="ru-RU" dirty="0"/>
              <a:t>Проблема и метод исследования 24</a:t>
            </a:r>
          </a:p>
          <a:p>
            <a:r>
              <a:rPr lang="ru-RU" dirty="0"/>
              <a:t>ГЛАВА ВТОРАЯ</a:t>
            </a:r>
          </a:p>
          <a:p>
            <a:r>
              <a:rPr lang="ru-RU" dirty="0"/>
              <a:t>Проблема речи и мышления ребенка в учении Ж. Пиаже 37</a:t>
            </a:r>
          </a:p>
          <a:p>
            <a:r>
              <a:rPr lang="ru-RU" dirty="0"/>
              <a:t>ГЛАВА ТРЕТЬЯ	</a:t>
            </a:r>
          </a:p>
          <a:p>
            <a:r>
              <a:rPr lang="ru-RU" dirty="0"/>
              <a:t>Проблема развития речи в учении В. Штерна 90</a:t>
            </a:r>
          </a:p>
          <a:p>
            <a:r>
              <a:rPr lang="ru-RU" dirty="0"/>
              <a:t>ГЛАВА ЧЕТВЕРТАЯ	</a:t>
            </a:r>
          </a:p>
          <a:p>
            <a:r>
              <a:rPr lang="ru-RU" dirty="0"/>
              <a:t>Генетические корни мышления и речи 99</a:t>
            </a:r>
          </a:p>
          <a:p>
            <a:r>
              <a:rPr lang="ru-RU" dirty="0"/>
              <a:t>ГЛАВА ПЯТАЯ	</a:t>
            </a:r>
          </a:p>
          <a:p>
            <a:r>
              <a:rPr lang="ru-RU" dirty="0"/>
              <a:t>Экспериментальное исследование развития понятий 126</a:t>
            </a:r>
          </a:p>
          <a:p>
            <a:r>
              <a:rPr lang="ru-RU" dirty="0"/>
              <a:t>ГЛАВА ШЕСТАЯ</a:t>
            </a:r>
          </a:p>
          <a:p>
            <a:r>
              <a:rPr lang="ru-RU" dirty="0"/>
              <a:t>Исследование развития научных понятий в детском возрасте 188</a:t>
            </a:r>
          </a:p>
          <a:p>
            <a:r>
              <a:rPr lang="ru-RU" dirty="0"/>
              <a:t>ГЛАВА СЕДЬМАЯ	</a:t>
            </a:r>
          </a:p>
          <a:p>
            <a:r>
              <a:rPr lang="ru-RU" dirty="0"/>
              <a:t>Мысль и слово 290</a:t>
            </a:r>
          </a:p>
          <a:p>
            <a:r>
              <a:rPr lang="ru-RU" dirty="0"/>
              <a:t>Литература 352</a:t>
            </a:r>
          </a:p>
          <a:p>
            <a:r>
              <a:rPr lang="ru-RU" dirty="0"/>
              <a:t>Основные научные работы Л. С. Выготского 353</a:t>
            </a:r>
          </a:p>
          <a:p>
            <a:r>
              <a:rPr lang="ru-RU" dirty="0"/>
              <a:t>Комментарии 357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303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Выготский, Лев Семенович</a:t>
            </a:r>
          </a:p>
          <a:p>
            <a:r>
              <a:rPr lang="ru-RU" dirty="0"/>
              <a:t>Мышление и речь : психологические исследования </a:t>
            </a:r>
          </a:p>
          <a:p>
            <a:endParaRPr lang="ru-RU" dirty="0"/>
          </a:p>
          <a:p>
            <a:r>
              <a:rPr lang="ru-RU" dirty="0"/>
              <a:t>ISBN 978-5-4454-0723-2</a:t>
            </a:r>
          </a:p>
          <a:p>
            <a:endParaRPr lang="ru-RU" dirty="0"/>
          </a:p>
          <a:p>
            <a:r>
              <a:rPr lang="ru-RU" dirty="0"/>
              <a:t>368 стр.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Книга «Мышление и речь», написанная в начале XX века, считается одной из основополагающих</a:t>
            </a:r>
          </a:p>
          <a:p>
            <a:r>
              <a:rPr lang="ru-RU" dirty="0"/>
              <a:t>работ в области современной психологической науки, ориентиром для любого думающего читателя.</a:t>
            </a:r>
          </a:p>
          <a:p>
            <a:r>
              <a:rPr lang="ru-RU" dirty="0"/>
              <a:t>Исследуя причины кризиса в психологии, возникшие в начале прошлого века, Л. С. Выготский обнаружил</a:t>
            </a:r>
          </a:p>
          <a:p>
            <a:r>
              <a:rPr lang="ru-RU" dirty="0"/>
              <a:t>во всех современных ему концепциях развития психики ошибочный, по его мнению, подход, который он назвал</a:t>
            </a:r>
          </a:p>
          <a:p>
            <a:r>
              <a:rPr lang="ru-RU" dirty="0"/>
              <a:t>«натуралистическим», пытающимся «выстроить в один ряд психологическое развитие животного и развитие</a:t>
            </a:r>
          </a:p>
          <a:p>
            <a:r>
              <a:rPr lang="ru-RU" dirty="0"/>
              <a:t>ребенка». Этому подходу Выготский противопоставил свою культурно-историческую концепцию развития</a:t>
            </a:r>
          </a:p>
          <a:p>
            <a:r>
              <a:rPr lang="ru-RU" dirty="0"/>
              <a:t>психики. Основные положения этой теории нашли отражение в книге «Мышление и речь» и сохранили</a:t>
            </a:r>
          </a:p>
          <a:p>
            <a:r>
              <a:rPr lang="ru-RU" dirty="0"/>
              <a:t>свое значение для многих поколений ученых — как зарубежных, так и отечественных.</a:t>
            </a:r>
          </a:p>
          <a:p>
            <a:r>
              <a:rPr lang="ru-RU" dirty="0"/>
              <a:t>Данная публикация воспроизводит первое издание книги «Мышление и речь» Л. С. Выготского, вышедшее</a:t>
            </a:r>
          </a:p>
          <a:p>
            <a:r>
              <a:rPr lang="ru-RU" dirty="0"/>
              <a:t>в 1934 году, с учетом правил современной орфографии и пунктуации, и сопровождается предисловием</a:t>
            </a:r>
          </a:p>
          <a:p>
            <a:r>
              <a:rPr lang="ru-RU" dirty="0"/>
              <a:t>Л. Ф. Обуховой, профессора, доктора психологических наук, заведующей кафедрой возрастной психологии</a:t>
            </a:r>
          </a:p>
          <a:p>
            <a:r>
              <a:rPr lang="ru-RU" dirty="0"/>
              <a:t>факультета психологии образования МГППУ, одного из ведущих исследователей научного наследия Л. С. Выготского.</a:t>
            </a:r>
          </a:p>
          <a:p>
            <a:endParaRPr lang="ru-RU" dirty="0"/>
          </a:p>
          <a:p>
            <a:r>
              <a:rPr lang="ru-RU" dirty="0"/>
              <a:t>Содержание</a:t>
            </a:r>
          </a:p>
          <a:p>
            <a:r>
              <a:rPr lang="ru-RU" dirty="0"/>
              <a:t>Л. Ф. Обухова. Л. С. Выготский под знаком времени 6</a:t>
            </a:r>
          </a:p>
          <a:p>
            <a:r>
              <a:rPr lang="ru-RU" dirty="0"/>
              <a:t>Предисловие автора 20</a:t>
            </a:r>
          </a:p>
          <a:p>
            <a:r>
              <a:rPr lang="ru-RU" dirty="0"/>
              <a:t>ГЛАВА ЕРВАЯ	</a:t>
            </a:r>
          </a:p>
          <a:p>
            <a:r>
              <a:rPr lang="ru-RU" dirty="0"/>
              <a:t>Проблема и метод исследования 24</a:t>
            </a:r>
          </a:p>
          <a:p>
            <a:r>
              <a:rPr lang="ru-RU" dirty="0"/>
              <a:t>ГЛАВА ВТОРАЯ</a:t>
            </a:r>
          </a:p>
          <a:p>
            <a:r>
              <a:rPr lang="ru-RU" dirty="0"/>
              <a:t>Проблема речи и мышления ребенка в учении Ж. Пиаже 37</a:t>
            </a:r>
          </a:p>
          <a:p>
            <a:r>
              <a:rPr lang="ru-RU" dirty="0"/>
              <a:t>ГЛАВА ТРЕТЬЯ	</a:t>
            </a:r>
          </a:p>
          <a:p>
            <a:r>
              <a:rPr lang="ru-RU" dirty="0"/>
              <a:t>Проблема развития речи в учении В. Штерна 90</a:t>
            </a:r>
          </a:p>
          <a:p>
            <a:r>
              <a:rPr lang="ru-RU" dirty="0"/>
              <a:t>ГЛАВА ЧЕТВЕРТАЯ	</a:t>
            </a:r>
          </a:p>
          <a:p>
            <a:r>
              <a:rPr lang="ru-RU" dirty="0"/>
              <a:t>Генетические корни мышления и речи 99</a:t>
            </a:r>
          </a:p>
          <a:p>
            <a:r>
              <a:rPr lang="ru-RU" dirty="0"/>
              <a:t>ГЛАВА ПЯТАЯ	</a:t>
            </a:r>
          </a:p>
          <a:p>
            <a:r>
              <a:rPr lang="ru-RU" dirty="0"/>
              <a:t>Экспериментальное исследование развития понятий 126</a:t>
            </a:r>
          </a:p>
          <a:p>
            <a:r>
              <a:rPr lang="ru-RU" dirty="0"/>
              <a:t>ГЛАВА ШЕСТАЯ</a:t>
            </a:r>
          </a:p>
          <a:p>
            <a:r>
              <a:rPr lang="ru-RU" dirty="0"/>
              <a:t>Исследование развития научных понятий в детском возрасте 188</a:t>
            </a:r>
          </a:p>
          <a:p>
            <a:r>
              <a:rPr lang="ru-RU" dirty="0"/>
              <a:t>ГЛАВА СЕДЬМАЯ	</a:t>
            </a:r>
          </a:p>
          <a:p>
            <a:r>
              <a:rPr lang="ru-RU" dirty="0"/>
              <a:t>Мысль и слово 290</a:t>
            </a:r>
          </a:p>
          <a:p>
            <a:r>
              <a:rPr lang="ru-RU" dirty="0"/>
              <a:t>Литература 352</a:t>
            </a:r>
          </a:p>
          <a:p>
            <a:r>
              <a:rPr lang="ru-RU" dirty="0"/>
              <a:t>Основные научные работы Л. С. Выготского 353</a:t>
            </a:r>
          </a:p>
          <a:p>
            <a:r>
              <a:rPr lang="ru-RU" dirty="0"/>
              <a:t>Комментарии 357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679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Серия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ОБУЧАЮЩИЕ КАРТОЧКИ ДЛЯ ДЕТСКИХ ПРОЕКТОВ»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ПРОЕКТЫ В ДЕТСКОМ САДУ открывают детям возможность исследовать важные для них вопросы с разных сторон, совершая собственные открытия многообразия окружающего мира. Работая над проектами в сотрудничестве с другими детьми и взрослыми, дети развивают логическое и творческое мышление, речевые способности и социальные навыки.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Погружаясь в тему проекта и увлеченно изучая ее, дети с интересом работают с тематическими печатными материалами. Такие материалы предлагают тематические игры-задания с включенным в них образовательным содержанием различных областей: речевым, математическим, художественно-эстетическим.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ОБУЧАЮЩИЕ КАРТОЧКИ предназначены для самостоятельной и совместной работы детей в ходе реализации проектов соответствующей тематики. Задания на карточках иллюстрируют выбранную тему со всех сторон в изображениях, словах, символах и цифрах. На карточках каждый ребенок найдет себе задания по силам и интересам.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ОБУЧАЮЩИЕ КАРТОЧКИ ДЛЯ ДЕТСКИХ ПРОЕКТОВ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содержат задания на развитие элементарных естественно-научных и математических представлений, формирование основ грамотности, развитие мелкой моторики и изобразительных навыков;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развивают целостное представление о предметах, явлениях, событиях и обеспечивают интеграцию образовательных областей;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предлагают обучение через типичные для дошкольников виды деятельности (рассматривание, рисование, игру) и более продвинутые, но характерные для многих дошкольников: копирование, чтение, решение простейших математических задач;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оставляют ребенку право выбора содержания, вида, последовательности, интенсивности, длительности и формы представления результата своей деятельности;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предоставляют ребенку возможность выполнить работу вместе со сверстниками и/или взрослыми и получить как персональный, так и общий результат;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обеспечивают организацию работы с детьми с ОВЗ с учетом особенностей их развития (например: преобладание наглядно-действенного мышления; необходимость организации обучения в уединенном месте, многократного повторения учебного материала на разном содержании).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Карточки можно использовать в ходе реализации детских проектов, а также в другой групповой и индивидуальной образовательной деятельности в детском саду, развивающих центрах, начальных классах школы и в семейном образовании.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790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498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Л. В. Любимова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ОТКРЫТИЯ ФЕЕЧКИ КОПЕЕЧКИ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Образовательная программа развития финансовой грамотности дошкольников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ISBN 978-5-4454-1365-3</a:t>
            </a:r>
            <a:endParaRPr lang="ru-RU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Данная программа разработана в соответствии с ФГОС ДО и предполагает формирование у детей 3–7 лет основ финансовой грамотности в процессе активной деятельности, обеспечивая разностороннее развитие детей с учетом их возрастных и индивидуальных особенностей.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программе представлены цели и задачи, планируемые образовательные результаты, формы и методы организации образовательного процесса, а также дан перечень учебно-методических и технических ресурсов. Программа разработана с учетом региональных особенностей Пермского края.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СОДЕРЖАНИЕ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Целевой раздел 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1.1. Пояснительная записка 5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1.2. Цель и задачи программы 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1.3. Принципы и подходы к организации образовательного процесса 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1.4. Особенности организации образовательного процесса 10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1.5. Возрастные особенности детей 11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1.6. Планируемые результаты освоения программы 15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Содержательный раздел 16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 Содержание образовательной деятельности в соответствии с направлениями развития ребенка, представленными в пяти образовательных областях 16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 Содержание программы 18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Модуль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«Семейный круг» 18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Модуль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II «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Копилка» 19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Модуль III «Богатство Пармы» 20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Организационный раздел 23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3.1. Основные рекомендации 23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3.2. Особенности взаимодействия педагогов с семьями воспитанников 23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3.3. Примерный перечень материалов и оборудования развивающей предметно-пространственной среды 39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3.4. Диагностический материал программы 51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3.5. Список нормативно-правовых документов и литературных источников 51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Глоссарий 56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Приложения 59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Приложение 1. Образовательные задачи в динамике развития ребенка 60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Приложение 2. Планируемые результаты освоения программы 67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Приложение 3. Содержание программы 69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Приложение 4. Планирование образовательной деятельности 110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Приложение 5. Показатели формирования детьми основ финансово-экономической грамотности 140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34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2536-1A4B-427C-8990-FE802B99E73D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CDE5-56CB-4523-8511-8ECE04AA60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2536-1A4B-427C-8990-FE802B99E73D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CDE5-56CB-4523-8511-8ECE04AA60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2536-1A4B-427C-8990-FE802B99E73D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CDE5-56CB-4523-8511-8ECE04AA60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97819"/>
            <a:ext cx="7759700" cy="10929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xfrm>
            <a:off x="8786814" y="4879182"/>
            <a:ext cx="357187" cy="26431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6F369-ED32-44C7-A06B-0D1B8ACB5F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786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2536-1A4B-427C-8990-FE802B99E73D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CDE5-56CB-4523-8511-8ECE04AA60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2536-1A4B-427C-8990-FE802B99E73D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CDE5-56CB-4523-8511-8ECE04AA60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2536-1A4B-427C-8990-FE802B99E73D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CDE5-56CB-4523-8511-8ECE04AA60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2536-1A4B-427C-8990-FE802B99E73D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CDE5-56CB-4523-8511-8ECE04AA60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2536-1A4B-427C-8990-FE802B99E73D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CDE5-56CB-4523-8511-8ECE04AA60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2536-1A4B-427C-8990-FE802B99E73D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CDE5-56CB-4523-8511-8ECE04AA60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2536-1A4B-427C-8990-FE802B99E73D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CDE5-56CB-4523-8511-8ECE04AA60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2536-1A4B-427C-8990-FE802B99E73D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CDE5-56CB-4523-8511-8ECE04AA60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A2536-1A4B-427C-8990-FE802B99E73D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4CDE5-56CB-4523-8511-8ECE04AA60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hyperlink" Target="https://vdohnovenie.space/catalog/educational-card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8.png"/><Relationship Id="rId5" Type="http://schemas.openxmlformats.org/officeDocument/2006/relationships/image" Target="../media/image33.jpeg"/><Relationship Id="rId10" Type="http://schemas.openxmlformats.org/officeDocument/2006/relationships/hyperlink" Target="https://www.youtube.com/watch?v=bjxGH4QeSAY" TargetMode="External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dohnovenie.space/catalog/speech-plus/rech-plyus-rechevoe-razvitie-v-detskom-sadu-programmno-didakticheskiy-komplekt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mathe.plus/" TargetMode="External"/><Relationship Id="rId3" Type="http://schemas.openxmlformats.org/officeDocument/2006/relationships/image" Target="../media/image4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GreitkC3SA&amp;list=PL6e2WIb0WdM7MOgQ46rmWb_Ig30c8l1uf&amp;index=3&amp;t=18s" TargetMode="External"/><Relationship Id="rId5" Type="http://schemas.openxmlformats.org/officeDocument/2006/relationships/hyperlink" Target="https://vdohnovenie.space/catalog/mate-plus/000003409/" TargetMode="Externa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dohnovenie.space/catalog/anthology-preschool-education/otkrytiya-feechki-kopeechki-obrazovatelnaya-programma-razvitiya-finansovoy-gramotnosti-doshkolnikov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hyperlink" Target="https://vdohnovenie.space/catalog/music/000003830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hyperlink" Target="https://vdohnovenie.space/catalog/inklyuzivnoe-i-korrektsionnoe-obrazovanie/inklyuzivnoe-obuchenie-gramote-detey-s-trekh-let-s-sindromom-dauna-legasteniey-i-drugimi-osobennostya/" TargetMode="Externa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dohnovenie.space/news/1741/" TargetMode="External"/><Relationship Id="rId4" Type="http://schemas.openxmlformats.org/officeDocument/2006/relationships/hyperlink" Target="https://vdohnovenie.space/catalog/inklyuzivnoe-i-korrektsionnoe-obrazovanie/lichnyy-bukvar-uchebno-metodicheskiy-komplekt-dlya-obshcheobrazovatelnykh-organizatsiy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hyperlink" Target="https://vdohnovenie.space/catalog/day-nursery/000003412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2.jpeg"/><Relationship Id="rId7" Type="http://schemas.openxmlformats.org/officeDocument/2006/relationships/image" Target="../media/image8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dohnovenie.spac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dohnovenie.spac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dohnovenie.spac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dohnovenie.space/catalog/educational-literature/rossiyskoe-doshkolnoe-obrazovanie-polnyy-sbornik-normativnykh-dokumentov-komplekt/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hyperlink" Target="https://vdohnovenie.space/catalog/educational-literature/000003621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s://vdohnovenie.space/catalog/educational-literature/000003621/" TargetMode="Externa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E62670C-9A31-C94B-9279-F7825F089FF3}"/>
              </a:ext>
            </a:extLst>
          </p:cNvPr>
          <p:cNvSpPr/>
          <p:nvPr/>
        </p:nvSpPr>
        <p:spPr>
          <a:xfrm>
            <a:off x="0" y="-20538"/>
            <a:ext cx="9144000" cy="5143500"/>
          </a:xfrm>
          <a:prstGeom prst="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50B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36774D2-7DD9-AD42-AA6C-A4A04631E548}"/>
              </a:ext>
            </a:extLst>
          </p:cNvPr>
          <p:cNvSpPr/>
          <p:nvPr/>
        </p:nvSpPr>
        <p:spPr>
          <a:xfrm>
            <a:off x="539552" y="1203598"/>
            <a:ext cx="5112568" cy="2308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НОВОЕ КАЧЕСТВО</a:t>
            </a:r>
          </a:p>
          <a:p>
            <a:pPr>
              <a:spcAft>
                <a:spcPts val="0"/>
              </a:spcAft>
            </a:pP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ОБРАЗОВАНИЯ</a:t>
            </a:r>
            <a:b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СОВРЕМЕННОГО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</a:t>
            </a: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ЕТСКОГО САДА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11">
            <a:extLst>
              <a:ext uri="{FF2B5EF4-FFF2-40B4-BE49-F238E27FC236}">
                <a16:creationId xmlns:a16="http://schemas.microsoft.com/office/drawing/2014/main" id="{0D326786-CA34-E646-9539-E8F09821A1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8344" y="165589"/>
            <a:ext cx="3892171" cy="399220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843B7A-F0EC-6145-90B6-65691E3AAEFF}"/>
              </a:ext>
            </a:extLst>
          </p:cNvPr>
          <p:cNvSpPr/>
          <p:nvPr/>
        </p:nvSpPr>
        <p:spPr>
          <a:xfrm>
            <a:off x="5907162" y="3589469"/>
            <a:ext cx="2844316" cy="784830"/>
          </a:xfrm>
          <a:prstGeom prst="rect">
            <a:avLst/>
          </a:prstGeom>
          <a:effectLst>
            <a:outerShdw blurRad="50800" dist="50800" dir="5400000" algn="ctr" rotWithShape="0">
              <a:srgbClr val="7ABC32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850B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ОСНОВНАЯ 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850B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ОБРАЗОВАТЕЛЬНАЯ  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850B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850B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ДОШКОЛЬНОГО 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850B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ОБРАЗОВАНИЯ </a:t>
            </a:r>
            <a:endParaRPr lang="ru-RU" sz="9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850B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0EF5B-C341-B245-A619-9ECF36884E4E}"/>
              </a:ext>
            </a:extLst>
          </p:cNvPr>
          <p:cNvSpPr txBox="1"/>
          <p:nvPr/>
        </p:nvSpPr>
        <p:spPr>
          <a:xfrm>
            <a:off x="-637953" y="545450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2720EF-5E7C-CA44-9386-91F78E782220}"/>
              </a:ext>
            </a:extLst>
          </p:cNvPr>
          <p:cNvSpPr txBox="1"/>
          <p:nvPr/>
        </p:nvSpPr>
        <p:spPr>
          <a:xfrm>
            <a:off x="179512" y="32306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СОПРОВОЖДЕНИЕ </a:t>
            </a:r>
            <a:r>
              <a:rPr 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ДЕТСКИХ ПРОЕКТОВ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2A47C2-DBED-2144-9970-09A1BE33C47E}"/>
              </a:ext>
            </a:extLst>
          </p:cNvPr>
          <p:cNvSpPr/>
          <p:nvPr/>
        </p:nvSpPr>
        <p:spPr>
          <a:xfrm>
            <a:off x="251520" y="491711"/>
            <a:ext cx="7197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900" spc="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КОМПЛЕКТЫ </a:t>
            </a:r>
            <a:r>
              <a:rPr lang="ru-RU" sz="900" spc="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 КАРТОЧЕК </a:t>
            </a:r>
            <a:r>
              <a:rPr lang="ru-RU" sz="900" spc="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3–4–5–6–7 ЛЕТ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7B2F24-88CD-504E-ADAA-84EC1F258F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71" y="829732"/>
            <a:ext cx="1188838" cy="15851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96DB87-242E-A84E-B25C-9B1C213E0D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04" y="829732"/>
            <a:ext cx="1188838" cy="15851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4BF803-EF52-9A45-8190-895122485D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887" y="829732"/>
            <a:ext cx="1188838" cy="15851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1FBE3D-E28D-8945-8B0A-E3C135AF6D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703" y="829732"/>
            <a:ext cx="1188838" cy="15851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A8ADE7-8AD3-984F-A993-C12D14F3AA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352" y="816789"/>
            <a:ext cx="1188838" cy="15851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0543A7-1F8C-9947-8B18-A4BB2C57D0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964" y="816789"/>
            <a:ext cx="1188838" cy="1585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BA3C6E-F02A-6A4C-B31B-78DBC5BFBC7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576" y="816789"/>
            <a:ext cx="1188838" cy="158511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1AB36DD-C426-6A4D-A012-FFA8211B2119}"/>
              </a:ext>
            </a:extLst>
          </p:cNvPr>
          <p:cNvSpPr/>
          <p:nvPr/>
        </p:nvSpPr>
        <p:spPr>
          <a:xfrm>
            <a:off x="6544762" y="4619429"/>
            <a:ext cx="22756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https://www.youtube.com/watch?v=bjxGH4QeSAY</a:t>
            </a:r>
            <a:r>
              <a:rPr lang="ru-RU" sz="1100" dirty="0"/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C586CA-9655-5940-B617-6D89DC9A6D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062" y="4677476"/>
            <a:ext cx="266700" cy="33337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2D0980B-B0B2-054C-B494-4E4FF567A60E}"/>
              </a:ext>
            </a:extLst>
          </p:cNvPr>
          <p:cNvSpPr/>
          <p:nvPr/>
        </p:nvSpPr>
        <p:spPr>
          <a:xfrm>
            <a:off x="2010348" y="4609172"/>
            <a:ext cx="25922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hlinkClick r:id="rId12"/>
              </a:rPr>
              <a:t>https://vdohnovenie.space/catalog/educational-cards/</a:t>
            </a:r>
            <a:r>
              <a:rPr lang="ru-RU" sz="1100" dirty="0"/>
              <a:t>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BAC42E5-B3C2-B34C-B35B-060381E72072}"/>
              </a:ext>
            </a:extLst>
          </p:cNvPr>
          <p:cNvSpPr/>
          <p:nvPr/>
        </p:nvSpPr>
        <p:spPr>
          <a:xfrm>
            <a:off x="272240" y="2494965"/>
            <a:ext cx="43717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содержат задания на развитие элементарных естественно-научных и математических представлений, формирование основ грамотности, развитие мелкой моторики и изобразительных навыков;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развивают целостное представление о предметах, явлениях, событиях и обеспечивают интеграцию образовательных областей;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предлагают обучение через типичные для дошкольников виды деятельности (рассматривание, рисование, игру)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 более продвинутые, но характерные для многих дошкольников: копирование, чтение, решение простейших математических задач;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D46D357-6FCF-884C-8ED6-A7DE6D59F044}"/>
              </a:ext>
            </a:extLst>
          </p:cNvPr>
          <p:cNvSpPr/>
          <p:nvPr/>
        </p:nvSpPr>
        <p:spPr>
          <a:xfrm>
            <a:off x="4644008" y="2494965"/>
            <a:ext cx="4371768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оставляют ребенку право выбора содержания, вида, последовательности, интенсивности, длительности и формы представления результата своей деятельности;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предоставляют ребенку возможность выполнить работу вместе со сверстниками и/или взрослыми и получить как персональный, так и общий результат;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обеспечивают организацию работы с детьми с ОВЗ с учетом особенностей их развития (например: преобладание наглядно-действенного мышления; необходимость организации обучения в уединенном месте, многократного повторения учебного материала на разном содержании).</a:t>
            </a:r>
          </a:p>
        </p:txBody>
      </p:sp>
    </p:spTree>
    <p:extLst>
      <p:ext uri="{BB962C8B-B14F-4D97-AF65-F5344CB8AC3E}">
        <p14:creationId xmlns:p14="http://schemas.microsoft.com/office/powerpoint/2010/main" val="438035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E7F8C4-4224-5E49-B737-B8420333B8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3518"/>
            <a:ext cx="9144000" cy="30369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18C90B-A151-A84F-8553-B64C7FA0FF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706732"/>
            <a:ext cx="845808" cy="5212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9D3D5F-1FB8-4945-976E-E5F83CDFE94A}"/>
              </a:ext>
            </a:extLst>
          </p:cNvPr>
          <p:cNvSpPr/>
          <p:nvPr/>
        </p:nvSpPr>
        <p:spPr>
          <a:xfrm>
            <a:off x="35496" y="3643739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«РЕЧЬ:ПЛЮС</a:t>
            </a:r>
            <a:r>
              <a:rPr lang="ru-RU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®»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 СОВРЕМЕННАЯ СИСТЕМА КОМПЛЕКСНОГО </a:t>
            </a:r>
            <a:b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РЕЧЕВОГО РАЗВИТИЯ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ДОШКОЛЬНИКОВ </a:t>
            </a:r>
            <a:b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(совместимо с ООП ДО «Вдохновение» и другими ООП ДО России )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10C10F4-FA35-1E41-B872-48627569A21E}"/>
              </a:ext>
            </a:extLst>
          </p:cNvPr>
          <p:cNvSpPr/>
          <p:nvPr/>
        </p:nvSpPr>
        <p:spPr>
          <a:xfrm>
            <a:off x="1890215" y="4659982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https://vdohnovenie.space/catalog/speech-plus/rech-plyus-rechevoe-razvitie-v-detskom-sadu-programmno-didakticheskiy-komplekt/</a:t>
            </a:r>
            <a:r>
              <a:rPr lang="ru-RU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93FAA8-8BC4-2942-928D-2AA11943571E}"/>
              </a:ext>
            </a:extLst>
          </p:cNvPr>
          <p:cNvSpPr/>
          <p:nvPr/>
        </p:nvSpPr>
        <p:spPr>
          <a:xfrm>
            <a:off x="430976" y="-20538"/>
            <a:ext cx="8317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ПАРЦИАЛЬНЫЕ ОБРАЗОВАТЕЛЬНЫЕ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580363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ADCD6D-BF90-0544-A278-02807EF58E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2" y="480672"/>
            <a:ext cx="9138810" cy="3208102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A3D6694-475A-AC40-9C02-725232257EAD}"/>
              </a:ext>
            </a:extLst>
          </p:cNvPr>
          <p:cNvSpPr/>
          <p:nvPr/>
        </p:nvSpPr>
        <p:spPr>
          <a:xfrm>
            <a:off x="395536" y="3604734"/>
            <a:ext cx="87313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«МАТЕ:ПЛЮС</a:t>
            </a:r>
            <a:r>
              <a:rPr lang="ru-RU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МАТЕМАТИКА В ДЕТСКОМ САДУ» —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математический комплекс нового поколения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математического мышления детей от 3 до 7 лет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F2AFB02-5B4E-C741-8950-E0D5EDBAA9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579862"/>
            <a:ext cx="1224136" cy="758897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71E90FE-13B2-1345-9C14-A5E08761536B}"/>
              </a:ext>
            </a:extLst>
          </p:cNvPr>
          <p:cNvSpPr/>
          <p:nvPr/>
        </p:nvSpPr>
        <p:spPr>
          <a:xfrm>
            <a:off x="1969372" y="4626858"/>
            <a:ext cx="2696461" cy="430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https://vdohnovenie.space/catalog/mate-plus/000003409/</a:t>
            </a:r>
            <a:r>
              <a:rPr lang="ru-RU" sz="105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6642065-B640-D041-8AD5-D2BC3F7DD409}"/>
              </a:ext>
            </a:extLst>
          </p:cNvPr>
          <p:cNvSpPr/>
          <p:nvPr/>
        </p:nvSpPr>
        <p:spPr>
          <a:xfrm>
            <a:off x="5241766" y="4578102"/>
            <a:ext cx="37025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https://www.youtube.com/watch?v=pGreitkC3SA&amp;list=PL6e2WIb0WdM7MOgQ46rmWb_Ig30c8l1uf&amp;index=3&amp;t=18s</a:t>
            </a:r>
            <a:r>
              <a:rPr lang="ru-RU" sz="105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B90A15F-F87D-1549-9CB0-BD4C7D8A32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066" y="4626858"/>
            <a:ext cx="266700" cy="333375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CCF2BA9-0A46-344D-9316-937C4837D22D}"/>
              </a:ext>
            </a:extLst>
          </p:cNvPr>
          <p:cNvSpPr/>
          <p:nvPr/>
        </p:nvSpPr>
        <p:spPr>
          <a:xfrm>
            <a:off x="3131840" y="4793545"/>
            <a:ext cx="13949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http://mathe.plus/</a:t>
            </a: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D93FAA8-8BC4-2942-928D-2AA11943571E}"/>
              </a:ext>
            </a:extLst>
          </p:cNvPr>
          <p:cNvSpPr/>
          <p:nvPr/>
        </p:nvSpPr>
        <p:spPr>
          <a:xfrm>
            <a:off x="626872" y="-29749"/>
            <a:ext cx="8317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ПАРЦИАЛЬНЫЕ ОБРАЗОВАТЕЛЬНЫЕ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520398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AF1CE6-9E4C-5146-8CF5-1BC8C1E1ED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9"/>
            <a:ext cx="3419872" cy="455983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E21F87E-454A-9E46-BB25-F33EBDB43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828262"/>
            <a:ext cx="5251276" cy="1023408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ОТКРЫТИЯ ФЕЕЧКИ КОПЕЕЧКИ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Образовательная программа развития финансовой грамотности дошкольников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0814D2-CF73-9C46-B1DF-BD4DF10A840C}"/>
              </a:ext>
            </a:extLst>
          </p:cNvPr>
          <p:cNvSpPr txBox="1"/>
          <p:nvPr/>
        </p:nvSpPr>
        <p:spPr>
          <a:xfrm>
            <a:off x="3779912" y="1972693"/>
            <a:ext cx="51845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Программа разработана в соответствии с ФГОС ДО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предполагает формирование у детей 3–7 лет основ финансовой грамотности в процессе активной деятельности, обеспечивая разностороннее развитие детей с учетом их возрастных и индивидуальных особенностей.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Программа разработана с учетом региональных особенностей Пермского края.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C4D971-56B9-A043-800B-2D07070CEB2A}"/>
              </a:ext>
            </a:extLst>
          </p:cNvPr>
          <p:cNvSpPr/>
          <p:nvPr/>
        </p:nvSpPr>
        <p:spPr>
          <a:xfrm>
            <a:off x="2105472" y="4587974"/>
            <a:ext cx="70385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http://vdohnovenie.space/catalog/anthology-preschool-education/otkrytiya-feechki-kopeechki-obrazovatelnaya-programma-razvitiya-finansovoy-gramotnosti-doshkolnikov/</a:t>
            </a:r>
            <a:endParaRPr lang="ru-RU" sz="105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3EF0C5B-D10F-4E4C-88F2-0EDEE703941A}"/>
              </a:ext>
            </a:extLst>
          </p:cNvPr>
          <p:cNvSpPr/>
          <p:nvPr/>
        </p:nvSpPr>
        <p:spPr>
          <a:xfrm>
            <a:off x="3767813" y="666722"/>
            <a:ext cx="13082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 В. Любимова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48314" y="123478"/>
            <a:ext cx="4984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ФИНАНСОВАЯ ГРАМОТНОСТЬ</a:t>
            </a:r>
            <a:endParaRPr lang="ru-RU" sz="2800" dirty="0">
              <a:solidFill>
                <a:srgbClr val="70AC2E"/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52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D327188-2F98-F043-A6E9-47DDCD355D7E}"/>
              </a:ext>
            </a:extLst>
          </p:cNvPr>
          <p:cNvSpPr/>
          <p:nvPr/>
        </p:nvSpPr>
        <p:spPr>
          <a:xfrm>
            <a:off x="0" y="0"/>
            <a:ext cx="9144000" cy="28704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A4B6E9-890D-F94F-9669-874EEE32C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01" y="487962"/>
            <a:ext cx="3303711" cy="23824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C885F0-5FB7-C040-90E4-127F026769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8752" y="487963"/>
            <a:ext cx="1628587" cy="1147891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996CD82C-F676-3F47-B40B-412B3CB4AF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661" y="478263"/>
            <a:ext cx="1642349" cy="1157592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0651751A-C7E0-C441-B68C-3551ED88E1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661" y="1722557"/>
            <a:ext cx="1628584" cy="1147890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E43285E4-FF43-3041-960E-785C7E926C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2440" y="1722557"/>
            <a:ext cx="1628584" cy="1147890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D8FCB1FD-F079-1F42-96F4-ED4B2F113B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3794" y="491949"/>
            <a:ext cx="1674942" cy="237849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CBC9780-7D3E-4742-8180-81BFAC5F02D9}"/>
              </a:ext>
            </a:extLst>
          </p:cNvPr>
          <p:cNvSpPr txBox="1">
            <a:spLocks/>
          </p:cNvSpPr>
          <p:nvPr/>
        </p:nvSpPr>
        <p:spPr>
          <a:xfrm>
            <a:off x="201506" y="3016623"/>
            <a:ext cx="2498286" cy="96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ДВИЖЕНИЯ </a:t>
            </a:r>
            <a:b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ТВОРЧЕСТВА.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Идеи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занятий </a:t>
            </a:r>
            <a:b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физкультуре в детском саду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51D61FD8-D539-F44A-8A52-A7187907F84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2293">
            <a:off x="2184399" y="3605850"/>
            <a:ext cx="2638379" cy="1758919"/>
          </a:xfrm>
          <a:prstGeom prst="rect">
            <a:avLst/>
          </a:prstGeom>
          <a:ln>
            <a:noFill/>
          </a:ln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D4A85EBC-63D0-2144-9CB0-4AA6FAE69AE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9297" y="3219822"/>
            <a:ext cx="2570975" cy="1713983"/>
          </a:xfrm>
          <a:prstGeom prst="rect">
            <a:avLst/>
          </a:prstGeom>
          <a:ln>
            <a:noFill/>
          </a:ln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C9AD569A-2588-0E4C-9E38-EB6BA4DB8CD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6543">
            <a:off x="6397348" y="3627420"/>
            <a:ext cx="2735718" cy="1823812"/>
          </a:xfrm>
          <a:prstGeom prst="rect">
            <a:avLst/>
          </a:prstGeom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2629AC4-DBF3-BE4C-912C-100305D789A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67" r="16000"/>
          <a:stretch/>
        </p:blipFill>
        <p:spPr>
          <a:xfrm>
            <a:off x="2927850" y="2678341"/>
            <a:ext cx="5353383" cy="1500851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D93FAA8-8BC4-2942-928D-2AA11943571E}"/>
              </a:ext>
            </a:extLst>
          </p:cNvPr>
          <p:cNvSpPr/>
          <p:nvPr/>
        </p:nvSpPr>
        <p:spPr>
          <a:xfrm>
            <a:off x="358968" y="-92546"/>
            <a:ext cx="8317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ПАРЦИАЛЬНЫЕ ОБРАЗОВАТЕЛЬНЫЕ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4273824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631C2D-2FC9-2E4E-96B5-B015EB6A25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528" y="559701"/>
            <a:ext cx="1653085" cy="22041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FB6F71-7294-AA4C-914C-9B9E289F0A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482" y="559701"/>
            <a:ext cx="1653085" cy="22041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1011EE-B1EB-424A-A67C-38E42C186B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826" y="567498"/>
            <a:ext cx="1653085" cy="22041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4910A6-198F-0541-8BB9-3121A77596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481" y="567498"/>
            <a:ext cx="1653084" cy="22041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E0F230-F0D8-C141-861F-1ACC34F012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60" y="559701"/>
            <a:ext cx="1653085" cy="22041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B18771-DBE1-C44F-B793-5894DEB7BE4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470" y="1840030"/>
            <a:ext cx="1046625" cy="1046625"/>
          </a:xfrm>
          <a:prstGeom prst="ellipse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58941C-4ABA-F348-9922-A458552B59D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144" y="1817244"/>
            <a:ext cx="1046625" cy="1046625"/>
          </a:xfrm>
          <a:prstGeom prst="ellipse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ABED82-5B82-784D-99E8-5D92456D3B1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840030"/>
            <a:ext cx="1046625" cy="1046625"/>
          </a:xfrm>
          <a:prstGeom prst="ellipse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B15EBE-E483-2E4E-A823-CF2EE1D8CB5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224" y="1840030"/>
            <a:ext cx="1046625" cy="1046625"/>
          </a:xfrm>
          <a:prstGeom prst="ellipse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1D30E75-A605-C240-8A79-5A98C15A6596}"/>
              </a:ext>
            </a:extLst>
          </p:cNvPr>
          <p:cNvSpPr/>
          <p:nvPr/>
        </p:nvSpPr>
        <p:spPr>
          <a:xfrm>
            <a:off x="5534155" y="4683352"/>
            <a:ext cx="33746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hlinkClick r:id="rId12"/>
              </a:rPr>
              <a:t>https://vdohnovenie.space/catalog/music/000003830/</a:t>
            </a:r>
            <a:r>
              <a:rPr lang="ru-RU" sz="1100" dirty="0"/>
              <a:t>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68ADFF3-8202-9B4F-8206-CE63FD182E3F}"/>
              </a:ext>
            </a:extLst>
          </p:cNvPr>
          <p:cNvSpPr/>
          <p:nvPr/>
        </p:nvSpPr>
        <p:spPr>
          <a:xfrm>
            <a:off x="187661" y="2886655"/>
            <a:ext cx="872113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Программа ориентирована на свободное целостное музыкальное развитие детей, создание оптимальных условий для их успешной индивидуализации и социализации.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программе предложены построенная на принципе принятия и уважения детских свобод методика организации индивидуальных и коллективных занятий в музыкальной развивающей предметно-пространственной среде (МРППС),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описание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коррекционно-развивающей работы на основе музыки и движения,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гибкая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инновационная система для календарно-тематического планирования и мониторинга музыкально-педагогической работы, материалы для ведения наблюдений и построения индивидуального образовательного маршрута воспитанника, иллюстрированные описания МРППС.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репертуарных сборниках представлено более 300 музыкально-игровых моделей для организации детской жизни.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AE55F8-AA09-9F48-AA15-3BDF94E305A9}"/>
              </a:ext>
            </a:extLst>
          </p:cNvPr>
          <p:cNvSpPr txBox="1"/>
          <p:nvPr/>
        </p:nvSpPr>
        <p:spPr>
          <a:xfrm>
            <a:off x="107504" y="-20538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МУЗЫКА В ДЕТСКОМ САДУ: от 1 года до 8 лет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187C423-313F-FD44-9974-CC1F0F8EC235}"/>
              </a:ext>
            </a:extLst>
          </p:cNvPr>
          <p:cNvSpPr/>
          <p:nvPr/>
        </p:nvSpPr>
        <p:spPr>
          <a:xfrm>
            <a:off x="7596336" y="198538"/>
            <a:ext cx="16530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ЕРМОЛИНА Т. В. </a:t>
            </a:r>
            <a:endParaRPr lang="ru-RU" sz="1050" spc="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951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D737CE-7CBD-DB47-B7F0-761A907C28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96"/>
            <a:ext cx="3419872" cy="4559831"/>
          </a:xfrm>
          <a:prstGeom prst="rect">
            <a:avLst/>
          </a:prstGeom>
          <a:effectLst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DE0D088-ADD3-D649-9AD0-1B99B9A3BBFF}"/>
              </a:ext>
            </a:extLst>
          </p:cNvPr>
          <p:cNvSpPr/>
          <p:nvPr/>
        </p:nvSpPr>
        <p:spPr>
          <a:xfrm>
            <a:off x="3491881" y="2571750"/>
            <a:ext cx="388843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Современные методики инклюзивного обучения, методики индивидуальной и групповой работы с детьми с ОВЗ. </a:t>
            </a:r>
          </a:p>
          <a:p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Педагогическая концепция программы «Вдохновение» позволяет включить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особенных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 в активную групповую деятельность.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67A37A-76FD-B14F-8626-66ED009FD2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3211" y="699542"/>
            <a:ext cx="2570521" cy="1857529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808306-3070-0142-9429-73D5DF095CD2}"/>
              </a:ext>
            </a:extLst>
          </p:cNvPr>
          <p:cNvSpPr/>
          <p:nvPr/>
        </p:nvSpPr>
        <p:spPr>
          <a:xfrm>
            <a:off x="1835696" y="4600772"/>
            <a:ext cx="7200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https://vdohnovenie.space/catalog/inklyuzivnoe-i-korrektsionnoe-obrazovanie/inklyuzivnoe-obuchenie-gramote-detey-s-trekh-let-s-sindromom-dauna-legasteniey-i-drugimi-osobennostya/</a:t>
            </a:r>
            <a:endParaRPr lang="ru-RU" sz="105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D93FAA8-8BC4-2942-928D-2AA11943571E}"/>
              </a:ext>
            </a:extLst>
          </p:cNvPr>
          <p:cNvSpPr/>
          <p:nvPr/>
        </p:nvSpPr>
        <p:spPr>
          <a:xfrm>
            <a:off x="3571024" y="51470"/>
            <a:ext cx="5597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ИНКЛЮЗИВНОЕ ОБРАЗОВАНИЕ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0B9DCF-8E22-4B4E-B3B3-697AA75978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203" y="699542"/>
            <a:ext cx="2560377" cy="1857529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FE1D36B-7B60-2840-8462-8F62893F64EE}"/>
              </a:ext>
            </a:extLst>
          </p:cNvPr>
          <p:cNvCxnSpPr/>
          <p:nvPr/>
        </p:nvCxnSpPr>
        <p:spPr>
          <a:xfrm>
            <a:off x="7560392" y="555526"/>
            <a:ext cx="0" cy="1857529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C6D23B-627F-D24B-8A71-2AC08E0328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2614152"/>
            <a:ext cx="1458164" cy="19442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02757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20FB3C6-A835-AF44-A3C6-A14D8D52EB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65"/>
          <a:stretch/>
        </p:blipFill>
        <p:spPr>
          <a:xfrm>
            <a:off x="198200" y="1275606"/>
            <a:ext cx="8577215" cy="338437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0DEFF79-AD04-B847-AD91-4226F60C8158}"/>
              </a:ext>
            </a:extLst>
          </p:cNvPr>
          <p:cNvSpPr txBox="1">
            <a:spLocks/>
          </p:cNvSpPr>
          <p:nvPr/>
        </p:nvSpPr>
        <p:spPr>
          <a:xfrm>
            <a:off x="102858" y="555526"/>
            <a:ext cx="8810164" cy="88119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ЛИЧНЫЙ БУКВАРЬ</a:t>
            </a:r>
          </a:p>
          <a:p>
            <a:pPr algn="ctr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Учебно-методический комплект для общеобразовательных организаций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496" y="1448063"/>
            <a:ext cx="1614439" cy="1411719"/>
            <a:chOff x="122290" y="1304047"/>
            <a:chExt cx="1614439" cy="1411719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F8D28592-5713-034B-BDC0-7464C8DD50AA}"/>
                </a:ext>
              </a:extLst>
            </p:cNvPr>
            <p:cNvSpPr/>
            <p:nvPr/>
          </p:nvSpPr>
          <p:spPr>
            <a:xfrm>
              <a:off x="198200" y="1304047"/>
              <a:ext cx="1462621" cy="1411719"/>
            </a:xfrm>
            <a:prstGeom prst="ellipse">
              <a:avLst/>
            </a:prstGeom>
            <a:solidFill>
              <a:srgbClr val="92D050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333DC7D-59F5-E848-BFE4-6A2775F7A3C7}"/>
                </a:ext>
              </a:extLst>
            </p:cNvPr>
            <p:cNvSpPr/>
            <p:nvPr/>
          </p:nvSpPr>
          <p:spPr>
            <a:xfrm>
              <a:off x="122290" y="1585234"/>
              <a:ext cx="1614439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ru-RU" sz="1050" b="1" dirty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Первый в России </a:t>
              </a:r>
              <a:br>
                <a:rPr lang="ru-RU" sz="1050" b="1" dirty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ru-RU" sz="1050" b="1" dirty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букварь для детей </a:t>
              </a:r>
              <a:br>
                <a:rPr lang="ru-RU" sz="1050" b="1" dirty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ru-RU" sz="1050" b="1" dirty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с расстройствами аутистического </a:t>
              </a:r>
              <a:br>
                <a:rPr lang="ru-RU" sz="1050" b="1" dirty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ru-RU" sz="1050" b="1" dirty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спектра</a:t>
              </a:r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834513-311D-3948-BA4F-1F8E149C97A0}"/>
              </a:ext>
            </a:extLst>
          </p:cNvPr>
          <p:cNvSpPr/>
          <p:nvPr/>
        </p:nvSpPr>
        <p:spPr>
          <a:xfrm>
            <a:off x="1959147" y="4650690"/>
            <a:ext cx="6953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en-US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https://vdohnovenie.space/catalog/inklyuzivnoe-i-korrektsionnoe-obrazovanie/lichnyy-bukvar-uchebno-metodicheskiy-komplekt-dlya-obshcheobrazovatelnykh-organizatsiy/</a:t>
            </a:r>
            <a:r>
              <a:rPr lang="en-US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https://vdohnovenie.space/news/1741</a:t>
            </a:r>
            <a:r>
              <a:rPr lang="ru-RU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ru-RU" sz="9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720EF-5E7C-CA44-9386-91F78E782220}"/>
              </a:ext>
            </a:extLst>
          </p:cNvPr>
          <p:cNvSpPr txBox="1"/>
          <p:nvPr/>
        </p:nvSpPr>
        <p:spPr>
          <a:xfrm>
            <a:off x="179512" y="32306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ИНКЛЮЗИВНОЕ ОБРАЗОВАНИЕ</a:t>
            </a:r>
            <a:endParaRPr lang="ru-RU" sz="2800" dirty="0">
              <a:solidFill>
                <a:srgbClr val="70AC2E"/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81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0B7C30-A79E-2642-AB1D-4CFCACA596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57" y="885977"/>
            <a:ext cx="2088232" cy="278430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93FAA8-8BC4-2942-928D-2AA11943571E}"/>
              </a:ext>
            </a:extLst>
          </p:cNvPr>
          <p:cNvSpPr/>
          <p:nvPr/>
        </p:nvSpPr>
        <p:spPr>
          <a:xfrm>
            <a:off x="107504" y="51470"/>
            <a:ext cx="9361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Модульный КУРС ОБУЧЕНИЯ ПЕДАГОГОВ Вдохновения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F81163-876E-E04B-ACB5-FCA393200C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0905" y="885978"/>
            <a:ext cx="2107701" cy="28102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339961-3634-8642-A0A7-E3F0E1C79A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758" y="885978"/>
            <a:ext cx="2124730" cy="28329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5228AB-5992-684D-95A4-79298C10C8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152" y="884131"/>
            <a:ext cx="2109087" cy="28121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7664" y="3894692"/>
            <a:ext cx="5723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Международное </a:t>
            </a:r>
            <a:r>
              <a:rPr lang="en-US" dirty="0" smtClean="0"/>
              <a:t>STEM</a:t>
            </a:r>
            <a:r>
              <a:rPr lang="ru-RU" dirty="0" smtClean="0"/>
              <a:t>-образование для детских садов. </a:t>
            </a:r>
            <a:br>
              <a:rPr lang="ru-RU" dirty="0" smtClean="0"/>
            </a:br>
            <a:r>
              <a:rPr lang="ru-RU" dirty="0" smtClean="0"/>
              <a:t>Включение семьи в образовательный процесс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3353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D25231-F39B-4574-8BEB-184CE6D4BF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219822"/>
            <a:ext cx="2401475" cy="13697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A1B05D-777D-4EB1-A8AA-247911CF55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40" y="4861108"/>
            <a:ext cx="279965" cy="2177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1929C4-4E28-4B8C-9E93-88D01ED716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7654"/>
            <a:ext cx="4571390" cy="28803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D0EFD54-4508-4CD4-B756-7680BFAF09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299" y="1635646"/>
            <a:ext cx="2376264" cy="1568384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EA3FE06-76A1-4905-9805-D4C2A95B8350}"/>
              </a:ext>
            </a:extLst>
          </p:cNvPr>
          <p:cNvSpPr/>
          <p:nvPr/>
        </p:nvSpPr>
        <p:spPr>
          <a:xfrm>
            <a:off x="179512" y="992326"/>
            <a:ext cx="8712968" cy="594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33" baseline="30000" dirty="0">
                <a:solidFill>
                  <a:srgbClr val="000000"/>
                </a:solidFill>
                <a:latin typeface="Textbook New Light"/>
              </a:rPr>
              <a:t>Программы повышения квалификации работников дошкольных образовательных организаций, семинары, вебинары, </a:t>
            </a:r>
            <a:r>
              <a:rPr lang="ru-RU" sz="1633" baseline="30000" dirty="0" smtClean="0">
                <a:solidFill>
                  <a:srgbClr val="000000"/>
                </a:solidFill>
                <a:latin typeface="Textbook New Light"/>
              </a:rPr>
              <a:t>мастер-классы и</a:t>
            </a:r>
            <a:r>
              <a:rPr lang="ru-RU" sz="1633" baseline="30000" dirty="0">
                <a:solidFill>
                  <a:srgbClr val="000000"/>
                </a:solidFill>
                <a:latin typeface="Textbook New Light"/>
              </a:rPr>
              <a:t> другие формы обучения позволяют достичь лучших результатов в реализации требований ФГОС ДО</a:t>
            </a:r>
            <a:r>
              <a:rPr lang="ru-RU" sz="1633" baseline="30000" dirty="0" smtClean="0">
                <a:solidFill>
                  <a:srgbClr val="000000"/>
                </a:solidFill>
                <a:latin typeface="Textbook New Light"/>
              </a:rPr>
              <a:t>. Постоянная консультационная и методическая поддержка позволяют постоянно совершенствовать образовательную деятельность. </a:t>
            </a:r>
            <a:endParaRPr lang="ru-RU" sz="1633" baseline="30000" dirty="0">
              <a:solidFill>
                <a:srgbClr val="000000"/>
              </a:solidFill>
              <a:latin typeface="Textbook New Ligh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93FAA8-8BC4-2942-928D-2AA11943571E}"/>
              </a:ext>
            </a:extLst>
          </p:cNvPr>
          <p:cNvSpPr/>
          <p:nvPr/>
        </p:nvSpPr>
        <p:spPr>
          <a:xfrm>
            <a:off x="323528" y="-20538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КУРСОВОЕ И НЕПРЕРЫВНОЕ ОБУЧЕНИЕ ПЕДАГОГОВ </a:t>
            </a:r>
            <a:br>
              <a:rPr 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КОНСУЛЬТАЦИОННО-МЕТОДИЧЕСКАЯ </a:t>
            </a:r>
            <a:r>
              <a:rPr 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ПОДДЕРЖКА</a:t>
            </a:r>
          </a:p>
        </p:txBody>
      </p:sp>
    </p:spTree>
    <p:extLst>
      <p:ext uri="{BB962C8B-B14F-4D97-AF65-F5344CB8AC3E}">
        <p14:creationId xmlns:p14="http://schemas.microsoft.com/office/powerpoint/2010/main" val="2826239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0E4EB142-DE7C-2D47-A5BF-1ABA8EB73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964" y="248494"/>
            <a:ext cx="4776415" cy="955104"/>
          </a:xfrm>
        </p:spPr>
        <p:txBody>
          <a:bodyPr lIns="0" tIns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Вдохновение</a:t>
            </a:r>
            <a:r>
              <a:rPr lang="ru-RU" sz="4400" b="1" dirty="0" smtClean="0">
                <a:solidFill>
                  <a:srgbClr val="70A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70A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70AC2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70A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образовательная программа </a:t>
            </a:r>
            <a:br>
              <a:rPr lang="ru-RU" sz="1600" b="1" dirty="0">
                <a:solidFill>
                  <a:srgbClr val="70AC2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70A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 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F61F0C59-B510-C142-BD2F-5D96B1EC52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73" y="0"/>
            <a:ext cx="3858093" cy="51435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93F2092-53BC-9146-ADCF-000ACACE31D5}"/>
              </a:ext>
            </a:extLst>
          </p:cNvPr>
          <p:cNvSpPr/>
          <p:nvPr/>
        </p:nvSpPr>
        <p:spPr>
          <a:xfrm>
            <a:off x="5167592" y="4650690"/>
            <a:ext cx="3076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465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http://vdohnovenie.space</a:t>
            </a:r>
            <a:endParaRPr lang="ru-RU" u="sng" dirty="0">
              <a:solidFill>
                <a:srgbClr val="0465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C07B908-C704-2548-A691-EDC399207072}"/>
              </a:ext>
            </a:extLst>
          </p:cNvPr>
          <p:cNvSpPr/>
          <p:nvPr/>
        </p:nvSpPr>
        <p:spPr>
          <a:xfrm>
            <a:off x="4219547" y="1770228"/>
            <a:ext cx="4833248" cy="945538"/>
          </a:xfrm>
          <a:prstGeom prst="rect">
            <a:avLst/>
          </a:prstGeom>
        </p:spPr>
        <p:txBody>
          <a:bodyPr wrap="square" lIns="82954" tIns="41477" rIns="82954" bIns="41477">
            <a:sp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разработчиками </a:t>
            </a: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ФГОС ДО, ПООП ДО</a:t>
            </a:r>
            <a:b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</a:t>
            </a: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Мониторинга качества дошкольного образования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Рособрнадзора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Включена в Навигатор ФИРО.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9E7DB37-81D8-5844-8241-66C5E07842EB}"/>
              </a:ext>
            </a:extLst>
          </p:cNvPr>
          <p:cNvGrpSpPr/>
          <p:nvPr/>
        </p:nvGrpSpPr>
        <p:grpSpPr>
          <a:xfrm>
            <a:off x="4067175" y="3651870"/>
            <a:ext cx="5166991" cy="900312"/>
            <a:chOff x="3356203" y="3699825"/>
            <a:chExt cx="5166991" cy="900312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A046A800-DFD6-0046-909D-465B07E38A09}"/>
                </a:ext>
              </a:extLst>
            </p:cNvPr>
            <p:cNvSpPr/>
            <p:nvPr/>
          </p:nvSpPr>
          <p:spPr>
            <a:xfrm>
              <a:off x="5988851" y="4046139"/>
              <a:ext cx="2534343" cy="55399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000" dirty="0"/>
                <a:t>https://firo.ranepa.ru/obrazovanie/fgos/98-kompleksniye-programmy/477-programma-vdokhnovenie</a:t>
              </a:r>
              <a:endParaRPr lang="ru-RU" sz="1000" dirty="0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6915A65-4B39-7141-9667-6E47C95C6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6203" y="3699825"/>
              <a:ext cx="2534343" cy="900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046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606761-9481-1B43-90E7-171761995D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40979" cy="458797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D7A14C8-CFC6-6041-8411-ED5ABAA753E2}"/>
              </a:ext>
            </a:extLst>
          </p:cNvPr>
          <p:cNvSpPr/>
          <p:nvPr/>
        </p:nvSpPr>
        <p:spPr>
          <a:xfrm>
            <a:off x="3635896" y="716008"/>
            <a:ext cx="53152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Наблюдение и фиксирование результатов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— незаменимые элементы планирования работы воспитателя в дошкольной организации. Предлагаемая книга содержит множество примеров из практики, показывающих, как осуществлять наблюдение без риска утонуть в огромном количестве бланков и формуляров.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73A7D15-50A1-B844-B914-2CA313053995}"/>
              </a:ext>
            </a:extLst>
          </p:cNvPr>
          <p:cNvSpPr/>
          <p:nvPr/>
        </p:nvSpPr>
        <p:spPr>
          <a:xfrm>
            <a:off x="5148064" y="4731990"/>
            <a:ext cx="3881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https://vdohnovenie.space/catalog/day-nursery/000003412/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96B10C-CF0E-BB4F-B343-F2EA730CA4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422" y="2643758"/>
            <a:ext cx="2528407" cy="168489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C634F2-68B6-CF40-B7AF-ED25DC23BB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745" y="2643758"/>
            <a:ext cx="2528407" cy="168489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AB6F83D-6A3C-FF4E-8586-BABB8B786E17}"/>
              </a:ext>
            </a:extLst>
          </p:cNvPr>
          <p:cNvCxnSpPr>
            <a:cxnSpLocks/>
            <a:stCxn id="11" idx="0"/>
            <a:endCxn id="11" idx="2"/>
          </p:cNvCxnSpPr>
          <p:nvPr/>
        </p:nvCxnSpPr>
        <p:spPr>
          <a:xfrm>
            <a:off x="7585949" y="2643758"/>
            <a:ext cx="0" cy="168489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CDD8853-429D-294F-875B-67E724930DE0}"/>
              </a:ext>
            </a:extLst>
          </p:cNvPr>
          <p:cNvCxnSpPr>
            <a:stCxn id="9" idx="0"/>
            <a:endCxn id="9" idx="2"/>
          </p:cNvCxnSpPr>
          <p:nvPr/>
        </p:nvCxnSpPr>
        <p:spPr>
          <a:xfrm>
            <a:off x="4932626" y="2643758"/>
            <a:ext cx="0" cy="168489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93FAA8-8BC4-2942-928D-2AA11943571E}"/>
              </a:ext>
            </a:extLst>
          </p:cNvPr>
          <p:cNvSpPr/>
          <p:nvPr/>
        </p:nvSpPr>
        <p:spPr>
          <a:xfrm>
            <a:off x="3635896" y="-92546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Мониторинг динамики развития </a:t>
            </a:r>
            <a:br>
              <a:rPr lang="ru-RU" sz="2400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воспитанников ДОО</a:t>
            </a:r>
            <a:endParaRPr lang="ru-RU" sz="2400" dirty="0">
              <a:solidFill>
                <a:srgbClr val="70AC2E"/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417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25A83F-B3A8-426D-B50F-9483BA8B1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40" y="4497626"/>
            <a:ext cx="2121516" cy="5288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A1B05D-777D-4EB1-A8AA-247911CF55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40" y="4861108"/>
            <a:ext cx="279965" cy="21775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93FAA8-8BC4-2942-928D-2AA11943571E}"/>
              </a:ext>
            </a:extLst>
          </p:cNvPr>
          <p:cNvSpPr/>
          <p:nvPr/>
        </p:nvSpPr>
        <p:spPr>
          <a:xfrm>
            <a:off x="323528" y="-2053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Мониторинг динамики развития воспитанников ДОО</a:t>
            </a:r>
            <a:endParaRPr lang="ru-RU" sz="2800" dirty="0">
              <a:solidFill>
                <a:srgbClr val="70AC2E"/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D859A2-5BA3-E446-9CE0-154257715E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693" y="1828925"/>
            <a:ext cx="1349677" cy="1799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4D3BB5-5130-D44A-923B-A31044B382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7802" y="1396877"/>
            <a:ext cx="1381146" cy="1841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5D767AB-A3E3-264A-9B39-E7786FF193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18" y="1252861"/>
            <a:ext cx="2301149" cy="3068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F61C7F4-C551-2D40-A8D4-35C6F990CD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506" y="1180853"/>
            <a:ext cx="1575012" cy="210001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4867CCD-2A95-F245-8425-5125C74957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415" y="2373120"/>
            <a:ext cx="1602072" cy="2136097"/>
          </a:xfrm>
          <a:prstGeom prst="rect">
            <a:avLst/>
          </a:prstGeom>
          <a:effectLst>
            <a:reflection blurRad="6350" stA="52000" endA="300" endPos="14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46E843-E6E7-5C46-B0BF-E7751D7B32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915" y="2837037"/>
            <a:ext cx="1313202" cy="1750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D7A14C8-CFC6-6041-8411-ED5ABAA753E2}"/>
              </a:ext>
            </a:extLst>
          </p:cNvPr>
          <p:cNvSpPr/>
          <p:nvPr/>
        </p:nvSpPr>
        <p:spPr>
          <a:xfrm>
            <a:off x="323528" y="409868"/>
            <a:ext cx="882047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Наблюдение и фиксирование результатов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незаменимые элементы планирования работы воспитателя в дошкольной организации. Предлагаемая книга содержит множество примеров из практики, показывающих, как осуществлять наблюдение без риска утонуть в огромном количестве бланков и формуляров.</a:t>
            </a:r>
          </a:p>
        </p:txBody>
      </p:sp>
    </p:spTree>
    <p:extLst>
      <p:ext uri="{BB962C8B-B14F-4D97-AF65-F5344CB8AC3E}">
        <p14:creationId xmlns:p14="http://schemas.microsoft.com/office/powerpoint/2010/main" val="441589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25A83F-B3A8-426D-B50F-9483BA8B1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40" y="4497626"/>
            <a:ext cx="2121516" cy="52882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93FAA8-8BC4-2942-928D-2AA11943571E}"/>
              </a:ext>
            </a:extLst>
          </p:cNvPr>
          <p:cNvSpPr/>
          <p:nvPr/>
        </p:nvSpPr>
        <p:spPr>
          <a:xfrm>
            <a:off x="323528" y="-2053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МКДО РФ. </a:t>
            </a:r>
            <a:r>
              <a:rPr lang="ru-RU" sz="2400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Мониторинг качества дошкольного образования</a:t>
            </a:r>
            <a:endParaRPr lang="ru-RU" sz="2400" dirty="0">
              <a:solidFill>
                <a:srgbClr val="70AC2E"/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5" y="555526"/>
            <a:ext cx="2862027" cy="38164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12606" r="13777" b="10969"/>
          <a:stretch/>
        </p:blipFill>
        <p:spPr>
          <a:xfrm>
            <a:off x="6012160" y="1537284"/>
            <a:ext cx="2880320" cy="1959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64" y="555526"/>
            <a:ext cx="2496529" cy="18722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64" y="2516989"/>
            <a:ext cx="2496529" cy="18722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44208" y="3602112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Do2020.niko.institute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364907" y="608101"/>
            <a:ext cx="217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Единая информационная </a:t>
            </a:r>
            <a:br>
              <a:rPr lang="ru-RU" sz="1400" dirty="0" smtClean="0"/>
            </a:br>
            <a:r>
              <a:rPr lang="ru-RU" sz="1400" dirty="0" smtClean="0"/>
              <a:t>платформа МКДО РФ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1822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C48204-57CA-704E-A21A-AC767686E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553" y="663538"/>
            <a:ext cx="7791867" cy="3816424"/>
          </a:xfrm>
          <a:prstGeom prst="rect">
            <a:avLst/>
          </a:prstGeom>
        </p:spPr>
      </p:pic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1D903258-DAED-7945-B35D-C7BFCB35F574}"/>
              </a:ext>
            </a:extLst>
          </p:cNvPr>
          <p:cNvSpPr txBox="1">
            <a:spLocks/>
          </p:cNvSpPr>
          <p:nvPr/>
        </p:nvSpPr>
        <p:spPr>
          <a:xfrm>
            <a:off x="1907705" y="4659982"/>
            <a:ext cx="7236296" cy="288032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://vdohnovenie.space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ru-RU" sz="1600" b="1" dirty="0">
              <a:solidFill>
                <a:srgbClr val="0465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4530698-99C7-BE41-8AA3-1EE27D737E69}"/>
              </a:ext>
            </a:extLst>
          </p:cNvPr>
          <p:cNvSpPr/>
          <p:nvPr/>
        </p:nvSpPr>
        <p:spPr>
          <a:xfrm>
            <a:off x="634515" y="-10162"/>
            <a:ext cx="7896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Полная информация о продукции издательства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897533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FF363BED-C05D-4956-8553-BDA0F3BED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5" b="18990"/>
          <a:stretch/>
        </p:blipFill>
        <p:spPr>
          <a:xfrm>
            <a:off x="323528" y="555526"/>
            <a:ext cx="8358262" cy="4029876"/>
          </a:xfrm>
        </p:spPr>
      </p:pic>
      <p:grpSp>
        <p:nvGrpSpPr>
          <p:cNvPr id="4" name="Группа 3"/>
          <p:cNvGrpSpPr/>
          <p:nvPr/>
        </p:nvGrpSpPr>
        <p:grpSpPr>
          <a:xfrm>
            <a:off x="944156" y="840835"/>
            <a:ext cx="8041051" cy="3600956"/>
            <a:chOff x="974826" y="984851"/>
            <a:chExt cx="8041051" cy="3600956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4A4BF5B-2022-4EB1-99AB-6449DE1EFF16}"/>
                </a:ext>
              </a:extLst>
            </p:cNvPr>
            <p:cNvSpPr/>
            <p:nvPr/>
          </p:nvSpPr>
          <p:spPr>
            <a:xfrm>
              <a:off x="3851920" y="2355726"/>
              <a:ext cx="1296144" cy="6668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aseline="30000" dirty="0">
                  <a:solidFill>
                    <a:srgbClr val="000000"/>
                  </a:solidFill>
                  <a:latin typeface="Textbook New Light"/>
                </a:rPr>
                <a:t>Основная</a:t>
              </a:r>
            </a:p>
            <a:p>
              <a:pPr algn="ctr"/>
              <a:r>
                <a:rPr lang="ru-RU" sz="1200" baseline="30000" dirty="0">
                  <a:solidFill>
                    <a:srgbClr val="000000"/>
                  </a:solidFill>
                  <a:latin typeface="Textbook New Light"/>
                </a:rPr>
                <a:t>о</a:t>
              </a:r>
              <a:r>
                <a:rPr lang="ru-RU" sz="1200" baseline="30000" dirty="0" smtClean="0">
                  <a:solidFill>
                    <a:srgbClr val="000000"/>
                  </a:solidFill>
                  <a:latin typeface="Textbook New Light"/>
                </a:rPr>
                <a:t>бразовательная</a:t>
              </a:r>
              <a:endParaRPr lang="ru-RU" sz="1200" baseline="30000" dirty="0">
                <a:solidFill>
                  <a:srgbClr val="000000"/>
                </a:solidFill>
                <a:latin typeface="Textbook New Light"/>
              </a:endParaRPr>
            </a:p>
            <a:p>
              <a:pPr algn="ctr"/>
              <a:r>
                <a:rPr lang="ru-RU" sz="1200" baseline="30000" dirty="0" smtClean="0">
                  <a:solidFill>
                    <a:srgbClr val="000000"/>
                  </a:solidFill>
                  <a:latin typeface="Textbook New Light"/>
                </a:rPr>
                <a:t>программа ДО</a:t>
              </a:r>
            </a:p>
            <a:p>
              <a:pPr algn="ctr"/>
              <a:r>
                <a:rPr lang="ru-RU" sz="2000" baseline="30000" dirty="0" smtClean="0">
                  <a:solidFill>
                    <a:srgbClr val="000000"/>
                  </a:solidFill>
                  <a:latin typeface="Textbook New Light"/>
                </a:rPr>
                <a:t>Вдохновение</a:t>
              </a:r>
              <a:endParaRPr lang="ru-RU" sz="2000" baseline="30000" dirty="0">
                <a:solidFill>
                  <a:srgbClr val="000000"/>
                </a:solidFill>
                <a:latin typeface="Textbook New Light"/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974826" y="984851"/>
              <a:ext cx="8041051" cy="3600956"/>
              <a:chOff x="974826" y="984851"/>
              <a:chExt cx="8041051" cy="3600956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62FBD439-4FAF-42AE-8774-674F92FA5E0A}"/>
                  </a:ext>
                </a:extLst>
              </p:cNvPr>
              <p:cNvSpPr/>
              <p:nvPr/>
            </p:nvSpPr>
            <p:spPr>
              <a:xfrm>
                <a:off x="6283041" y="984851"/>
                <a:ext cx="18002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baseline="30000" dirty="0">
                    <a:solidFill>
                      <a:srgbClr val="000000"/>
                    </a:solidFill>
                    <a:latin typeface="Textbook New Light"/>
                  </a:rPr>
                  <a:t>Обучение и </a:t>
                </a:r>
                <a:r>
                  <a:rPr lang="ru-RU" sz="1600" baseline="30000" dirty="0" smtClean="0">
                    <a:solidFill>
                      <a:srgbClr val="000000"/>
                    </a:solidFill>
                    <a:latin typeface="Textbook New Light"/>
                  </a:rPr>
                  <a:t>консультационно -методическая </a:t>
                </a:r>
                <a:r>
                  <a:rPr lang="ru-RU" sz="1600" baseline="30000" dirty="0">
                    <a:solidFill>
                      <a:srgbClr val="000000"/>
                    </a:solidFill>
                    <a:latin typeface="Textbook New Light"/>
                  </a:rPr>
                  <a:t>поддержка</a:t>
                </a: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F69DFB5E-9775-4317-98A5-D95341B4654D}"/>
                  </a:ext>
                </a:extLst>
              </p:cNvPr>
              <p:cNvSpPr/>
              <p:nvPr/>
            </p:nvSpPr>
            <p:spPr>
              <a:xfrm>
                <a:off x="7410982" y="2049453"/>
                <a:ext cx="1604895" cy="748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baseline="30000" dirty="0">
                    <a:solidFill>
                      <a:srgbClr val="000000"/>
                    </a:solidFill>
                    <a:latin typeface="Textbook New Light"/>
                  </a:rPr>
                  <a:t>Организация </a:t>
                </a:r>
                <a:r>
                  <a:rPr lang="ru-RU" sz="1600" baseline="30000" dirty="0" smtClean="0">
                    <a:solidFill>
                      <a:srgbClr val="000000"/>
                    </a:solidFill>
                    <a:latin typeface="Textbook New Light"/>
                  </a:rPr>
                  <a:t/>
                </a:r>
                <a:br>
                  <a:rPr lang="ru-RU" sz="1600" baseline="30000" dirty="0" smtClean="0">
                    <a:solidFill>
                      <a:srgbClr val="000000"/>
                    </a:solidFill>
                    <a:latin typeface="Textbook New Light"/>
                  </a:rPr>
                </a:br>
                <a:r>
                  <a:rPr lang="ru-RU" sz="1600" baseline="30000" dirty="0" smtClean="0">
                    <a:solidFill>
                      <a:srgbClr val="000000"/>
                    </a:solidFill>
                    <a:latin typeface="Textbook New Light"/>
                  </a:rPr>
                  <a:t>и </a:t>
                </a:r>
                <a:r>
                  <a:rPr lang="ru-RU" sz="1600" baseline="30000" dirty="0">
                    <a:solidFill>
                      <a:srgbClr val="000000"/>
                    </a:solidFill>
                    <a:latin typeface="Textbook New Light"/>
                  </a:rPr>
                  <a:t>оснащение образовательного пространства</a:t>
                </a:r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A39F0B00-9562-42FA-8466-B0E9D5F7813C}"/>
                  </a:ext>
                </a:extLst>
              </p:cNvPr>
              <p:cNvSpPr/>
              <p:nvPr/>
            </p:nvSpPr>
            <p:spPr>
              <a:xfrm>
                <a:off x="6437172" y="3836884"/>
                <a:ext cx="1621882" cy="748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baseline="30000" dirty="0">
                    <a:solidFill>
                      <a:srgbClr val="000000"/>
                    </a:solidFill>
                    <a:latin typeface="Textbook New Light"/>
                  </a:rPr>
                  <a:t>Учебные, методические</a:t>
                </a:r>
              </a:p>
              <a:p>
                <a:r>
                  <a:rPr lang="ru-RU" sz="1600" baseline="30000" dirty="0">
                    <a:solidFill>
                      <a:srgbClr val="000000"/>
                    </a:solidFill>
                    <a:latin typeface="Textbook New Light"/>
                  </a:rPr>
                  <a:t>и дидактические</a:t>
                </a:r>
              </a:p>
              <a:p>
                <a:r>
                  <a:rPr lang="ru-RU" sz="1600" baseline="30000" dirty="0">
                    <a:solidFill>
                      <a:srgbClr val="000000"/>
                    </a:solidFill>
                    <a:latin typeface="Textbook New Light"/>
                  </a:rPr>
                  <a:t>материалы</a:t>
                </a:r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1E0908A0-B118-4F78-B586-057F21508C05}"/>
                  </a:ext>
                </a:extLst>
              </p:cNvPr>
              <p:cNvSpPr/>
              <p:nvPr/>
            </p:nvSpPr>
            <p:spPr>
              <a:xfrm>
                <a:off x="974826" y="2068874"/>
                <a:ext cx="1176092" cy="420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sz="1600" baseline="30000" dirty="0">
                    <a:solidFill>
                      <a:srgbClr val="000000"/>
                    </a:solidFill>
                    <a:latin typeface="Textbook New Light"/>
                  </a:rPr>
                  <a:t>Электронные</a:t>
                </a:r>
              </a:p>
              <a:p>
                <a:pPr algn="r"/>
                <a:r>
                  <a:rPr lang="ru-RU" sz="1600" baseline="30000" dirty="0">
                    <a:solidFill>
                      <a:srgbClr val="000000"/>
                    </a:solidFill>
                    <a:latin typeface="Textbook New Light"/>
                  </a:rPr>
                  <a:t>ресурсы</a:t>
                </a:r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91C972F9-3200-4691-B37F-31382FAE4733}"/>
                  </a:ext>
                </a:extLst>
              </p:cNvPr>
              <p:cNvSpPr/>
              <p:nvPr/>
            </p:nvSpPr>
            <p:spPr>
              <a:xfrm>
                <a:off x="1146286" y="3819527"/>
                <a:ext cx="1419532" cy="748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sz="1600" baseline="30000" dirty="0">
                    <a:solidFill>
                      <a:srgbClr val="000000"/>
                    </a:solidFill>
                    <a:latin typeface="Textbook New Light"/>
                  </a:rPr>
                  <a:t>Контроль и оценка</a:t>
                </a:r>
              </a:p>
              <a:p>
                <a:pPr algn="r"/>
                <a:r>
                  <a:rPr lang="ru-RU" sz="1600" baseline="30000" dirty="0">
                    <a:solidFill>
                      <a:srgbClr val="000000"/>
                    </a:solidFill>
                    <a:latin typeface="Textbook New Light"/>
                  </a:rPr>
                  <a:t>к</a:t>
                </a:r>
                <a:r>
                  <a:rPr lang="ru-RU" sz="1600" baseline="30000" dirty="0" smtClean="0">
                    <a:solidFill>
                      <a:srgbClr val="000000"/>
                    </a:solidFill>
                    <a:latin typeface="Textbook New Light"/>
                  </a:rPr>
                  <a:t>ачества </a:t>
                </a:r>
                <a:r>
                  <a:rPr lang="ru-RU" sz="1600" baseline="30000" dirty="0">
                    <a:solidFill>
                      <a:srgbClr val="000000"/>
                    </a:solidFill>
                    <a:latin typeface="Textbook New Light"/>
                  </a:rPr>
                  <a:t>дошкольного</a:t>
                </a:r>
              </a:p>
              <a:p>
                <a:pPr algn="r"/>
                <a:r>
                  <a:rPr lang="ru-RU" sz="1600" baseline="30000" dirty="0">
                    <a:solidFill>
                      <a:srgbClr val="000000"/>
                    </a:solidFill>
                    <a:latin typeface="Textbook New Light"/>
                  </a:rPr>
                  <a:t>образования</a:t>
                </a:r>
              </a:p>
            </p:txBody>
          </p:sp>
        </p:grpSp>
      </p:grp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07483720-C798-4F40-867F-0DD4DEDAEE3D}"/>
              </a:ext>
            </a:extLst>
          </p:cNvPr>
          <p:cNvSpPr txBox="1">
            <a:spLocks/>
          </p:cNvSpPr>
          <p:nvPr/>
        </p:nvSpPr>
        <p:spPr>
          <a:xfrm>
            <a:off x="35496" y="51470"/>
            <a:ext cx="9073008" cy="4302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Вдохновение. Комплексное решение для ДОО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852558"/>
            <a:ext cx="1012422" cy="7592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BC48204-57CA-704E-A21A-AC767686EC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61" r="34386" b="50943"/>
          <a:stretch/>
        </p:blipFill>
        <p:spPr>
          <a:xfrm>
            <a:off x="1082957" y="1046821"/>
            <a:ext cx="1029623" cy="791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10B7C30-A79E-2642-AB1D-4CFCACA596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3611798"/>
            <a:ext cx="553872" cy="738496"/>
          </a:xfrm>
          <a:prstGeom prst="rect">
            <a:avLst/>
          </a:prstGeom>
        </p:spPr>
      </p:pic>
      <p:pic>
        <p:nvPicPr>
          <p:cNvPr id="22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671" y="1905437"/>
            <a:ext cx="853673" cy="5943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>
            <a:solidFill>
              <a:srgbClr val="00850B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AD25231-F39B-4574-8BEB-184CE6D4BF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6" r="23652"/>
          <a:stretch/>
        </p:blipFill>
        <p:spPr>
          <a:xfrm>
            <a:off x="5436096" y="793406"/>
            <a:ext cx="797617" cy="5068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046552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8943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A2A82F86-54A4-AB49-95E8-DC7E307EB7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5444" y="195486"/>
            <a:ext cx="4025068" cy="412851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3928F00-D31D-DE46-A8B6-84DCC8C9F9E8}"/>
              </a:ext>
            </a:extLst>
          </p:cNvPr>
          <p:cNvSpPr/>
          <p:nvPr/>
        </p:nvSpPr>
        <p:spPr>
          <a:xfrm>
            <a:off x="179512" y="627534"/>
            <a:ext cx="691276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Основана на результатах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современных российских</a:t>
            </a:r>
            <a:b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международных научных исследований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области дошкольного детства. </a:t>
            </a: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Создает образовательные условия для достижения</a:t>
            </a: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каждым ребенком лучших для него результатов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глубокого освоения образовательного содержания.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Позволяет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гибко адаптировать образовательную среду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ориентируясь на потребности и возможности, 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интересы и инициативу воспитанников.</a:t>
            </a: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Строится на основе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содействия и сотрудничества детей и взрослых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Поддерживает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игру во всех ее видах,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исследовательскую активность,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речевые коммуникации и другие сообразные возрасту детей</a:t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виды деятельности. </a:t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Закладывает основы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здорового образа жизни </a:t>
            </a:r>
            <a:b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ориентирована на гармоничное физическое развитие детей.</a:t>
            </a:r>
          </a:p>
        </p:txBody>
      </p: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07483720-C798-4F40-867F-0DD4DEDAEE3D}"/>
              </a:ext>
            </a:extLst>
          </p:cNvPr>
          <p:cNvSpPr txBox="1">
            <a:spLocks/>
          </p:cNvSpPr>
          <p:nvPr/>
        </p:nvSpPr>
        <p:spPr>
          <a:xfrm>
            <a:off x="251520" y="51470"/>
            <a:ext cx="7056784" cy="4302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Программа Вдохновение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5AFB938-2D50-804D-A98A-CC7481AD2A45}"/>
              </a:ext>
            </a:extLst>
          </p:cNvPr>
          <p:cNvSpPr/>
          <p:nvPr/>
        </p:nvSpPr>
        <p:spPr>
          <a:xfrm>
            <a:off x="6067184" y="4615656"/>
            <a:ext cx="3076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http://vdohnovenie.space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83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763316" y="86916"/>
            <a:ext cx="5828109" cy="378619"/>
          </a:xfrm>
        </p:spPr>
        <p:txBody>
          <a:bodyPr>
            <a:normAutofit fontScale="90000"/>
          </a:bodyPr>
          <a:lstStyle/>
          <a:p>
            <a:r>
              <a:rPr lang="ru-RU" altLang="ru-RU" sz="2100">
                <a:solidFill>
                  <a:schemeClr val="bg1"/>
                </a:solidFill>
              </a:rPr>
              <a:t>Модель оценивания</a:t>
            </a: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defTabSz="33694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defTabSz="33694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defTabSz="33694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defTabSz="33694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1102259-B294-4207-A397-786649E015A3}" type="slidenum">
              <a:rPr lang="ru-RU" altLang="ru-RU" smtClean="0">
                <a:solidFill>
                  <a:srgbClr val="000000"/>
                </a:solidFill>
              </a:rPr>
              <a:pPr/>
              <a:t>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0566" y="555526"/>
            <a:ext cx="7477778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600" dirty="0"/>
              <a:t>Грамотное </a:t>
            </a:r>
            <a:r>
              <a:rPr lang="ru-RU" sz="1600" dirty="0" smtClean="0"/>
              <a:t>структурирование образовательного пространства и его насыщение выверенными дидактическими материалами открывает </a:t>
            </a:r>
            <a:r>
              <a:rPr lang="ru-RU" sz="1600" dirty="0"/>
              <a:t>детям широкие возможности </a:t>
            </a:r>
            <a:r>
              <a:rPr lang="ru-RU" sz="1600" dirty="0" smtClean="0"/>
              <a:t>для </a:t>
            </a:r>
            <a:r>
              <a:rPr lang="ru-RU" sz="1600" dirty="0"/>
              <a:t>исследования, </a:t>
            </a:r>
            <a:r>
              <a:rPr lang="ru-RU" sz="1600" dirty="0" err="1" smtClean="0"/>
              <a:t>деятельностного</a:t>
            </a:r>
            <a:r>
              <a:rPr lang="ru-RU" sz="1600" dirty="0" smtClean="0"/>
              <a:t> освоения </a:t>
            </a:r>
            <a:r>
              <a:rPr lang="ru-RU" sz="1600" dirty="0"/>
              <a:t>новых </a:t>
            </a:r>
            <a:r>
              <a:rPr lang="ru-RU" sz="1600" dirty="0" smtClean="0"/>
              <a:t>понятий,</a:t>
            </a:r>
            <a:br>
              <a:rPr lang="ru-RU" sz="1600" dirty="0" smtClean="0"/>
            </a:br>
            <a:r>
              <a:rPr lang="ru-RU" sz="1600" dirty="0" smtClean="0"/>
              <a:t>совместной </a:t>
            </a:r>
            <a:r>
              <a:rPr lang="ru-RU" sz="1600" dirty="0"/>
              <a:t>работы </a:t>
            </a:r>
            <a:r>
              <a:rPr lang="ru-RU" sz="1600" dirty="0" smtClean="0"/>
              <a:t>со </a:t>
            </a:r>
            <a:r>
              <a:rPr lang="ru-RU" sz="1600" dirty="0"/>
              <a:t>взрослыми и другими детьми. </a:t>
            </a:r>
            <a:endParaRPr lang="ru-RU" sz="1600" dirty="0" smtClean="0"/>
          </a:p>
          <a:p>
            <a:pPr eaLnBrk="1"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1600" dirty="0"/>
          </a:p>
          <a:p>
            <a:pPr eaLnBrk="1"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600" dirty="0" smtClean="0"/>
              <a:t>Место </a:t>
            </a:r>
            <a:r>
              <a:rPr lang="ru-RU" sz="1600" dirty="0"/>
              <a:t>общего сбора и центры детских интересов создают условия </a:t>
            </a:r>
            <a:r>
              <a:rPr lang="ru-RU" sz="1600" dirty="0" smtClean="0"/>
              <a:t>для </a:t>
            </a:r>
            <a:r>
              <a:rPr lang="ru-RU" sz="1600" dirty="0"/>
              <a:t>эффективного образовательного </a:t>
            </a:r>
            <a:r>
              <a:rPr lang="ru-RU" sz="1600" dirty="0" smtClean="0"/>
              <a:t>процесса, разворачивания детских проектов</a:t>
            </a:r>
            <a:br>
              <a:rPr lang="ru-RU" sz="1600" dirty="0" smtClean="0"/>
            </a:br>
            <a:r>
              <a:rPr lang="ru-RU" sz="1600" dirty="0" smtClean="0"/>
              <a:t>и позитивной коммуникации. </a:t>
            </a:r>
            <a:endParaRPr lang="ru-RU" sz="1600" dirty="0"/>
          </a:p>
        </p:txBody>
      </p:sp>
      <p:pic>
        <p:nvPicPr>
          <p:cNvPr id="28678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74751"/>
            <a:ext cx="2034778" cy="15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69" y="2774751"/>
            <a:ext cx="2033588" cy="15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298" y="2774752"/>
            <a:ext cx="2178844" cy="151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230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Вдохновение. Пространство и его оснащение</a:t>
            </a:r>
          </a:p>
        </p:txBody>
      </p:sp>
      <p:pic>
        <p:nvPicPr>
          <p:cNvPr id="10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5" y="2804370"/>
            <a:ext cx="2244327" cy="149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C4249D-70C4-47BB-9427-A46C501865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071" y="679179"/>
            <a:ext cx="1539071" cy="162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0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C48204-57CA-704E-A21A-AC767686E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627534"/>
            <a:ext cx="7791867" cy="3816424"/>
          </a:xfrm>
          <a:prstGeom prst="rect">
            <a:avLst/>
          </a:prstGeom>
        </p:spPr>
      </p:pic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1D903258-DAED-7945-B35D-C7BFCB35F574}"/>
              </a:ext>
            </a:extLst>
          </p:cNvPr>
          <p:cNvSpPr txBox="1">
            <a:spLocks/>
          </p:cNvSpPr>
          <p:nvPr/>
        </p:nvSpPr>
        <p:spPr>
          <a:xfrm>
            <a:off x="1907705" y="4659982"/>
            <a:ext cx="7236296" cy="288032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://vdohnovenie.space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ru-RU" sz="1600" b="1" dirty="0">
              <a:solidFill>
                <a:srgbClr val="0465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4530698-99C7-BE41-8AA3-1EE27D737E69}"/>
              </a:ext>
            </a:extLst>
          </p:cNvPr>
          <p:cNvSpPr/>
          <p:nvPr/>
        </p:nvSpPr>
        <p:spPr>
          <a:xfrm>
            <a:off x="179512" y="32306"/>
            <a:ext cx="5982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Онлайн-пространство Вдохновение</a:t>
            </a:r>
            <a:endParaRPr lang="ru-RU" sz="2800" dirty="0">
              <a:solidFill>
                <a:srgbClr val="70AC2E"/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55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B10795-9591-0842-9BB5-6565A1E4C2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8" y="267494"/>
            <a:ext cx="5876867" cy="3743227"/>
          </a:xfrm>
          <a:prstGeom prst="rect">
            <a:avLst/>
          </a:prstGeom>
          <a:effectLst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C3BA40E-C273-6343-AA49-66F79C979D6A}"/>
              </a:ext>
            </a:extLst>
          </p:cNvPr>
          <p:cNvSpPr/>
          <p:nvPr/>
        </p:nvSpPr>
        <p:spPr>
          <a:xfrm>
            <a:off x="5796136" y="555526"/>
            <a:ext cx="33843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Нормативное обеспечение 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F5967E2-6532-884B-811C-0BFA821E2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6" y="1416883"/>
            <a:ext cx="2855609" cy="2090971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Российское дошкольное образование</a:t>
            </a:r>
            <a:b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Полный сборник нормативных документов: комплект</a:t>
            </a:r>
            <a:endParaRPr lang="ru-RU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973D4D-FDE0-EB44-BC12-0570F98FEAD6}"/>
              </a:ext>
            </a:extLst>
          </p:cNvPr>
          <p:cNvSpPr/>
          <p:nvPr/>
        </p:nvSpPr>
        <p:spPr>
          <a:xfrm>
            <a:off x="179512" y="392073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«Навигатор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российского образования»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содержит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тексты нормативных документов в актуальных редакциях с удобной системой навигации.</a:t>
            </a:r>
            <a:endParaRPr lang="ru-RU" sz="105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B436E67-DB29-B541-9E97-B732F5099B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72" y="569995"/>
            <a:ext cx="1581723" cy="2961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F266FE-DF82-C848-A55E-B5D4C49B3E7E}"/>
              </a:ext>
            </a:extLst>
          </p:cNvPr>
          <p:cNvSpPr txBox="1"/>
          <p:nvPr/>
        </p:nvSpPr>
        <p:spPr>
          <a:xfrm>
            <a:off x="601689" y="569996"/>
            <a:ext cx="971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новинка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D197C7-BF01-3B4B-A227-2D7FF13F27CE}"/>
              </a:ext>
            </a:extLst>
          </p:cNvPr>
          <p:cNvSpPr/>
          <p:nvPr/>
        </p:nvSpPr>
        <p:spPr>
          <a:xfrm>
            <a:off x="2344056" y="4618340"/>
            <a:ext cx="72008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https://vdohnovenie.space/catalog/educational-literature/rossiyskoe-doshkolnoe-obrazovanie-polnyy-sbornik-normativnykh-dokumentov-komplekt/</a:t>
            </a:r>
            <a:endParaRPr lang="ru-RU" sz="105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120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C53CBA-2C80-1145-992F-6C56B4152B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34834" cy="451596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8971850-F852-9446-9F77-0FBB4525A9F6}"/>
              </a:ext>
            </a:extLst>
          </p:cNvPr>
          <p:cNvSpPr/>
          <p:nvPr/>
        </p:nvSpPr>
        <p:spPr>
          <a:xfrm>
            <a:off x="2051720" y="4684509"/>
            <a:ext cx="68407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https://vdohnovenie.space/catalog/educational-literature/000003621/</a:t>
            </a:r>
            <a:endParaRPr lang="ru-RU" sz="105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9D1E396-230F-8747-93F3-7F6595CA6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1950345"/>
            <a:ext cx="1872208" cy="256562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15B3FE-9C16-5643-B4F0-9C0D2E5373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400" y="1940476"/>
            <a:ext cx="1728192" cy="254078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3948B54-4C48-0844-97E5-3349ACA7EA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0920" y="1943225"/>
            <a:ext cx="1778011" cy="25798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5856" y="-24870"/>
            <a:ext cx="64807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Научные основы</a:t>
            </a:r>
            <a:br>
              <a:rPr lang="ru-RU" sz="2800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образовательной деятельности</a:t>
            </a:r>
            <a:endParaRPr lang="ru-RU" sz="2800" dirty="0">
              <a:solidFill>
                <a:srgbClr val="70AC2E"/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B973D4D-FDE0-EB44-BC12-0570F98FEAD6}"/>
              </a:ext>
            </a:extLst>
          </p:cNvPr>
          <p:cNvSpPr/>
          <p:nvPr/>
        </p:nvSpPr>
        <p:spPr>
          <a:xfrm>
            <a:off x="3283631" y="987574"/>
            <a:ext cx="5616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«Антология мировой педагогики» открывает мир современных российских и международных исследований</a:t>
            </a:r>
            <a:b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дошкольного детства </a:t>
            </a:r>
            <a:endParaRPr lang="ru-RU" sz="105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3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8971850-F852-9446-9F77-0FBB4525A9F6}"/>
              </a:ext>
            </a:extLst>
          </p:cNvPr>
          <p:cNvSpPr/>
          <p:nvPr/>
        </p:nvSpPr>
        <p:spPr>
          <a:xfrm>
            <a:off x="2051720" y="4684509"/>
            <a:ext cx="68407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https://vdohnovenie.space/catalog/educational-literature/000003621/</a:t>
            </a:r>
            <a:endParaRPr lang="ru-RU" sz="105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-24673"/>
            <a:ext cx="5400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Учебно-методическое </a:t>
            </a:r>
            <a:r>
              <a:rPr lang="ru-RU" sz="2800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5917AC3-8FE0-A042-A624-DA37D0897D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004" y="2925770"/>
            <a:ext cx="1207019" cy="160935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F54D347-E43F-D148-8477-B49F627784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2227" y="1862286"/>
            <a:ext cx="1459322" cy="953512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2A8057B-387D-314D-B8A0-EB215F4168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059" y="1862292"/>
            <a:ext cx="1459314" cy="953506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77E4970-2851-354A-9F18-13D4339810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2925770"/>
            <a:ext cx="1224136" cy="16321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43818B1-CFE8-D446-8191-EEABC937F18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2931790"/>
            <a:ext cx="1512168" cy="160333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9EF9750-D238-EC49-8E0E-7BDD0CBA65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2931790"/>
            <a:ext cx="1368152" cy="160333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B973D4D-FDE0-EB44-BC12-0570F98FEAD6}"/>
              </a:ext>
            </a:extLst>
          </p:cNvPr>
          <p:cNvSpPr/>
          <p:nvPr/>
        </p:nvSpPr>
        <p:spPr>
          <a:xfrm>
            <a:off x="3567056" y="968990"/>
            <a:ext cx="5616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«УМК Вдохновение» предоставляет методистам </a:t>
            </a:r>
            <a:b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педагогам ясные и хорошо иллюстрированные руководства</a:t>
            </a:r>
            <a:b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каждому аспекту образовательной деятельности </a:t>
            </a:r>
            <a:endParaRPr lang="ru-RU" sz="105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6CBB83-4635-BA41-9E46-4F52C21CB08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395" y="1859652"/>
            <a:ext cx="2087253" cy="95614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134161E-6091-7846-A82B-0A11FFAFA93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36549" cy="4582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6948</TotalTime>
  <Words>7464</Words>
  <Application>Microsoft Office PowerPoint</Application>
  <PresentationFormat>Экран (16:9)</PresentationFormat>
  <Paragraphs>961</Paragraphs>
  <Slides>23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MS PGothic</vt:lpstr>
      <vt:lpstr>Arial</vt:lpstr>
      <vt:lpstr>Arial Narrow</vt:lpstr>
      <vt:lpstr>Calibri</vt:lpstr>
      <vt:lpstr>Franklin Gothic Demi</vt:lpstr>
      <vt:lpstr>Symbol</vt:lpstr>
      <vt:lpstr>Tahoma</vt:lpstr>
      <vt:lpstr>Textbook New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оценивания</vt:lpstr>
      <vt:lpstr>Презентация PowerPoint</vt:lpstr>
      <vt:lpstr>Российское дошкольное образование  Полный сборник нормативных документов: комплект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ОТКРЫТИЯ ФЕЕЧКИ КОПЕЕЧКИ Образовательная программа развития финансовой грамотности дошкольников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Ирина Федосова</cp:lastModifiedBy>
  <cp:revision>362</cp:revision>
  <dcterms:created xsi:type="dcterms:W3CDTF">2020-04-01T16:06:13Z</dcterms:created>
  <dcterms:modified xsi:type="dcterms:W3CDTF">2020-10-12T12:32:35Z</dcterms:modified>
</cp:coreProperties>
</file>