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5"/>
  </p:notesMasterIdLst>
  <p:handoutMasterIdLst>
    <p:handoutMasterId r:id="rId3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13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71" autoAdjust="0"/>
    <p:restoredTop sz="94713" autoAdjust="0"/>
  </p:normalViewPr>
  <p:slideViewPr>
    <p:cSldViewPr>
      <p:cViewPr>
        <p:scale>
          <a:sx n="93" d="100"/>
          <a:sy n="93" d="100"/>
        </p:scale>
        <p:origin x="-2154" y="-4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92C0E3-C583-4964-81AA-8B2BCC2B597C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14616A-8522-485E-8CC8-CED96C0244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34013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DC69E4-3614-4E31-92E6-8E9ADF262593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846707-56F8-4469-9A06-60E56C6EDD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77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46707-56F8-4469-9A06-60E56C6EDDD9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073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571744"/>
            <a:ext cx="8748464" cy="115155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 управление системой наставничества в образовательной организации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29256" y="5143512"/>
            <a:ext cx="4104456" cy="936104"/>
          </a:xfrm>
        </p:spPr>
        <p:txBody>
          <a:bodyPr>
            <a:noAutofit/>
          </a:bodyPr>
          <a:lstStyle/>
          <a:p>
            <a:pPr algn="l"/>
            <a:r>
              <a:rPr lang="ru-RU" sz="1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Ярошук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Анна Анатольевна, заведующий кафедрой ППТ и МО,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к.с.н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Библиотека-4\Desktop\Помощник Ректора\МЕРОПРИЯТИЯ\СКИР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37" y="106065"/>
            <a:ext cx="970650" cy="1034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1089199" y="121305"/>
            <a:ext cx="7776864" cy="64633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ru-RU" alt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Ставропольский краевой институт развития образования, повышения квалификации и переподготовки работников образования</a:t>
            </a:r>
            <a:endParaRPr lang="ru-RU" alt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2227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643192" cy="778098"/>
          </a:xfrm>
        </p:spPr>
        <p:txBody>
          <a:bodyPr>
            <a:normAutofit fontScale="90000"/>
          </a:bodyPr>
          <a:lstStyle/>
          <a:p>
            <a:r>
              <a:rPr lang="ru-RU" sz="6600" dirty="0">
                <a:ln w="3175" cmpd="sng">
                  <a:noFill/>
                </a:ln>
                <a:solidFill>
                  <a:srgbClr val="0070C0"/>
                </a:solidFill>
                <a:latin typeface="Corbel"/>
              </a:rPr>
              <a:t>Наставничество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22178"/>
            <a:ext cx="8229600" cy="4847182"/>
          </a:xfrm>
        </p:spPr>
        <p:txBody>
          <a:bodyPr/>
          <a:lstStyle/>
          <a:p>
            <a:pPr marL="285750" lvl="0" indent="-285750" defTabSz="457200">
              <a:spcAft>
                <a:spcPts val="600"/>
              </a:spcAft>
              <a:buClr>
                <a:srgbClr val="4F81BD">
                  <a:lumMod val="75000"/>
                </a:srgbClr>
              </a:buClr>
              <a:buSzPct val="145000"/>
              <a:buFontTx/>
              <a:buChar char="-"/>
            </a:pPr>
            <a:r>
              <a:rPr lang="ru-RU" sz="2400" b="1" dirty="0">
                <a:solidFill>
                  <a:srgbClr val="002060"/>
                </a:solidFill>
                <a:latin typeface="Corbel"/>
              </a:rPr>
              <a:t>форма участия опытных профессионалов в подготовке и воспитании молодежи по соответствующей профессии. </a:t>
            </a:r>
          </a:p>
          <a:p>
            <a:pPr marL="0" lvl="0" indent="0" defTabSz="457200">
              <a:spcAft>
                <a:spcPts val="600"/>
              </a:spcAft>
              <a:buClr>
                <a:srgbClr val="4F81BD">
                  <a:lumMod val="75000"/>
                </a:srgbClr>
              </a:buClr>
              <a:buSzPct val="145000"/>
              <a:buFont typeface="Arial"/>
              <a:buChar char="•"/>
            </a:pPr>
            <a:r>
              <a:rPr lang="ru-RU" sz="2400" b="1" dirty="0">
                <a:solidFill>
                  <a:srgbClr val="002060"/>
                </a:solidFill>
                <a:latin typeface="Corbel"/>
              </a:rPr>
              <a:t>Суть наставничества </a:t>
            </a:r>
            <a:r>
              <a:rPr lang="ru-RU" sz="2400" dirty="0">
                <a:solidFill>
                  <a:prstClr val="black"/>
                </a:solidFill>
                <a:latin typeface="Corbel"/>
              </a:rPr>
              <a:t>– </a:t>
            </a:r>
            <a:r>
              <a:rPr lang="ru-RU" sz="2400" dirty="0">
                <a:solidFill>
                  <a:srgbClr val="002060"/>
                </a:solidFill>
                <a:latin typeface="Corbel"/>
              </a:rPr>
              <a:t>передача богатого личного опыта профессиональной деятельности молодому человеку, в ускорении его адаптации к профессиональной деятельности, оказание помощи и поддержки.</a:t>
            </a:r>
          </a:p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74725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74725" y="1052736"/>
            <a:ext cx="791775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/>
            <a:r>
              <a:rPr lang="ru-RU" sz="2200" b="1" dirty="0">
                <a:solidFill>
                  <a:srgbClr val="C00000"/>
                </a:solidFill>
                <a:latin typeface="Corbel"/>
              </a:rPr>
              <a:t>не только актуализированная методология, но и возрождение старой практики</a:t>
            </a:r>
            <a:endParaRPr lang="ru-RU" sz="2200" b="1" dirty="0">
              <a:solidFill>
                <a:srgbClr val="C00000"/>
              </a:solidFill>
              <a:latin typeface="Corbel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055" y="4293096"/>
            <a:ext cx="6321425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31143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2229" y="274638"/>
            <a:ext cx="2985715" cy="1143000"/>
          </a:xfrm>
        </p:spPr>
        <p:txBody>
          <a:bodyPr/>
          <a:lstStyle/>
          <a:p>
            <a:r>
              <a:rPr lang="ru-RU" sz="4300" dirty="0">
                <a:ln w="3175" cmpd="sng">
                  <a:noFill/>
                </a:ln>
                <a:solidFill>
                  <a:srgbClr val="0070C0"/>
                </a:solidFill>
                <a:latin typeface="Corbel"/>
              </a:rPr>
              <a:t>Наставник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974725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3" y="332656"/>
            <a:ext cx="4104457" cy="3519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888" y="1628800"/>
            <a:ext cx="453650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defTabSz="457200">
              <a:spcBef>
                <a:spcPct val="20000"/>
              </a:spcBef>
              <a:spcAft>
                <a:spcPts val="600"/>
              </a:spcAft>
              <a:buClr>
                <a:srgbClr val="4F81BD">
                  <a:lumMod val="75000"/>
                </a:srgbClr>
              </a:buClr>
              <a:buSzPct val="145000"/>
              <a:buFont typeface="Arial"/>
              <a:buChar char="•"/>
            </a:pPr>
            <a:r>
              <a:rPr lang="ru-RU" sz="2400" dirty="0">
                <a:solidFill>
                  <a:prstClr val="black"/>
                </a:solidFill>
                <a:latin typeface="Corbel"/>
              </a:rPr>
              <a:t>– </a:t>
            </a:r>
            <a:r>
              <a:rPr lang="ru-RU" sz="2400" dirty="0">
                <a:solidFill>
                  <a:srgbClr val="002060"/>
                </a:solidFill>
                <a:latin typeface="Corbel"/>
              </a:rPr>
              <a:t>человек, осуществляющий наставничество. Наставники были уже в Древнем Риме, там так называли домашних учителей. В России эта форма начала развиваться с 30-х годов, достигнув расцвета в 70-х годах ХХ столетия. </a:t>
            </a:r>
            <a:endParaRPr lang="ru-RU" sz="2400" dirty="0">
              <a:solidFill>
                <a:srgbClr val="002060"/>
              </a:solidFill>
              <a:latin typeface="Corbe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3987" y="5013176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/>
            <a:r>
              <a:rPr lang="ru-RU" sz="2400" b="1" dirty="0">
                <a:solidFill>
                  <a:srgbClr val="002060"/>
                </a:solidFill>
                <a:latin typeface="Corbel"/>
              </a:rPr>
              <a:t>Смысл наставничества </a:t>
            </a:r>
            <a:r>
              <a:rPr lang="ru-RU" sz="2400" dirty="0">
                <a:solidFill>
                  <a:srgbClr val="002060"/>
                </a:solidFill>
                <a:latin typeface="Corbel"/>
              </a:rPr>
              <a:t>– провести своего подопечного (подшефного) «над пропастью», по «бездне» как через самые сложные моменты профессиональной деятельности</a:t>
            </a:r>
            <a:endParaRPr lang="ru-RU" sz="2400" dirty="0">
              <a:solidFill>
                <a:srgbClr val="002060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0856842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499176" cy="360312"/>
          </a:xfrm>
        </p:spPr>
        <p:txBody>
          <a:bodyPr>
            <a:normAutofit fontScale="90000"/>
          </a:bodyPr>
          <a:lstStyle/>
          <a:p>
            <a:r>
              <a:rPr lang="ru-RU" sz="2400" b="1" cap="all" dirty="0">
                <a:ln w="500">
                  <a:solidFill>
                    <a:srgbClr val="1F497D">
                      <a:shade val="20000"/>
                      <a:satMod val="120000"/>
                    </a:srgbClr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Каким должен быть наставник?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53270"/>
            <a:ext cx="8712968" cy="5516090"/>
          </a:xfrm>
        </p:spPr>
        <p:txBody>
          <a:bodyPr>
            <a:normAutofit fontScale="92500" lnSpcReduction="10000"/>
          </a:bodyPr>
          <a:lstStyle/>
          <a:p>
            <a:pPr marL="468312" lvl="0" indent="-285750" defTabSz="457200">
              <a:lnSpc>
                <a:spcPct val="90000"/>
              </a:lnSpc>
              <a:buClr>
                <a:srgbClr val="8064A2"/>
              </a:buClr>
              <a:buSzPct val="145000"/>
              <a:buFont typeface="Wingdings" panose="05000000000000000000" pitchFamily="2" charset="2"/>
              <a:buChar char="v"/>
              <a:defRPr/>
            </a:pPr>
            <a:r>
              <a:rPr lang="ru-RU" sz="2400" b="1" dirty="0">
                <a:solidFill>
                  <a:srgbClr val="002060"/>
                </a:solidFill>
                <a:latin typeface="Sylfaen" pitchFamily="18" charset="0"/>
              </a:rPr>
              <a:t>Быть наставником, значит обладать рядом качеств, таких как:</a:t>
            </a:r>
          </a:p>
          <a:p>
            <a:pPr marL="925512" lvl="1" defTabSz="457200">
              <a:lnSpc>
                <a:spcPct val="90000"/>
              </a:lnSpc>
              <a:buClr>
                <a:srgbClr val="8064A2"/>
              </a:buClr>
              <a:buSzPct val="145000"/>
              <a:buFont typeface="Wingdings" panose="05000000000000000000" pitchFamily="2" charset="2"/>
              <a:buChar char="ü"/>
              <a:defRPr/>
            </a:pPr>
            <a:r>
              <a:rPr lang="ru-RU" sz="2400" dirty="0">
                <a:solidFill>
                  <a:srgbClr val="C00000"/>
                </a:solidFill>
                <a:latin typeface="Sylfaen" pitchFamily="18" charset="0"/>
              </a:rPr>
              <a:t>Уверенность в себе;</a:t>
            </a:r>
          </a:p>
          <a:p>
            <a:pPr marL="925512" lvl="1" defTabSz="457200">
              <a:lnSpc>
                <a:spcPct val="90000"/>
              </a:lnSpc>
              <a:buClr>
                <a:srgbClr val="8064A2"/>
              </a:buClr>
              <a:buSzPct val="145000"/>
              <a:buFont typeface="Wingdings" panose="05000000000000000000" pitchFamily="2" charset="2"/>
              <a:buChar char="ü"/>
              <a:defRPr/>
            </a:pPr>
            <a:r>
              <a:rPr lang="ru-RU" sz="2400" dirty="0">
                <a:solidFill>
                  <a:srgbClr val="C00000"/>
                </a:solidFill>
                <a:latin typeface="Sylfaen" pitchFamily="18" charset="0"/>
              </a:rPr>
              <a:t>Стрессоустойчивость;</a:t>
            </a:r>
          </a:p>
          <a:p>
            <a:pPr marL="925512" lvl="1" defTabSz="457200">
              <a:lnSpc>
                <a:spcPct val="90000"/>
              </a:lnSpc>
              <a:buClr>
                <a:srgbClr val="8064A2"/>
              </a:buClr>
              <a:buSzPct val="145000"/>
              <a:buFont typeface="Wingdings" panose="05000000000000000000" pitchFamily="2" charset="2"/>
              <a:buChar char="ü"/>
              <a:defRPr/>
            </a:pPr>
            <a:r>
              <a:rPr lang="ru-RU" sz="2400" dirty="0">
                <a:solidFill>
                  <a:srgbClr val="C00000"/>
                </a:solidFill>
                <a:latin typeface="Sylfaen" pitchFamily="18" charset="0"/>
              </a:rPr>
              <a:t>Коммуникабельность;</a:t>
            </a:r>
          </a:p>
          <a:p>
            <a:pPr marL="925512" lvl="1" defTabSz="457200">
              <a:lnSpc>
                <a:spcPct val="90000"/>
              </a:lnSpc>
              <a:buClr>
                <a:srgbClr val="8064A2"/>
              </a:buClr>
              <a:buSzPct val="145000"/>
              <a:buFont typeface="Wingdings" panose="05000000000000000000" pitchFamily="2" charset="2"/>
              <a:buChar char="ü"/>
              <a:defRPr/>
            </a:pPr>
            <a:r>
              <a:rPr lang="ru-RU" sz="2400" dirty="0">
                <a:solidFill>
                  <a:srgbClr val="C00000"/>
                </a:solidFill>
                <a:latin typeface="Sylfaen" pitchFamily="18" charset="0"/>
              </a:rPr>
              <a:t>Толерантность;</a:t>
            </a:r>
          </a:p>
          <a:p>
            <a:pPr marL="925512" lvl="1" defTabSz="457200">
              <a:lnSpc>
                <a:spcPct val="90000"/>
              </a:lnSpc>
              <a:buClr>
                <a:srgbClr val="8064A2"/>
              </a:buClr>
              <a:buSzPct val="145000"/>
              <a:buFont typeface="Wingdings" panose="05000000000000000000" pitchFamily="2" charset="2"/>
              <a:buChar char="ü"/>
              <a:defRPr/>
            </a:pPr>
            <a:r>
              <a:rPr lang="ru-RU" sz="2400" dirty="0">
                <a:solidFill>
                  <a:srgbClr val="C00000"/>
                </a:solidFill>
                <a:latin typeface="Sylfaen" pitchFamily="18" charset="0"/>
              </a:rPr>
              <a:t>Ответственность;</a:t>
            </a:r>
          </a:p>
          <a:p>
            <a:pPr marL="925512" lvl="1" defTabSz="457200">
              <a:lnSpc>
                <a:spcPct val="90000"/>
              </a:lnSpc>
              <a:buClr>
                <a:srgbClr val="8064A2"/>
              </a:buClr>
              <a:buSzPct val="145000"/>
              <a:buFont typeface="Wingdings" panose="05000000000000000000" pitchFamily="2" charset="2"/>
              <a:buChar char="ü"/>
              <a:defRPr/>
            </a:pPr>
            <a:r>
              <a:rPr lang="ru-RU" sz="2400" dirty="0">
                <a:solidFill>
                  <a:srgbClr val="C00000"/>
                </a:solidFill>
                <a:latin typeface="Sylfaen" pitchFamily="18" charset="0"/>
              </a:rPr>
              <a:t>Непредвзятость;</a:t>
            </a:r>
          </a:p>
          <a:p>
            <a:pPr marL="925512" lvl="1" defTabSz="457200">
              <a:lnSpc>
                <a:spcPct val="90000"/>
              </a:lnSpc>
              <a:buClr>
                <a:srgbClr val="8064A2"/>
              </a:buClr>
              <a:buSzPct val="145000"/>
              <a:buFont typeface="Wingdings" panose="05000000000000000000" pitchFamily="2" charset="2"/>
              <a:buChar char="ü"/>
              <a:defRPr/>
            </a:pPr>
            <a:r>
              <a:rPr lang="ru-RU" sz="2400" dirty="0">
                <a:solidFill>
                  <a:srgbClr val="C00000"/>
                </a:solidFill>
                <a:latin typeface="Sylfaen" pitchFamily="18" charset="0"/>
              </a:rPr>
              <a:t>Пунктуальность;</a:t>
            </a:r>
          </a:p>
          <a:p>
            <a:pPr marL="925512" lvl="1" defTabSz="457200">
              <a:lnSpc>
                <a:spcPct val="90000"/>
              </a:lnSpc>
              <a:buClr>
                <a:srgbClr val="8064A2"/>
              </a:buClr>
              <a:buSzPct val="145000"/>
              <a:buFont typeface="Wingdings" panose="05000000000000000000" pitchFamily="2" charset="2"/>
              <a:buChar char="ü"/>
              <a:defRPr/>
            </a:pPr>
            <a:r>
              <a:rPr lang="ru-RU" sz="2400" dirty="0">
                <a:solidFill>
                  <a:srgbClr val="C00000"/>
                </a:solidFill>
                <a:latin typeface="Sylfaen" pitchFamily="18" charset="0"/>
              </a:rPr>
              <a:t>Лидерство;</a:t>
            </a:r>
          </a:p>
          <a:p>
            <a:pPr marL="925512" lvl="1" defTabSz="457200">
              <a:lnSpc>
                <a:spcPct val="90000"/>
              </a:lnSpc>
              <a:buClr>
                <a:srgbClr val="8064A2"/>
              </a:buClr>
              <a:buSzPct val="145000"/>
              <a:buFont typeface="Wingdings" panose="05000000000000000000" pitchFamily="2" charset="2"/>
              <a:buChar char="ü"/>
              <a:defRPr/>
            </a:pPr>
            <a:r>
              <a:rPr lang="ru-RU" sz="2400" dirty="0">
                <a:solidFill>
                  <a:srgbClr val="C00000"/>
                </a:solidFill>
                <a:latin typeface="Sylfaen" pitchFamily="18" charset="0"/>
              </a:rPr>
              <a:t>Компетентность(знание нормативно-правовой базы образовательной организации, традиций и неформальных правил)</a:t>
            </a:r>
          </a:p>
          <a:p>
            <a:pPr marL="182562" lvl="0" indent="-285750" defTabSz="457200">
              <a:lnSpc>
                <a:spcPct val="90000"/>
              </a:lnSpc>
              <a:buClr>
                <a:srgbClr val="8064A2"/>
              </a:buClr>
              <a:buSzPct val="145000"/>
              <a:buFont typeface="Arial"/>
              <a:buChar char="•"/>
              <a:defRPr/>
            </a:pPr>
            <a:endParaRPr lang="ru-RU" sz="2400" dirty="0">
              <a:solidFill>
                <a:srgbClr val="1F497D"/>
              </a:solidFill>
              <a:latin typeface="Sylfaen" pitchFamily="18" charset="0"/>
            </a:endParaRPr>
          </a:p>
          <a:p>
            <a:pPr marL="468312" lvl="0" indent="-285750" defTabSz="457200">
              <a:lnSpc>
                <a:spcPct val="90000"/>
              </a:lnSpc>
              <a:buClr>
                <a:srgbClr val="8064A2"/>
              </a:buClr>
              <a:buSzPct val="145000"/>
              <a:buFont typeface="Wingdings" panose="05000000000000000000" pitchFamily="2" charset="2"/>
              <a:buChar char="v"/>
              <a:defRPr/>
            </a:pPr>
            <a:r>
              <a:rPr lang="ru-RU" sz="1900" b="1" dirty="0">
                <a:solidFill>
                  <a:srgbClr val="C00000"/>
                </a:solidFill>
                <a:latin typeface="Sylfaen" pitchFamily="18" charset="0"/>
              </a:rPr>
              <a:t>Важно!</a:t>
            </a:r>
            <a:r>
              <a:rPr lang="ru-RU" sz="1800" b="1" dirty="0">
                <a:solidFill>
                  <a:srgbClr val="C00000"/>
                </a:solidFill>
                <a:latin typeface="Sylfaen" pitchFamily="18" charset="0"/>
              </a:rPr>
              <a:t> </a:t>
            </a:r>
            <a:r>
              <a:rPr lang="ru-RU" sz="2400" b="1" dirty="0">
                <a:solidFill>
                  <a:srgbClr val="1F497D"/>
                </a:solidFill>
                <a:latin typeface="Sylfaen" pitchFamily="18" charset="0"/>
              </a:rPr>
              <a:t>Работа наставника, это работа с группой людей, нужно быть готовым к нестандартным ситуациям и обладать способностью найти положительный выход из них.</a:t>
            </a:r>
          </a:p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974725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6631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499176" cy="778098"/>
          </a:xfrm>
        </p:spPr>
        <p:txBody>
          <a:bodyPr/>
          <a:lstStyle/>
          <a:p>
            <a:r>
              <a:rPr lang="ru-RU" sz="3600" dirty="0">
                <a:ln w="3175" cmpd="sng">
                  <a:noFill/>
                </a:ln>
                <a:solidFill>
                  <a:srgbClr val="0070C0"/>
                </a:solidFill>
                <a:latin typeface="Corbel"/>
              </a:rPr>
              <a:t>ИСТОРИЯ НАСТАВНИЧЕСТВА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25278"/>
            <a:ext cx="8640960" cy="5372074"/>
          </a:xfrm>
        </p:spPr>
        <p:txBody>
          <a:bodyPr>
            <a:normAutofit fontScale="92500" lnSpcReduction="20000"/>
          </a:bodyPr>
          <a:lstStyle/>
          <a:p>
            <a:pPr marL="285750" lvl="0" indent="-285750" defTabSz="457200">
              <a:spcAft>
                <a:spcPts val="600"/>
              </a:spcAft>
              <a:buClr>
                <a:srgbClr val="4F81BD">
                  <a:lumMod val="75000"/>
                </a:srgbClr>
              </a:buClr>
              <a:buSzPct val="145000"/>
            </a:pPr>
            <a:r>
              <a:rPr lang="ru-RU" sz="2400" dirty="0">
                <a:solidFill>
                  <a:srgbClr val="002060"/>
                </a:solidFill>
                <a:latin typeface="Corbel"/>
              </a:rPr>
              <a:t>Форма взаимоотношений между учителем и учеником существовала уже в первобытном обществе в виде обряда инициации - </a:t>
            </a:r>
            <a:r>
              <a:rPr lang="ru-RU" sz="2400" dirty="0" err="1">
                <a:solidFill>
                  <a:srgbClr val="002060"/>
                </a:solidFill>
                <a:latin typeface="Corbel"/>
              </a:rPr>
              <a:t>имянаречения</a:t>
            </a:r>
            <a:r>
              <a:rPr lang="ru-RU" sz="2400" dirty="0">
                <a:solidFill>
                  <a:srgbClr val="002060"/>
                </a:solidFill>
                <a:latin typeface="Corbel"/>
              </a:rPr>
              <a:t>. Для подготовки к этому обряду выделялись специальные наставники, которые обучали молодых людей определенным ритуальным правилам и умениям.</a:t>
            </a:r>
          </a:p>
          <a:p>
            <a:pPr marL="285750" lvl="0" indent="-285750" defTabSz="457200">
              <a:spcAft>
                <a:spcPts val="600"/>
              </a:spcAft>
              <a:buClr>
                <a:srgbClr val="4F81BD">
                  <a:lumMod val="75000"/>
                </a:srgbClr>
              </a:buClr>
              <a:buSzPct val="145000"/>
            </a:pPr>
            <a:r>
              <a:rPr lang="ru-RU" sz="2400" dirty="0">
                <a:solidFill>
                  <a:srgbClr val="002060"/>
                </a:solidFill>
                <a:latin typeface="Corbel"/>
              </a:rPr>
              <a:t> С разделением труда длительное время наставничество существовало в форме профессионального обучения - подмастерья (мастер - ученик). </a:t>
            </a:r>
            <a:r>
              <a:rPr lang="ru-RU" sz="2400" b="1" dirty="0">
                <a:solidFill>
                  <a:srgbClr val="002060"/>
                </a:solidFill>
                <a:latin typeface="Corbel"/>
              </a:rPr>
              <a:t>Наставничество в широком смысле присуще всем формам обучения и системам образования</a:t>
            </a:r>
            <a:r>
              <a:rPr lang="ru-RU" sz="2400" dirty="0">
                <a:solidFill>
                  <a:srgbClr val="002060"/>
                </a:solidFill>
                <a:latin typeface="Corbel"/>
              </a:rPr>
              <a:t>. </a:t>
            </a:r>
          </a:p>
          <a:p>
            <a:pPr marL="285750" lvl="0" indent="-285750" defTabSz="457200">
              <a:spcAft>
                <a:spcPts val="600"/>
              </a:spcAft>
              <a:buClr>
                <a:srgbClr val="4F81BD">
                  <a:lumMod val="75000"/>
                </a:srgbClr>
              </a:buClr>
              <a:buSzPct val="145000"/>
            </a:pPr>
            <a:r>
              <a:rPr lang="ru-RU" sz="2400" dirty="0">
                <a:solidFill>
                  <a:srgbClr val="002060"/>
                </a:solidFill>
                <a:latin typeface="Corbel"/>
              </a:rPr>
              <a:t>В отечественной практике получило развитие массовое движение наставничества в системе профессионально-технического образования и производственного обучения (с конца 50-х гг.). осуществлялось как шефство опытных передовых работников над учащимися и молодыми рабочими, пришедшими в трудовой коллектив. В обязанности наставника входило не только обучение молодого человека специальности, но его политическое и нравственное воспитание.</a:t>
            </a:r>
          </a:p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974725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95" y="188640"/>
            <a:ext cx="974725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89217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975445" cy="1036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87624" y="166569"/>
            <a:ext cx="763284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 defTabSz="457200">
              <a:spcBef>
                <a:spcPct val="20000"/>
              </a:spcBef>
              <a:spcAft>
                <a:spcPts val="600"/>
              </a:spcAft>
              <a:buClr>
                <a:srgbClr val="4F81BD">
                  <a:lumMod val="75000"/>
                </a:srgbClr>
              </a:buClr>
              <a:buSzPct val="145000"/>
              <a:buFont typeface="Arial"/>
              <a:buChar char="•"/>
            </a:pPr>
            <a:r>
              <a:rPr lang="ru-RU" sz="2200" b="1" dirty="0">
                <a:solidFill>
                  <a:srgbClr val="002060"/>
                </a:solidFill>
                <a:latin typeface="Corbel"/>
              </a:rPr>
              <a:t>Наставничество</a:t>
            </a:r>
            <a:r>
              <a:rPr lang="ru-RU" sz="2200" dirty="0">
                <a:solidFill>
                  <a:srgbClr val="002060"/>
                </a:solidFill>
                <a:latin typeface="Corbel"/>
              </a:rPr>
              <a:t> зародилось и получило свое развитие в рамках групповой деятельности людей. С развитием социума появлялись новые виды деятельности и профессии для овладения которыми был необходим более долгий и тщательный вид подготовки с целью выявления индивидов, способных к конкретной, более сложной, чем у предыдущих поколений, профессиональной деятельности. Таким образом, </a:t>
            </a:r>
            <a:r>
              <a:rPr lang="ru-RU" sz="2200" b="1" dirty="0">
                <a:solidFill>
                  <a:srgbClr val="002060"/>
                </a:solidFill>
                <a:latin typeface="Corbel"/>
              </a:rPr>
              <a:t>наставничество формировалось на протяжении жизни практически всех поколений человечества </a:t>
            </a:r>
            <a:r>
              <a:rPr lang="ru-RU" sz="2200" dirty="0">
                <a:solidFill>
                  <a:srgbClr val="002060"/>
                </a:solidFill>
                <a:latin typeface="Corbel"/>
              </a:rPr>
              <a:t>с первобытной эпохи.</a:t>
            </a:r>
            <a:endParaRPr lang="ru-RU" sz="2200" dirty="0">
              <a:solidFill>
                <a:srgbClr val="002060"/>
              </a:solidFill>
              <a:latin typeface="Corbel"/>
            </a:endParaRP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644444"/>
            <a:ext cx="6840537" cy="3213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54861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476672"/>
            <a:ext cx="7499176" cy="5649491"/>
          </a:xfrm>
        </p:spPr>
        <p:txBody>
          <a:bodyPr/>
          <a:lstStyle/>
          <a:p>
            <a:pPr marL="285750" lvl="0" indent="-285750" defTabSz="457200">
              <a:spcAft>
                <a:spcPts val="600"/>
              </a:spcAft>
              <a:buClr>
                <a:srgbClr val="4F81BD">
                  <a:lumMod val="75000"/>
                </a:srgbClr>
              </a:buClr>
              <a:buSzPct val="145000"/>
              <a:buFont typeface="Arial"/>
              <a:buChar char="•"/>
            </a:pPr>
            <a:r>
              <a:rPr lang="ru-RU" sz="2400" dirty="0">
                <a:solidFill>
                  <a:srgbClr val="002060"/>
                </a:solidFill>
                <a:latin typeface="Corbel"/>
              </a:rPr>
              <a:t>Освоить новые знания и обрести профессиональные навыки без наставников было невозможно, поэтому феномен наставничества стал закономерностью цивилизационного процесса</a:t>
            </a:r>
            <a:r>
              <a:rPr lang="ru-RU" sz="2400" dirty="0" smtClean="0">
                <a:solidFill>
                  <a:srgbClr val="002060"/>
                </a:solidFill>
                <a:latin typeface="Corbel"/>
              </a:rPr>
              <a:t>.</a:t>
            </a:r>
          </a:p>
          <a:p>
            <a:pPr marL="285750" lvl="0" indent="-285750" defTabSz="457200">
              <a:spcAft>
                <a:spcPts val="600"/>
              </a:spcAft>
              <a:buClr>
                <a:srgbClr val="4F81BD">
                  <a:lumMod val="75000"/>
                </a:srgbClr>
              </a:buClr>
              <a:buSzPct val="145000"/>
              <a:buFont typeface="Arial"/>
              <a:buChar char="•"/>
            </a:pPr>
            <a:endParaRPr lang="ru-RU" sz="2400" dirty="0">
              <a:solidFill>
                <a:srgbClr val="002060"/>
              </a:solidFill>
              <a:latin typeface="Corbel"/>
            </a:endParaRPr>
          </a:p>
          <a:p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974725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276872"/>
            <a:ext cx="6626225" cy="402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05344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340768"/>
            <a:ext cx="8568952" cy="5184576"/>
          </a:xfrm>
        </p:spPr>
        <p:txBody>
          <a:bodyPr>
            <a:normAutofit fontScale="92500" lnSpcReduction="10000"/>
          </a:bodyPr>
          <a:lstStyle/>
          <a:p>
            <a:pPr marL="285750" lvl="0" indent="-285750" defTabSz="457200">
              <a:spcAft>
                <a:spcPts val="600"/>
              </a:spcAft>
              <a:buClr>
                <a:srgbClr val="4F81BD">
                  <a:lumMod val="75000"/>
                </a:srgbClr>
              </a:buClr>
              <a:buSzPct val="145000"/>
              <a:buFont typeface="Arial"/>
              <a:buChar char="•"/>
            </a:pPr>
            <a:r>
              <a:rPr lang="ru-RU" sz="2200" dirty="0">
                <a:solidFill>
                  <a:srgbClr val="002060"/>
                </a:solidFill>
                <a:latin typeface="Corbel"/>
              </a:rPr>
              <a:t>В СССР на предприятиях  также было наставничество. Помогать молодому специалисту стать хорошим мастером – это честь для наставника, его прямая обязанность. </a:t>
            </a:r>
          </a:p>
          <a:p>
            <a:pPr marL="285750" lvl="0" indent="-285750" defTabSz="457200">
              <a:spcAft>
                <a:spcPts val="600"/>
              </a:spcAft>
              <a:buClr>
                <a:srgbClr val="4F81BD">
                  <a:lumMod val="75000"/>
                </a:srgbClr>
              </a:buClr>
              <a:buSzPct val="145000"/>
              <a:buFont typeface="Arial"/>
              <a:buChar char="•"/>
            </a:pPr>
            <a:r>
              <a:rPr lang="ru-RU" sz="2200" dirty="0">
                <a:solidFill>
                  <a:srgbClr val="C00000"/>
                </a:solidFill>
                <a:latin typeface="Corbel"/>
              </a:rPr>
              <a:t>Сейчас этого мало. </a:t>
            </a:r>
          </a:p>
          <a:p>
            <a:pPr marL="285750" lvl="0" indent="-285750" defTabSz="457200">
              <a:spcAft>
                <a:spcPts val="600"/>
              </a:spcAft>
              <a:buClr>
                <a:srgbClr val="4F81BD">
                  <a:lumMod val="75000"/>
                </a:srgbClr>
              </a:buClr>
              <a:buSzPct val="145000"/>
              <a:buFont typeface="Arial"/>
              <a:buChar char="•"/>
            </a:pPr>
            <a:r>
              <a:rPr lang="ru-RU" sz="2200" b="1" dirty="0">
                <a:solidFill>
                  <a:srgbClr val="002060"/>
                </a:solidFill>
                <a:latin typeface="Corbel"/>
              </a:rPr>
              <a:t>Во-первых</a:t>
            </a:r>
            <a:r>
              <a:rPr lang="ru-RU" sz="2200" dirty="0">
                <a:solidFill>
                  <a:srgbClr val="002060"/>
                </a:solidFill>
                <a:latin typeface="Corbel"/>
              </a:rPr>
              <a:t>, самому наставляемом, </a:t>
            </a:r>
            <a:r>
              <a:rPr lang="ru-RU" sz="2200" b="1" dirty="0">
                <a:solidFill>
                  <a:srgbClr val="002060"/>
                </a:solidFill>
                <a:latin typeface="Corbel"/>
              </a:rPr>
              <a:t>нужна</a:t>
            </a:r>
            <a:r>
              <a:rPr lang="ru-RU" sz="2200" dirty="0">
                <a:solidFill>
                  <a:srgbClr val="002060"/>
                </a:solidFill>
                <a:latin typeface="Corbel"/>
              </a:rPr>
              <a:t> не только профессиональная подготовка, но и </a:t>
            </a:r>
            <a:r>
              <a:rPr lang="ru-RU" sz="2200" b="1" dirty="0">
                <a:solidFill>
                  <a:srgbClr val="002060"/>
                </a:solidFill>
                <a:latin typeface="Corbel"/>
              </a:rPr>
              <a:t>структурная, коммуникационная, ценностная</a:t>
            </a:r>
            <a:r>
              <a:rPr lang="ru-RU" sz="2200" dirty="0">
                <a:solidFill>
                  <a:srgbClr val="002060"/>
                </a:solidFill>
                <a:latin typeface="Corbel"/>
              </a:rPr>
              <a:t>, иначе он не сможет реализоваться в коллективе!</a:t>
            </a:r>
          </a:p>
          <a:p>
            <a:pPr marL="285750" lvl="0" indent="-285750" defTabSz="457200">
              <a:spcAft>
                <a:spcPts val="600"/>
              </a:spcAft>
              <a:buClr>
                <a:srgbClr val="4F81BD">
                  <a:lumMod val="75000"/>
                </a:srgbClr>
              </a:buClr>
              <a:buSzPct val="145000"/>
              <a:buFont typeface="Arial"/>
              <a:buChar char="•"/>
            </a:pPr>
            <a:r>
              <a:rPr lang="ru-RU" sz="2200" b="1" dirty="0">
                <a:solidFill>
                  <a:srgbClr val="002060"/>
                </a:solidFill>
                <a:latin typeface="Corbel"/>
              </a:rPr>
              <a:t>Во-вторых</a:t>
            </a:r>
            <a:r>
              <a:rPr lang="ru-RU" sz="2200" dirty="0">
                <a:solidFill>
                  <a:srgbClr val="002060"/>
                </a:solidFill>
                <a:latin typeface="Corbel"/>
              </a:rPr>
              <a:t>, сам наставник не хочет помогать кому-то просто так, и ему нужна мотивация. </a:t>
            </a:r>
          </a:p>
          <a:p>
            <a:pPr marL="285750" lvl="0" indent="-285750" defTabSz="457200">
              <a:spcAft>
                <a:spcPts val="600"/>
              </a:spcAft>
              <a:buClr>
                <a:srgbClr val="4F81BD">
                  <a:lumMod val="75000"/>
                </a:srgbClr>
              </a:buClr>
              <a:buSzPct val="145000"/>
              <a:buFont typeface="Arial"/>
              <a:buChar char="•"/>
            </a:pPr>
            <a:r>
              <a:rPr lang="ru-RU" sz="2200" dirty="0">
                <a:solidFill>
                  <a:srgbClr val="002060"/>
                </a:solidFill>
                <a:latin typeface="Corbel"/>
              </a:rPr>
              <a:t>Один из вариантов – участие в чем-то реально глобальном и полезном, как Нацпроект, получение признания на разных площадках, даже тиражирование собственной успешной практики с этим конкретным школьником и студентом. Личный бренд и признание!</a:t>
            </a:r>
          </a:p>
          <a:p>
            <a:pPr marL="285750" lvl="0" indent="-285750" defTabSz="457200">
              <a:spcAft>
                <a:spcPts val="600"/>
              </a:spcAft>
              <a:buClr>
                <a:srgbClr val="4F81BD">
                  <a:lumMod val="75000"/>
                </a:srgbClr>
              </a:buClr>
              <a:buSzPct val="145000"/>
              <a:buFont typeface="Arial"/>
              <a:buChar char="•"/>
            </a:pPr>
            <a:r>
              <a:rPr lang="ru-RU" sz="2200" dirty="0">
                <a:solidFill>
                  <a:srgbClr val="C00000"/>
                </a:solidFill>
                <a:latin typeface="Corbel"/>
              </a:rPr>
              <a:t>Рыбаков-Фонд  планирует перевести “надо” в раздел “хочу”, как со стороны наставляемого, так и со стороны наставника</a:t>
            </a:r>
          </a:p>
          <a:p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974725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35272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260648"/>
            <a:ext cx="7632848" cy="5904656"/>
          </a:xfrm>
        </p:spPr>
        <p:txBody>
          <a:bodyPr>
            <a:normAutofit/>
          </a:bodyPr>
          <a:lstStyle/>
          <a:p>
            <a:pPr marL="285750" lvl="0" indent="-285750" algn="just" defTabSz="457200">
              <a:spcAft>
                <a:spcPts val="600"/>
              </a:spcAft>
              <a:buClr>
                <a:srgbClr val="4F81BD">
                  <a:lumMod val="75000"/>
                </a:srgbClr>
              </a:buClr>
              <a:buSzPct val="145000"/>
              <a:buFont typeface="Arial"/>
              <a:buChar char="•"/>
            </a:pPr>
            <a:r>
              <a:rPr lang="ru-RU" sz="2400" dirty="0">
                <a:ln w="3175" cmpd="sng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протяжении своей истории содержание наставничества постоянно эволюционировало, наконец получив свои современные определения. </a:t>
            </a:r>
            <a:br>
              <a:rPr lang="ru-RU" sz="2400" dirty="0">
                <a:ln w="3175" cmpd="sng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n w="3175" cmpd="sng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Соответствующие отраслевые словари смысловые нюансы понятия "наставник" описывают, используя следующие характеристики: "тот, кто дает советы, обучает; советчик, учитель; </a:t>
            </a:r>
            <a:r>
              <a:rPr lang="ru-RU" sz="2400" dirty="0" smtClean="0">
                <a:ln w="3175" cmpd="sng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смотритель".</a:t>
            </a:r>
            <a:r>
              <a:rPr lang="ru-RU" sz="2400" dirty="0">
                <a:ln w="3175" cmpd="sng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br>
              <a:rPr lang="ru-RU" sz="2400" dirty="0">
                <a:ln w="3175" cmpd="sng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 smtClean="0">
              <a:ln w="3175" cmpd="sng">
                <a:noFill/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 defTabSz="457200">
              <a:spcAft>
                <a:spcPts val="600"/>
              </a:spcAft>
              <a:buClr>
                <a:srgbClr val="4F81BD">
                  <a:lumMod val="75000"/>
                </a:srgbClr>
              </a:buClr>
              <a:buSzPct val="145000"/>
              <a:buFont typeface="Arial"/>
              <a:buChar char="•"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Термин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"наставлять" имеет значение "давая советы, учить чему-то; приводить, направлять, нацеливать и т. д.  в нужном направлении; направлять"</a:t>
            </a: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974725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8279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332656"/>
            <a:ext cx="7427168" cy="1143000"/>
          </a:xfrm>
        </p:spPr>
        <p:txBody>
          <a:bodyPr>
            <a:normAutofit/>
          </a:bodyPr>
          <a:lstStyle/>
          <a:p>
            <a:r>
              <a:rPr lang="ru-RU" sz="2800" b="1" dirty="0">
                <a:ln w="3175" cmpd="sng"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же будет этими самыми наставниками? И какие проблемы решит наставничество?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85750" lvl="0" indent="-285750" defTabSz="457200">
              <a:spcAft>
                <a:spcPts val="600"/>
              </a:spcAft>
              <a:buClr>
                <a:srgbClr val="4F81BD">
                  <a:lumMod val="75000"/>
                </a:srgbClr>
              </a:buClr>
              <a:buSzPct val="145000"/>
              <a:buFont typeface="Arial"/>
              <a:buChar char="•"/>
            </a:pPr>
            <a:r>
              <a:rPr lang="ru-RU" sz="2800" dirty="0">
                <a:solidFill>
                  <a:srgbClr val="002060"/>
                </a:solidFill>
                <a:latin typeface="Corbel"/>
              </a:rPr>
              <a:t>Конечно, лучший наставник – это педагог. Если мы говорим в философском и психологическом смысле. </a:t>
            </a:r>
          </a:p>
          <a:p>
            <a:pPr marL="285750" lvl="0" indent="-285750" defTabSz="457200">
              <a:spcAft>
                <a:spcPts val="600"/>
              </a:spcAft>
              <a:buClr>
                <a:srgbClr val="4F81BD">
                  <a:lumMod val="75000"/>
                </a:srgbClr>
              </a:buClr>
              <a:buSzPct val="145000"/>
              <a:buFont typeface="Arial"/>
              <a:buChar char="•"/>
            </a:pPr>
            <a:r>
              <a:rPr lang="ru-RU" sz="2800" dirty="0">
                <a:solidFill>
                  <a:srgbClr val="002060"/>
                </a:solidFill>
                <a:latin typeface="Corbel"/>
              </a:rPr>
              <a:t>Настоящий педагог  никогда не ограничивается простой передачей знаний, но учит жить, прививает ценности и смыслы. </a:t>
            </a:r>
          </a:p>
          <a:p>
            <a:pPr marL="285750" lvl="0" indent="-285750" defTabSz="457200">
              <a:spcAft>
                <a:spcPts val="600"/>
              </a:spcAft>
              <a:buClr>
                <a:srgbClr val="4F81BD">
                  <a:lumMod val="75000"/>
                </a:srgbClr>
              </a:buClr>
              <a:buSzPct val="145000"/>
              <a:buFont typeface="Arial"/>
              <a:buChar char="•"/>
            </a:pPr>
            <a:r>
              <a:rPr lang="ru-RU" sz="2800" dirty="0">
                <a:solidFill>
                  <a:srgbClr val="002060"/>
                </a:solidFill>
                <a:latin typeface="Corbel"/>
              </a:rPr>
              <a:t>Проблема в другом – у современного учителя нет времени на интеграцию в программу наставничества, а сегодня нужны вовлеченные наставники. </a:t>
            </a:r>
          </a:p>
          <a:p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974725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29085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7499176" cy="1143000"/>
          </a:xfrm>
        </p:spPr>
        <p:txBody>
          <a:bodyPr>
            <a:normAutofit/>
          </a:bodyPr>
          <a:lstStyle/>
          <a:p>
            <a:r>
              <a:rPr lang="ru-RU" sz="2800" b="1" dirty="0">
                <a:ln w="3175" cmpd="sng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категории процесса наставничества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853136"/>
          </a:xfrm>
        </p:spPr>
        <p:txBody>
          <a:bodyPr>
            <a:normAutofit lnSpcReduction="10000"/>
          </a:bodyPr>
          <a:lstStyle/>
          <a:p>
            <a:pPr marL="285750" lvl="0" indent="-285750" defTabSz="457200">
              <a:spcAft>
                <a:spcPts val="600"/>
              </a:spcAft>
              <a:buClr>
                <a:srgbClr val="4F81BD">
                  <a:lumMod val="75000"/>
                </a:srgbClr>
              </a:buClr>
              <a:buSzPct val="145000"/>
            </a:pPr>
            <a:r>
              <a:rPr lang="ru-RU" sz="2300" b="1" dirty="0">
                <a:solidFill>
                  <a:srgbClr val="002060"/>
                </a:solidFill>
                <a:latin typeface="Corbel"/>
              </a:rPr>
              <a:t>Развитие</a:t>
            </a:r>
            <a:r>
              <a:rPr lang="ru-RU" sz="2300" dirty="0">
                <a:solidFill>
                  <a:srgbClr val="002060"/>
                </a:solidFill>
                <a:latin typeface="Corbel"/>
              </a:rPr>
              <a:t> - процесс становления его личности под влиянием внешних и внутренних, управляемых и неуправляемых социальных и природных факторов;</a:t>
            </a:r>
          </a:p>
          <a:p>
            <a:pPr marL="285750" lvl="0" indent="-285750" defTabSz="457200">
              <a:spcAft>
                <a:spcPts val="600"/>
              </a:spcAft>
              <a:buClr>
                <a:srgbClr val="4F81BD">
                  <a:lumMod val="75000"/>
                </a:srgbClr>
              </a:buClr>
              <a:buSzPct val="145000"/>
            </a:pPr>
            <a:r>
              <a:rPr lang="ru-RU" sz="2300" b="1" dirty="0">
                <a:solidFill>
                  <a:srgbClr val="002060"/>
                </a:solidFill>
                <a:latin typeface="Corbel"/>
              </a:rPr>
              <a:t>Воспитание</a:t>
            </a:r>
            <a:r>
              <a:rPr lang="ru-RU" sz="2300" dirty="0">
                <a:solidFill>
                  <a:srgbClr val="002060"/>
                </a:solidFill>
                <a:latin typeface="Corbel"/>
              </a:rPr>
              <a:t> - целенаправленный процесс формирования интеллекта, физических и духовных сил личности, подготовки ее к жизни, активному участию в трудовой деятельности;</a:t>
            </a:r>
          </a:p>
          <a:p>
            <a:pPr marL="285750" lvl="0" indent="-285750" defTabSz="457200">
              <a:spcAft>
                <a:spcPts val="600"/>
              </a:spcAft>
              <a:buClr>
                <a:srgbClr val="4F81BD">
                  <a:lumMod val="75000"/>
                </a:srgbClr>
              </a:buClr>
              <a:buSzPct val="145000"/>
            </a:pPr>
            <a:r>
              <a:rPr lang="ru-RU" sz="2300" b="1" dirty="0">
                <a:solidFill>
                  <a:srgbClr val="002060"/>
                </a:solidFill>
                <a:latin typeface="Corbel"/>
              </a:rPr>
              <a:t>Профессиональная адаптация</a:t>
            </a:r>
            <a:r>
              <a:rPr lang="ru-RU" sz="2300" dirty="0">
                <a:solidFill>
                  <a:srgbClr val="002060"/>
                </a:solidFill>
                <a:latin typeface="Corbel"/>
              </a:rPr>
              <a:t> - процесс приспособления (привыкания) человека к содержанию, условиям, организации и режиму труда, к коллективу. Успешная профессиональная адаптация является одним из показателей обоснованности выбора профессии и способствует развитию положительного отношения работника к своей деятельности, сближению общественной и личной мотивации трудовой деятельности</a:t>
            </a:r>
            <a:r>
              <a:rPr lang="ru-RU" sz="2300" dirty="0">
                <a:solidFill>
                  <a:prstClr val="black"/>
                </a:solidFill>
                <a:latin typeface="Corbel"/>
              </a:rPr>
              <a:t>.</a:t>
            </a:r>
          </a:p>
          <a:p>
            <a:endParaRPr lang="ru-R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974725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6264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07904" y="260648"/>
            <a:ext cx="5256584" cy="6336704"/>
          </a:xfrm>
        </p:spPr>
        <p:txBody>
          <a:bodyPr>
            <a:normAutofit fontScale="92500" lnSpcReduction="20000"/>
          </a:bodyPr>
          <a:lstStyle/>
          <a:p>
            <a:pPr marL="0" lvl="0" indent="0" defTabSz="457200">
              <a:spcAft>
                <a:spcPts val="600"/>
              </a:spcAft>
              <a:buClr>
                <a:srgbClr val="4F81BD">
                  <a:lumMod val="75000"/>
                </a:srgbClr>
              </a:buClr>
              <a:buSzPct val="145000"/>
              <a:buNone/>
            </a:pPr>
            <a:r>
              <a:rPr lang="ru-RU" sz="2800" dirty="0">
                <a:solidFill>
                  <a:srgbClr val="002060"/>
                </a:solidFill>
                <a:latin typeface="Corbel"/>
              </a:rPr>
              <a:t>Президент Российской Федерации В. В. Путин считает </a:t>
            </a:r>
            <a:r>
              <a:rPr lang="ru-RU" sz="2800" i="1" dirty="0">
                <a:solidFill>
                  <a:srgbClr val="002060"/>
                </a:solidFill>
                <a:latin typeface="Corbel"/>
              </a:rPr>
              <a:t>«Место наставничеству, верности традициям есть в любом деле. Люди, прогрессивно мыслящие, духовно и нравственно сильные, это хорошо понимают и делают всё, чтобы их начинания имели развитие, чтобы на смену им приходили те, кто сохранит и преумножит достигнутое. Эффективная система мотивации для наставников должна быть создана, и это должно быть эффективное современное наставничество, передача опыта, конкретных навыков»</a:t>
            </a:r>
          </a:p>
          <a:p>
            <a:endParaRPr lang="ru-RU" dirty="0"/>
          </a:p>
        </p:txBody>
      </p:sp>
      <p:pic>
        <p:nvPicPr>
          <p:cNvPr id="4" name="Picture 2" descr="C:\Users\Библиотека-4\Desktop\Помощник Ректора\МЕРОПРИЯТИЯ\СКИРО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37" y="106065"/>
            <a:ext cx="970650" cy="1034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viewstorm.com/wp-content/uploads/2015/07/Vladimir-Puti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37" y="1412776"/>
            <a:ext cx="3326524" cy="378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14225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571184" cy="778098"/>
          </a:xfrm>
        </p:spPr>
        <p:txBody>
          <a:bodyPr/>
          <a:lstStyle/>
          <a:p>
            <a:r>
              <a:rPr lang="ru-RU" sz="3600" dirty="0">
                <a:ln w="3175" cmpd="sng">
                  <a:noFill/>
                </a:ln>
                <a:solidFill>
                  <a:srgbClr val="002060"/>
                </a:solidFill>
                <a:latin typeface="Corbel"/>
              </a:rPr>
              <a:t>Типы наставничества</a:t>
            </a:r>
            <a:endParaRPr lang="ru-R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6" y="116632"/>
            <a:ext cx="974725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988840"/>
            <a:ext cx="3242319" cy="300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8088" y="1556792"/>
            <a:ext cx="4572000" cy="437042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 algn="just" defTabSz="457200">
              <a:spcBef>
                <a:spcPct val="20000"/>
              </a:spcBef>
              <a:spcAft>
                <a:spcPts val="600"/>
              </a:spcAft>
              <a:buClr>
                <a:srgbClr val="4F81BD">
                  <a:lumMod val="75000"/>
                </a:srgbClr>
              </a:buClr>
              <a:buSzPct val="145000"/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Прямое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непосредственный контакт с учеником, общение с ним не только в рабочее время, но и в неформальной обстановке;</a:t>
            </a:r>
          </a:p>
          <a:p>
            <a:pPr marL="285750" lvl="0" indent="-285750" algn="just" defTabSz="457200">
              <a:spcBef>
                <a:spcPct val="20000"/>
              </a:spcBef>
              <a:spcAft>
                <a:spcPts val="600"/>
              </a:spcAft>
              <a:buClr>
                <a:srgbClr val="4F81BD">
                  <a:lumMod val="75000"/>
                </a:srgbClr>
              </a:buClr>
              <a:buSzPct val="145000"/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Опосредованное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наставничество проявляется только формально, путем советов, рекомендаций, но личные контакты сводятся к минимуму, а также влияние на его окружающую среду;</a:t>
            </a:r>
          </a:p>
          <a:p>
            <a:pPr marL="285750" lvl="0" indent="-285750" algn="just" defTabSz="457200">
              <a:spcBef>
                <a:spcPct val="20000"/>
              </a:spcBef>
              <a:spcAft>
                <a:spcPts val="600"/>
              </a:spcAft>
              <a:buClr>
                <a:srgbClr val="4F81BD">
                  <a:lumMod val="75000"/>
                </a:srgbClr>
              </a:buClr>
              <a:buSzPct val="145000"/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Коллективное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наставничество  распространяется  на  весь  коллектив  учеников.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448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340769"/>
            <a:ext cx="4402832" cy="3096344"/>
          </a:xfrm>
        </p:spPr>
        <p:txBody>
          <a:bodyPr>
            <a:normAutofit fontScale="92500" lnSpcReduction="20000"/>
          </a:bodyPr>
          <a:lstStyle/>
          <a:p>
            <a:pPr marL="285750" lvl="0" indent="-285750" defTabSz="457200">
              <a:spcAft>
                <a:spcPts val="600"/>
              </a:spcAft>
              <a:buClr>
                <a:srgbClr val="4F81BD">
                  <a:lumMod val="75000"/>
                </a:srgbClr>
              </a:buClr>
              <a:buSzPct val="145000"/>
            </a:pPr>
            <a:r>
              <a:rPr lang="ru-RU" sz="2400" b="1" dirty="0">
                <a:solidFill>
                  <a:srgbClr val="002060"/>
                </a:solidFill>
                <a:latin typeface="Corbel"/>
              </a:rPr>
              <a:t>Скрытое </a:t>
            </a:r>
            <a:r>
              <a:rPr lang="ru-RU" sz="2400" dirty="0">
                <a:solidFill>
                  <a:srgbClr val="002060"/>
                </a:solidFill>
                <a:latin typeface="Corbel"/>
              </a:rPr>
              <a:t>- когда наставник воздействует на ученика незаметно для второго;</a:t>
            </a:r>
          </a:p>
          <a:p>
            <a:pPr marL="285750" lvl="0" indent="-285750" defTabSz="457200">
              <a:spcAft>
                <a:spcPts val="600"/>
              </a:spcAft>
              <a:buClr>
                <a:srgbClr val="4F81BD">
                  <a:lumMod val="75000"/>
                </a:srgbClr>
              </a:buClr>
              <a:buSzPct val="145000"/>
            </a:pPr>
            <a:r>
              <a:rPr lang="ru-RU" sz="2400" b="1" dirty="0">
                <a:solidFill>
                  <a:srgbClr val="002060"/>
                </a:solidFill>
                <a:latin typeface="Corbel"/>
              </a:rPr>
              <a:t>Открытое</a:t>
            </a:r>
            <a:r>
              <a:rPr lang="ru-RU" sz="2400" dirty="0">
                <a:solidFill>
                  <a:srgbClr val="002060"/>
                </a:solidFill>
                <a:latin typeface="Corbel"/>
              </a:rPr>
              <a:t> - двустороннее взаимодействие наставника и воспитуемого;</a:t>
            </a:r>
          </a:p>
          <a:p>
            <a:pPr marL="285750" lvl="0" indent="-285750" defTabSz="457200">
              <a:spcAft>
                <a:spcPts val="600"/>
              </a:spcAft>
              <a:buClr>
                <a:srgbClr val="4F81BD">
                  <a:lumMod val="75000"/>
                </a:srgbClr>
              </a:buClr>
              <a:buSzPct val="145000"/>
            </a:pPr>
            <a:r>
              <a:rPr lang="ru-RU" sz="2400" b="1" dirty="0">
                <a:solidFill>
                  <a:srgbClr val="002060"/>
                </a:solidFill>
                <a:latin typeface="Corbel"/>
              </a:rPr>
              <a:t>Индивидуальное</a:t>
            </a:r>
            <a:r>
              <a:rPr lang="ru-RU" sz="2400" dirty="0">
                <a:solidFill>
                  <a:srgbClr val="002060"/>
                </a:solidFill>
                <a:latin typeface="Corbel"/>
              </a:rPr>
              <a:t> - когда все силы направлены на воспитание одного ученика</a:t>
            </a:r>
            <a:r>
              <a:rPr lang="ru-RU" sz="2000" dirty="0">
                <a:solidFill>
                  <a:prstClr val="black"/>
                </a:solidFill>
                <a:latin typeface="Corbel"/>
              </a:rPr>
              <a:t>.</a:t>
            </a:r>
          </a:p>
          <a:p>
            <a:endParaRPr lang="ru-RU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974725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730" y="404664"/>
            <a:ext cx="3829365" cy="311601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72167" y="4509120"/>
            <a:ext cx="8352928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/>
            <a:r>
              <a:rPr lang="ru-RU" sz="23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Наставничество </a:t>
            </a:r>
            <a:r>
              <a:rPr lang="ru-RU" sz="23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является двусторонним процессом: с одной стороны – деятельность наставника, с другой – деятельность ученика, воспитанника. Этот процесс носит </a:t>
            </a:r>
            <a:r>
              <a:rPr lang="ru-RU" sz="23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субъект-субъектный </a:t>
            </a:r>
            <a:r>
              <a:rPr lang="ru-RU" sz="23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характер и является одной из разновидностей педагогического взаимодействия.</a:t>
            </a:r>
            <a:endParaRPr lang="ru-RU" sz="2300" dirty="0">
              <a:solidFill>
                <a:srgbClr val="002060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8282062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499176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зависимости от сферы применения, выделяют следующие типы наставничества: </a:t>
            </a:r>
            <a:endParaRPr lang="ru-RU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92500" lnSpcReduction="20000"/>
          </a:bodyPr>
          <a:lstStyle/>
          <a:p>
            <a:pPr marL="285750" lvl="0" indent="-285750" defTabSz="457200">
              <a:spcAft>
                <a:spcPts val="600"/>
              </a:spcAft>
              <a:buClr>
                <a:srgbClr val="4F81BD">
                  <a:lumMod val="75000"/>
                </a:srgbClr>
              </a:buClr>
              <a:buSzPct val="145000"/>
              <a:buFont typeface="Arial"/>
              <a:buChar char="•"/>
            </a:pPr>
            <a:r>
              <a:rPr lang="ru-RU" dirty="0">
                <a:solidFill>
                  <a:srgbClr val="002060"/>
                </a:solidFill>
                <a:latin typeface="Corbel"/>
              </a:rPr>
              <a:t>1. </a:t>
            </a:r>
            <a:r>
              <a:rPr lang="ru-RU" b="1" dirty="0">
                <a:solidFill>
                  <a:srgbClr val="002060"/>
                </a:solidFill>
                <a:latin typeface="Corbel"/>
              </a:rPr>
              <a:t>Основанное на общине</a:t>
            </a:r>
            <a:r>
              <a:rPr lang="ru-RU" dirty="0">
                <a:solidFill>
                  <a:srgbClr val="002060"/>
                </a:solidFill>
                <a:latin typeface="Corbel"/>
              </a:rPr>
              <a:t>, например, несовершеннолетних, людей с ограниченными возможностями и т.д..</a:t>
            </a:r>
          </a:p>
          <a:p>
            <a:pPr marL="285750" lvl="0" indent="-285750" defTabSz="457200">
              <a:spcAft>
                <a:spcPts val="600"/>
              </a:spcAft>
              <a:buClr>
                <a:srgbClr val="4F81BD">
                  <a:lumMod val="75000"/>
                </a:srgbClr>
              </a:buClr>
              <a:buSzPct val="145000"/>
              <a:buFont typeface="Arial"/>
              <a:buChar char="•"/>
            </a:pPr>
            <a:r>
              <a:rPr lang="ru-RU" dirty="0">
                <a:solidFill>
                  <a:srgbClr val="002060"/>
                </a:solidFill>
                <a:latin typeface="Corbel"/>
              </a:rPr>
              <a:t>2. </a:t>
            </a:r>
            <a:r>
              <a:rPr lang="ru-RU" b="1" dirty="0">
                <a:solidFill>
                  <a:srgbClr val="002060"/>
                </a:solidFill>
                <a:latin typeface="Corbel"/>
              </a:rPr>
              <a:t>Религиозное</a:t>
            </a:r>
            <a:r>
              <a:rPr lang="ru-RU" dirty="0">
                <a:solidFill>
                  <a:srgbClr val="002060"/>
                </a:solidFill>
                <a:latin typeface="Corbel"/>
              </a:rPr>
              <a:t> - наставничество со специфическим духовным ударением (Христианское, Иудейское и другие).</a:t>
            </a:r>
          </a:p>
          <a:p>
            <a:pPr marL="285750" lvl="0" indent="-285750" defTabSz="457200">
              <a:spcAft>
                <a:spcPts val="600"/>
              </a:spcAft>
              <a:buClr>
                <a:srgbClr val="4F81BD">
                  <a:lumMod val="75000"/>
                </a:srgbClr>
              </a:buClr>
              <a:buSzPct val="145000"/>
              <a:buFont typeface="Arial"/>
              <a:buChar char="•"/>
            </a:pPr>
            <a:r>
              <a:rPr lang="ru-RU" dirty="0">
                <a:solidFill>
                  <a:srgbClr val="002060"/>
                </a:solidFill>
                <a:latin typeface="Corbel"/>
              </a:rPr>
              <a:t>3. </a:t>
            </a:r>
            <a:r>
              <a:rPr lang="ru-RU" b="1" dirty="0">
                <a:solidFill>
                  <a:srgbClr val="002060"/>
                </a:solidFill>
                <a:latin typeface="Corbel"/>
              </a:rPr>
              <a:t>Профессиональное</a:t>
            </a:r>
            <a:r>
              <a:rPr lang="ru-RU" dirty="0">
                <a:solidFill>
                  <a:srgbClr val="002060"/>
                </a:solidFill>
                <a:latin typeface="Corbel"/>
              </a:rPr>
              <a:t> (производственное) - наставничество, которое подчеркивает обучении основным навыкам определенной профессии. </a:t>
            </a:r>
            <a:br>
              <a:rPr lang="ru-RU" dirty="0">
                <a:solidFill>
                  <a:srgbClr val="002060"/>
                </a:solidFill>
                <a:latin typeface="Corbel"/>
              </a:rPr>
            </a:br>
            <a:endParaRPr lang="ru-RU" dirty="0">
              <a:solidFill>
                <a:srgbClr val="002060"/>
              </a:solidFill>
              <a:latin typeface="Corbel"/>
            </a:endParaRPr>
          </a:p>
          <a:p>
            <a:endParaRPr lang="ru-RU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974725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70433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7499176" cy="1742171"/>
          </a:xfrm>
        </p:spPr>
        <p:txBody>
          <a:bodyPr>
            <a:normAutofit/>
          </a:bodyPr>
          <a:lstStyle/>
          <a:p>
            <a:r>
              <a:rPr lang="ru-RU" sz="2000" b="1" dirty="0">
                <a:ln w="3175" cmpd="sng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Особое развитие приобретает корпоративное наставничество, которое сумело превратиться в привычный инструмент развития лидеров в компании.  Сегодня почти половина менеджеров американских организаций признает, что участвовали в тех или иных наставнических мероприятиях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060848"/>
            <a:ext cx="8712968" cy="4464496"/>
          </a:xfrm>
        </p:spPr>
        <p:txBody>
          <a:bodyPr/>
          <a:lstStyle/>
          <a:p>
            <a:pPr marL="285750" lvl="0" indent="-285750" defTabSz="457200">
              <a:spcAft>
                <a:spcPts val="600"/>
              </a:spcAft>
              <a:buClr>
                <a:srgbClr val="4F81BD">
                  <a:lumMod val="75000"/>
                </a:srgbClr>
              </a:buClr>
              <a:buSzPct val="145000"/>
              <a:buFont typeface="Arial"/>
              <a:buChar char="•"/>
            </a:pPr>
            <a:r>
              <a:rPr lang="ru-RU" sz="2800" dirty="0">
                <a:solidFill>
                  <a:srgbClr val="002060"/>
                </a:solidFill>
                <a:latin typeface="Corbel"/>
              </a:rPr>
              <a:t>Общество все более открыто воспринимает наставнические практики.  </a:t>
            </a:r>
          </a:p>
          <a:p>
            <a:pPr marL="285750" lvl="0" indent="-285750" defTabSz="457200">
              <a:spcAft>
                <a:spcPts val="600"/>
              </a:spcAft>
              <a:buClr>
                <a:srgbClr val="4F81BD">
                  <a:lumMod val="75000"/>
                </a:srgbClr>
              </a:buClr>
              <a:buSzPct val="145000"/>
              <a:buFont typeface="Arial"/>
              <a:buChar char="•"/>
            </a:pPr>
            <a:r>
              <a:rPr lang="ru-RU" sz="2800" dirty="0">
                <a:solidFill>
                  <a:srgbClr val="002060"/>
                </a:solidFill>
                <a:latin typeface="Corbel"/>
              </a:rPr>
              <a:t>Наставничество сегодня воспринимается уже не как инструмент решения проблем, а как инструмент развития.  </a:t>
            </a:r>
          </a:p>
          <a:p>
            <a:pPr marL="285750" lvl="0" indent="-285750" defTabSz="457200">
              <a:spcAft>
                <a:spcPts val="600"/>
              </a:spcAft>
              <a:buClr>
                <a:srgbClr val="4F81BD">
                  <a:lumMod val="75000"/>
                </a:srgbClr>
              </a:buClr>
              <a:buSzPct val="145000"/>
              <a:buFont typeface="Arial"/>
              <a:buChar char="•"/>
            </a:pPr>
            <a:r>
              <a:rPr lang="ru-RU" sz="2800" dirty="0">
                <a:solidFill>
                  <a:srgbClr val="002060"/>
                </a:solidFill>
                <a:latin typeface="Corbel"/>
              </a:rPr>
              <a:t>Несмотря на то, что на наставничество в бизнесе тратятся значительные средства, однако ничего из этой суммы не тратится даром </a:t>
            </a:r>
            <a:r>
              <a:rPr lang="ru-RU" sz="2800" dirty="0">
                <a:solidFill>
                  <a:prstClr val="black"/>
                </a:solidFill>
                <a:latin typeface="Corbel"/>
              </a:rPr>
              <a:t/>
            </a:r>
            <a:br>
              <a:rPr lang="ru-RU" sz="2800" dirty="0">
                <a:solidFill>
                  <a:prstClr val="black"/>
                </a:solidFill>
                <a:latin typeface="Corbel"/>
              </a:rPr>
            </a:br>
            <a:endParaRPr lang="ru-RU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974725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63284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571184" cy="1858218"/>
          </a:xfrm>
        </p:spPr>
        <p:txBody>
          <a:bodyPr>
            <a:normAutofit/>
          </a:bodyPr>
          <a:lstStyle/>
          <a:p>
            <a:r>
              <a:rPr lang="ru-RU" sz="3600" b="1" dirty="0">
                <a:ln w="3175" cmpd="sng">
                  <a:noFill/>
                </a:ln>
                <a:solidFill>
                  <a:srgbClr val="002060"/>
                </a:solidFill>
                <a:latin typeface="Corbel"/>
              </a:rPr>
              <a:t>Образовательное</a:t>
            </a:r>
            <a:r>
              <a:rPr lang="ru-RU" sz="3600" dirty="0">
                <a:ln w="3175" cmpd="sng">
                  <a:noFill/>
                </a:ln>
                <a:solidFill>
                  <a:srgbClr val="002060"/>
                </a:solidFill>
                <a:latin typeface="Corbel"/>
              </a:rPr>
              <a:t> - наставничество с ударением на учебном компоненте и достижениях. 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816424"/>
          </a:xfrm>
        </p:spPr>
        <p:txBody>
          <a:bodyPr>
            <a:normAutofit fontScale="85000" lnSpcReduction="10000"/>
          </a:bodyPr>
          <a:lstStyle/>
          <a:p>
            <a:pPr marL="285750" lvl="0" indent="-285750" defTabSz="457200">
              <a:spcAft>
                <a:spcPts val="600"/>
              </a:spcAft>
              <a:buClr>
                <a:srgbClr val="4F81BD">
                  <a:lumMod val="75000"/>
                </a:srgbClr>
              </a:buClr>
              <a:buSzPct val="145000"/>
              <a:buFont typeface="Arial"/>
              <a:buChar char="•"/>
            </a:pPr>
            <a:r>
              <a:rPr lang="ru-RU" sz="2800" dirty="0">
                <a:solidFill>
                  <a:srgbClr val="002060"/>
                </a:solidFill>
                <a:latin typeface="Corbel"/>
              </a:rPr>
              <a:t>В сфере образования, наставниками являются профессора той области, в которой заинтересован студент.  </a:t>
            </a:r>
          </a:p>
          <a:p>
            <a:pPr marL="285750" lvl="0" indent="-285750" defTabSz="457200">
              <a:spcAft>
                <a:spcPts val="600"/>
              </a:spcAft>
              <a:buClr>
                <a:srgbClr val="4F81BD">
                  <a:lumMod val="75000"/>
                </a:srgbClr>
              </a:buClr>
              <a:buSzPct val="145000"/>
              <a:buFont typeface="Arial"/>
              <a:buChar char="•"/>
            </a:pPr>
            <a:r>
              <a:rPr lang="ru-RU" sz="2800" dirty="0">
                <a:solidFill>
                  <a:srgbClr val="002060"/>
                </a:solidFill>
                <a:latin typeface="Corbel"/>
              </a:rPr>
              <a:t>Такой тип наставничества можно охарактеризовать как комплексный интерактивный процесс между индивидами, которые имеют разный уровень знаний и опыта.  </a:t>
            </a:r>
          </a:p>
          <a:p>
            <a:pPr marL="285750" lvl="0" indent="-285750" defTabSz="457200">
              <a:spcAft>
                <a:spcPts val="600"/>
              </a:spcAft>
              <a:buClr>
                <a:srgbClr val="4F81BD">
                  <a:lumMod val="75000"/>
                </a:srgbClr>
              </a:buClr>
              <a:buSzPct val="145000"/>
              <a:buFont typeface="Arial"/>
              <a:buChar char="•"/>
            </a:pPr>
            <a:r>
              <a:rPr lang="ru-RU" sz="2800" dirty="0">
                <a:solidFill>
                  <a:srgbClr val="002060"/>
                </a:solidFill>
                <a:latin typeface="Corbel"/>
              </a:rPr>
              <a:t>Следствием этого сотрудничества ожидается образовательный и карьерный рост обучающего. </a:t>
            </a:r>
            <a:br>
              <a:rPr lang="ru-RU" sz="2800" dirty="0">
                <a:solidFill>
                  <a:srgbClr val="002060"/>
                </a:solidFill>
                <a:latin typeface="Corbel"/>
              </a:rPr>
            </a:br>
            <a:r>
              <a:rPr lang="ru-RU" sz="2400" dirty="0">
                <a:solidFill>
                  <a:srgbClr val="002060"/>
                </a:solidFill>
                <a:latin typeface="Corbel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Corbel"/>
              </a:rPr>
            </a:br>
            <a:endParaRPr lang="ru-RU" sz="2400" dirty="0">
              <a:solidFill>
                <a:srgbClr val="002060"/>
              </a:solidFill>
              <a:latin typeface="Corbel"/>
            </a:endParaRPr>
          </a:p>
          <a:p>
            <a:endParaRPr lang="ru-RU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0" y="116632"/>
            <a:ext cx="974725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33814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571184" cy="1143000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Наставничество – это поддержка и вдохновение  для молодой личности на пути развития собственного потенциала и собственных навыков, а также выбора и становления тем, кем он хочет быть</a:t>
            </a:r>
            <a:endParaRPr lang="ru-RU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85750" lvl="0" indent="-285750" defTabSz="457200">
              <a:spcAft>
                <a:spcPts val="600"/>
              </a:spcAft>
              <a:buClr>
                <a:srgbClr val="4F81BD">
                  <a:lumMod val="75000"/>
                </a:srgbClr>
              </a:buClr>
              <a:buSzPct val="145000"/>
              <a:buFont typeface="Arial"/>
              <a:buChar char="•"/>
            </a:pPr>
            <a:r>
              <a:rPr lang="ru-RU" sz="2200" b="1" dirty="0">
                <a:solidFill>
                  <a:srgbClr val="002060"/>
                </a:solidFill>
                <a:latin typeface="Corbel"/>
              </a:rPr>
              <a:t>Наставник</a:t>
            </a:r>
            <a:r>
              <a:rPr lang="ru-RU" sz="2200" dirty="0">
                <a:solidFill>
                  <a:srgbClr val="002060"/>
                </a:solidFill>
                <a:latin typeface="Corbel"/>
              </a:rPr>
              <a:t> обеспечивает подопечному провод, делится мудростью, знаниями и поддерживает подопечного способом, который последний способен эффективно воспринять и из которого сможет больше воспользоваться.  </a:t>
            </a:r>
          </a:p>
          <a:p>
            <a:pPr marL="285750" lvl="0" indent="-285750" defTabSz="457200">
              <a:spcAft>
                <a:spcPts val="600"/>
              </a:spcAft>
              <a:buClr>
                <a:srgbClr val="4F81BD">
                  <a:lumMod val="75000"/>
                </a:srgbClr>
              </a:buClr>
              <a:buSzPct val="145000"/>
              <a:buFont typeface="Arial"/>
              <a:buChar char="•"/>
            </a:pPr>
            <a:r>
              <a:rPr lang="ru-RU" sz="2200" dirty="0">
                <a:solidFill>
                  <a:srgbClr val="002060"/>
                </a:solidFill>
                <a:latin typeface="Corbel"/>
              </a:rPr>
              <a:t>В общем наставничество является сложным и многогранным процессом, в котором наставник может принимать на себя следующие роли: </a:t>
            </a:r>
            <a:r>
              <a:rPr lang="ru-RU" sz="2200" b="1" i="1" dirty="0">
                <a:solidFill>
                  <a:srgbClr val="002060"/>
                </a:solidFill>
                <a:latin typeface="Corbel"/>
              </a:rPr>
              <a:t>тренер, доверенное лицо, друг, проводник, слушатель, партнер, вдохновитель, учитель и т.д.. </a:t>
            </a:r>
          </a:p>
          <a:p>
            <a:pPr marL="285750" lvl="0" indent="-285750" defTabSz="457200">
              <a:spcAft>
                <a:spcPts val="600"/>
              </a:spcAft>
              <a:buClr>
                <a:srgbClr val="4F81BD">
                  <a:lumMod val="75000"/>
                </a:srgbClr>
              </a:buClr>
              <a:buSzPct val="145000"/>
              <a:buFont typeface="Arial"/>
              <a:buChar char="•"/>
            </a:pPr>
            <a:r>
              <a:rPr lang="ru-RU" sz="2200" dirty="0">
                <a:solidFill>
                  <a:srgbClr val="002060"/>
                </a:solidFill>
                <a:latin typeface="Corbel"/>
              </a:rPr>
              <a:t>В этом двустороннем процессе растет и развивается не только подопечный, но и наставник.  Наставничество является ярким примером педагогики сотрудничества, противопоставляется привычной для постсоветских стран образовательной системе, авторитарного подхода к процессу профессионального развития и становления.</a:t>
            </a:r>
            <a:endParaRPr lang="ru-RU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6" y="188640"/>
            <a:ext cx="974725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87028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499176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ln w="3175" cmpd="sng">
                  <a:noFill/>
                </a:ln>
                <a:solidFill>
                  <a:srgbClr val="C00000"/>
                </a:solidFill>
                <a:latin typeface="Corbel"/>
              </a:rPr>
              <a:t>Современные наставники </a:t>
            </a:r>
            <a:br>
              <a:rPr lang="ru-RU" sz="3600" b="1" dirty="0">
                <a:ln w="3175" cmpd="sng">
                  <a:noFill/>
                </a:ln>
                <a:solidFill>
                  <a:srgbClr val="C00000"/>
                </a:solidFill>
                <a:latin typeface="Corbel"/>
              </a:rPr>
            </a:br>
            <a:r>
              <a:rPr lang="ru-RU" sz="3600" b="1" dirty="0">
                <a:ln w="3175" cmpd="sng">
                  <a:noFill/>
                </a:ln>
                <a:solidFill>
                  <a:srgbClr val="C00000"/>
                </a:solidFill>
                <a:latin typeface="Corbel"/>
              </a:rPr>
              <a:t>– представители трех целевых баз: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lvl="0" indent="-285750" defTabSz="457200">
              <a:spcAft>
                <a:spcPts val="600"/>
              </a:spcAft>
              <a:buClr>
                <a:srgbClr val="4F81BD">
                  <a:lumMod val="75000"/>
                </a:srgbClr>
              </a:buClr>
              <a:buSzPct val="145000"/>
              <a:buFont typeface="Arial"/>
              <a:buChar char="•"/>
            </a:pPr>
            <a:r>
              <a:rPr lang="ru-RU" dirty="0">
                <a:solidFill>
                  <a:srgbClr val="002060"/>
                </a:solidFill>
                <a:latin typeface="Corbel"/>
              </a:rPr>
              <a:t>выпускники с их мотивацией помочь школе, в которой они когда-то учились</a:t>
            </a:r>
          </a:p>
          <a:p>
            <a:pPr marL="285750" lvl="0" indent="-285750" defTabSz="457200">
              <a:spcAft>
                <a:spcPts val="600"/>
              </a:spcAft>
              <a:buClr>
                <a:srgbClr val="4F81BD">
                  <a:lumMod val="75000"/>
                </a:srgbClr>
              </a:buClr>
              <a:buSzPct val="145000"/>
              <a:buFont typeface="Arial"/>
              <a:buChar char="•"/>
            </a:pPr>
            <a:r>
              <a:rPr lang="ru-RU" dirty="0">
                <a:solidFill>
                  <a:srgbClr val="002060"/>
                </a:solidFill>
                <a:latin typeface="Corbel"/>
              </a:rPr>
              <a:t>педагоги-психологи и организаторы – скорее, как кураторы программы, независимые наблюдатели и помощники</a:t>
            </a:r>
          </a:p>
          <a:p>
            <a:pPr marL="285750" lvl="0" indent="-285750" defTabSz="457200">
              <a:spcAft>
                <a:spcPts val="600"/>
              </a:spcAft>
              <a:buClr>
                <a:srgbClr val="4F81BD">
                  <a:lumMod val="75000"/>
                </a:srgbClr>
              </a:buClr>
              <a:buSzPct val="145000"/>
              <a:buFont typeface="Arial"/>
              <a:buChar char="•"/>
            </a:pPr>
            <a:r>
              <a:rPr lang="ru-RU" dirty="0">
                <a:solidFill>
                  <a:srgbClr val="002060"/>
                </a:solidFill>
                <a:latin typeface="Corbel"/>
              </a:rPr>
              <a:t>наконец, сами представители предприятий</a:t>
            </a:r>
            <a:r>
              <a:rPr lang="ru-RU" sz="2400" dirty="0">
                <a:solidFill>
                  <a:prstClr val="black"/>
                </a:solidFill>
                <a:latin typeface="Corbel"/>
              </a:rPr>
              <a:t>. </a:t>
            </a:r>
          </a:p>
          <a:p>
            <a:endParaRPr lang="ru-RU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974725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24133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499176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ln w="3175" cmpd="sng"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интерес должен быть оценен отдельно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just" defTabSz="457200">
              <a:spcAft>
                <a:spcPts val="600"/>
              </a:spcAft>
              <a:buClr>
                <a:srgbClr val="4F81BD">
                  <a:lumMod val="75000"/>
                </a:srgbClr>
              </a:buClr>
              <a:buSzPct val="145000"/>
              <a:buNone/>
            </a:pPr>
            <a:r>
              <a:rPr lang="ru-RU" sz="2800" dirty="0">
                <a:solidFill>
                  <a:srgbClr val="002060"/>
                </a:solidFill>
                <a:latin typeface="Corbel"/>
              </a:rPr>
              <a:t>Проблема многих региональных предприятий – старение кадров и бизнес-моделей, нехватка свежих идей, отсутствие ресурсов на обучение сотрудников новым “фишкам” – от цифровых решений до эмоционального интеллекта в общении с клиентами, например. </a:t>
            </a:r>
          </a:p>
          <a:p>
            <a:pPr marL="285750" lvl="0" indent="-285750" defTabSz="457200">
              <a:spcAft>
                <a:spcPts val="600"/>
              </a:spcAft>
              <a:buClr>
                <a:srgbClr val="4F81BD">
                  <a:lumMod val="75000"/>
                </a:srgbClr>
              </a:buClr>
              <a:buSzPct val="145000"/>
              <a:buFont typeface="Arial"/>
              <a:buChar char="•"/>
            </a:pPr>
            <a:r>
              <a:rPr lang="ru-RU" sz="2800" dirty="0">
                <a:solidFill>
                  <a:srgbClr val="002060"/>
                </a:solidFill>
                <a:latin typeface="Corbel"/>
              </a:rPr>
              <a:t>Наставничество закроет все эти задачи: хочешь получить подготовленные и лояльные кадры – окажи влияние на процесс их воспитания.</a:t>
            </a:r>
          </a:p>
          <a:p>
            <a:endParaRPr lang="ru-RU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974725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0005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7499176" cy="1296144"/>
          </a:xfrm>
        </p:spPr>
        <p:txBody>
          <a:bodyPr>
            <a:normAutofit fontScale="90000"/>
          </a:bodyPr>
          <a:lstStyle/>
          <a:p>
            <a:r>
              <a:rPr lang="ru-RU" sz="2000" dirty="0">
                <a:ln w="3175" cmpd="sng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условиях образовательных реформ нужна другая методика воспитания, а отсюда и признание так называемой "педагогики партнерства", </a:t>
            </a:r>
            <a:br>
              <a:rPr lang="ru-RU" sz="2000" dirty="0">
                <a:ln w="3175" cmpd="sng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n w="3175" cmpd="sng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которая является одним из компонентов наставничества</a:t>
            </a:r>
            <a:r>
              <a:rPr lang="ru-RU" sz="20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824536"/>
          </a:xfrm>
        </p:spPr>
        <p:txBody>
          <a:bodyPr>
            <a:normAutofit fontScale="92500" lnSpcReduction="10000"/>
          </a:bodyPr>
          <a:lstStyle/>
          <a:p>
            <a:pPr marL="285750" lvl="0" indent="-285750" defTabSz="457200">
              <a:spcAft>
                <a:spcPts val="600"/>
              </a:spcAft>
              <a:buClr>
                <a:srgbClr val="4F81BD">
                  <a:lumMod val="75000"/>
                </a:srgbClr>
              </a:buClr>
              <a:buSzPct val="145000"/>
              <a:buFont typeface="Arial"/>
              <a:buChar char="•"/>
            </a:pPr>
            <a:r>
              <a:rPr lang="ru-RU" dirty="0">
                <a:solidFill>
                  <a:srgbClr val="002060"/>
                </a:solidFill>
                <a:latin typeface="Corbel"/>
              </a:rPr>
              <a:t>Ее сущность заключается в демократическом и гуманном отношении к подопечному, обеспечении его права на выбор, на собственное достоинство, уважение, право самостоятельно делать жизненный выбор. </a:t>
            </a:r>
          </a:p>
          <a:p>
            <a:pPr marL="285750" lvl="0" indent="-285750" defTabSz="457200">
              <a:spcAft>
                <a:spcPts val="600"/>
              </a:spcAft>
              <a:buClr>
                <a:srgbClr val="4F81BD">
                  <a:lumMod val="75000"/>
                </a:srgbClr>
              </a:buClr>
              <a:buSzPct val="145000"/>
              <a:buFont typeface="Arial"/>
              <a:buChar char="•"/>
            </a:pPr>
            <a:r>
              <a:rPr lang="ru-RU" dirty="0">
                <a:solidFill>
                  <a:srgbClr val="002060"/>
                </a:solidFill>
                <a:latin typeface="Corbel"/>
              </a:rPr>
              <a:t> Такой подход является свидетельством того, что </a:t>
            </a:r>
            <a:r>
              <a:rPr lang="ru-RU" b="1" dirty="0">
                <a:solidFill>
                  <a:srgbClr val="002060"/>
                </a:solidFill>
                <a:latin typeface="Corbel"/>
              </a:rPr>
              <a:t>наставничество</a:t>
            </a:r>
            <a:r>
              <a:rPr lang="ru-RU" dirty="0">
                <a:solidFill>
                  <a:srgbClr val="002060"/>
                </a:solidFill>
                <a:latin typeface="Corbel"/>
              </a:rPr>
              <a:t> имеет основания для того, чтобы восприниматься и использоваться в отечественном образовании. </a:t>
            </a:r>
            <a:br>
              <a:rPr lang="ru-RU" dirty="0">
                <a:solidFill>
                  <a:srgbClr val="002060"/>
                </a:solidFill>
                <a:latin typeface="Corbel"/>
              </a:rPr>
            </a:br>
            <a:endParaRPr lang="ru-RU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974725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59250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642194"/>
          </a:xfrm>
        </p:spPr>
        <p:txBody>
          <a:bodyPr>
            <a:noAutofit/>
          </a:bodyPr>
          <a:lstStyle/>
          <a:p>
            <a:r>
              <a:rPr lang="ru-RU" sz="2000" dirty="0">
                <a:ln w="3175" cmpd="sng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наставничества, очень актуально для нового образования, однако все еще остается малоисследованным.  </a:t>
            </a:r>
            <a:br>
              <a:rPr lang="ru-RU" sz="2000" dirty="0">
                <a:ln w="3175" cmpd="sng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n w="3175" cmpd="sng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его принципы и ценности присущи новой российской педагогике, служат качественным основанием для развития этой практики в России.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4176464"/>
          </a:xfrm>
        </p:spPr>
        <p:txBody>
          <a:bodyPr>
            <a:normAutofit/>
          </a:bodyPr>
          <a:lstStyle/>
          <a:p>
            <a:pPr marL="285750" lvl="0" indent="-285750" algn="just" defTabSz="457200">
              <a:spcAft>
                <a:spcPts val="600"/>
              </a:spcAft>
              <a:buClr>
                <a:srgbClr val="4F81BD">
                  <a:lumMod val="75000"/>
                </a:srgbClr>
              </a:buClr>
              <a:buSzPct val="145000"/>
              <a:buFont typeface="Arial"/>
              <a:buChar char="•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сочетании с ценным зарубежным опытом это будет способствовать максимальному использованию прогрессивных идей в реформировании отечественной педагогики.  </a:t>
            </a:r>
          </a:p>
          <a:p>
            <a:pPr marL="285750" lvl="0" indent="-285750" algn="just" defTabSz="457200">
              <a:spcAft>
                <a:spcPts val="600"/>
              </a:spcAft>
              <a:buClr>
                <a:srgbClr val="4F81BD">
                  <a:lumMod val="75000"/>
                </a:srgbClr>
              </a:buClr>
              <a:buSzPct val="145000"/>
              <a:buFont typeface="Arial"/>
              <a:buChar char="•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Стоит также отметить, что практика наставничества нашла свое место не только в образовательной сфере, но и все чаще используется в сфере человеческих ресурсов и менеджмента, демонстрируя плодотворные результаты, поскольку прежде всего она имеет целью личностное и профессиональное развитие человека, которое может осуществляться в различных условиях в течение всего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 жизнедеятельности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974725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334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974725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87624" y="116632"/>
            <a:ext cx="76328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0" cap="none" spc="0" normalizeH="0" baseline="0" noProof="0" dirty="0" smtClean="0">
                <a:ln w="3175" cmpd="sng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1. Обеспечение глобальной конкурентоспособности российского образования, вхождение России в число 10 ведущих стран мира по качеству общего образования. </a:t>
            </a:r>
            <a:br>
              <a:rPr kumimoji="0" lang="ru-RU" b="0" i="0" u="none" strike="noStrike" kern="0" cap="none" spc="0" normalizeH="0" baseline="0" noProof="0" dirty="0" smtClean="0">
                <a:ln w="3175" cmpd="sng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b="0" i="0" u="none" strike="noStrike" kern="0" cap="none" spc="0" normalizeH="0" baseline="0" noProof="0" dirty="0" smtClean="0">
                <a:ln w="3175" cmpd="sng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2. Воспитание гармонично развитой и социально ответственной личности на основе духовно-нравственных ценностей народов Российской Федерации, исторических и национально-культурных традиций</a:t>
            </a:r>
            <a:r>
              <a:rPr kumimoji="0" lang="ru-RU" b="0" i="0" u="none" strike="noStrike" kern="0" cap="none" spc="0" normalizeH="0" baseline="0" noProof="0" dirty="0" smtClean="0">
                <a:ln w="3175" cmpd="sng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kumimoji="0" lang="ru-RU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59" y="2564904"/>
            <a:ext cx="3261643" cy="3200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19871" y="1988840"/>
            <a:ext cx="5545949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285750" algn="just" defTabSz="457200">
              <a:buClr>
                <a:srgbClr val="4F81BD">
                  <a:lumMod val="75000"/>
                </a:srgbClr>
              </a:buClr>
              <a:buSzPct val="145000"/>
              <a:buFont typeface="Arial"/>
              <a:buChar char="•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Поставленные цели будут воплощаться в рамках десяти проектов: </a:t>
            </a:r>
          </a:p>
          <a:p>
            <a:pPr lvl="0" indent="-285750" algn="just" defTabSz="457200">
              <a:buClr>
                <a:srgbClr val="4F81BD">
                  <a:lumMod val="75000"/>
                </a:srgbClr>
              </a:buClr>
              <a:buSzPct val="145000"/>
              <a:buFont typeface="Arial"/>
              <a:buChar char="•"/>
            </a:pP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«Современная школа», </a:t>
            </a:r>
          </a:p>
          <a:p>
            <a:pPr lvl="0" indent="-285750" algn="just" defTabSz="457200">
              <a:buClr>
                <a:srgbClr val="4F81BD">
                  <a:lumMod val="75000"/>
                </a:srgbClr>
              </a:buClr>
              <a:buSzPct val="145000"/>
              <a:buFont typeface="Arial"/>
              <a:buChar char="•"/>
            </a:pP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«Успех каждого ребенка», </a:t>
            </a:r>
          </a:p>
          <a:p>
            <a:pPr lvl="0" indent="-285750" algn="just" defTabSz="457200">
              <a:buClr>
                <a:srgbClr val="4F81BD">
                  <a:lumMod val="75000"/>
                </a:srgbClr>
              </a:buClr>
              <a:buSzPct val="145000"/>
              <a:buFont typeface="Arial"/>
              <a:buChar char="•"/>
            </a:pP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«Поддержка семей, имеющих детей», </a:t>
            </a:r>
          </a:p>
          <a:p>
            <a:pPr lvl="0" indent="-285750" algn="just" defTabSz="457200">
              <a:buClr>
                <a:srgbClr val="4F81BD">
                  <a:lumMod val="75000"/>
                </a:srgbClr>
              </a:buClr>
              <a:buSzPct val="145000"/>
              <a:buFont typeface="Arial"/>
              <a:buChar char="•"/>
            </a:pP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«Цифровая образовательная среда», </a:t>
            </a:r>
          </a:p>
          <a:p>
            <a:pPr lvl="0" indent="-285750" algn="just" defTabSz="457200">
              <a:buClr>
                <a:srgbClr val="4F81BD">
                  <a:lumMod val="75000"/>
                </a:srgbClr>
              </a:buClr>
              <a:buSzPct val="145000"/>
              <a:buFont typeface="Arial"/>
              <a:buChar char="•"/>
            </a:pP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«Учитель будущего», </a:t>
            </a:r>
          </a:p>
          <a:p>
            <a:pPr lvl="0" indent="-285750" algn="just" defTabSz="457200">
              <a:buClr>
                <a:srgbClr val="4F81BD">
                  <a:lumMod val="75000"/>
                </a:srgbClr>
              </a:buClr>
              <a:buSzPct val="145000"/>
              <a:buFont typeface="Arial"/>
              <a:buChar char="•"/>
            </a:pP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«Молодые профессионалы», </a:t>
            </a:r>
          </a:p>
          <a:p>
            <a:pPr lvl="0" indent="-285750" algn="just" defTabSz="457200">
              <a:buClr>
                <a:srgbClr val="4F81BD">
                  <a:lumMod val="75000"/>
                </a:srgbClr>
              </a:buClr>
              <a:buSzPct val="145000"/>
              <a:buFont typeface="Arial"/>
              <a:buChar char="•"/>
            </a:pP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«Новые возможности для каждого», </a:t>
            </a:r>
          </a:p>
          <a:p>
            <a:pPr lvl="0" indent="-285750" algn="just" defTabSz="457200">
              <a:buClr>
                <a:srgbClr val="4F81BD">
                  <a:lumMod val="75000"/>
                </a:srgbClr>
              </a:buClr>
              <a:buSzPct val="145000"/>
              <a:buFont typeface="Arial"/>
              <a:buChar char="•"/>
            </a:pP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«Социальная активность», </a:t>
            </a:r>
          </a:p>
          <a:p>
            <a:pPr lvl="0" indent="-285750" algn="just" defTabSz="457200">
              <a:buClr>
                <a:srgbClr val="4F81BD">
                  <a:lumMod val="75000"/>
                </a:srgbClr>
              </a:buClr>
              <a:buSzPct val="145000"/>
              <a:buFont typeface="Arial"/>
              <a:buChar char="•"/>
            </a:pP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«Экспорт образования» и «Социальные лифты для каждого». </a:t>
            </a:r>
          </a:p>
          <a:p>
            <a:pPr lvl="0" indent="-285750" algn="just" defTabSz="457200">
              <a:buClr>
                <a:srgbClr val="4F81BD">
                  <a:lumMod val="75000"/>
                </a:srgbClr>
              </a:buClr>
              <a:buSzPct val="145000"/>
              <a:buFont typeface="Arial"/>
              <a:buChar char="•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Предусмотрено (в KPI), что к 2024 году не менее 70% обучающихся педагогических работников общеобразовательных организаций будут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вовлечены в различные формы наставничества и сопровождения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3148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499176" cy="1143000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ln w="3175" cmpd="sng">
                  <a:noFill/>
                </a:ln>
                <a:solidFill>
                  <a:srgbClr val="C00000"/>
                </a:solidFill>
                <a:latin typeface="Corbel"/>
              </a:rPr>
              <a:t>Какие проблемы решит наставничество в общеобразовательной организации 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285750" lvl="0" indent="-285750" defTabSz="457200">
              <a:spcAft>
                <a:spcPts val="600"/>
              </a:spcAft>
              <a:buClr>
                <a:srgbClr val="4F81BD">
                  <a:lumMod val="75000"/>
                </a:srgbClr>
              </a:buClr>
              <a:buSzPct val="145000"/>
              <a:buFont typeface="Arial"/>
              <a:buChar char="•"/>
            </a:pPr>
            <a:r>
              <a:rPr lang="ru-RU" sz="2600" dirty="0">
                <a:solidFill>
                  <a:srgbClr val="002060"/>
                </a:solidFill>
                <a:latin typeface="Corbel"/>
              </a:rPr>
              <a:t>Комплексно: от проблем успеваемости до интеграции в школьное сообщество. Наши дети выпадают из общественной системы, особенно подростки, которым нужна сильная привязка, доверие, комфортное самоощущение. </a:t>
            </a:r>
          </a:p>
          <a:p>
            <a:pPr marL="285750" lvl="0" indent="-285750" defTabSz="457200">
              <a:spcAft>
                <a:spcPts val="600"/>
              </a:spcAft>
              <a:buClr>
                <a:srgbClr val="4F81BD">
                  <a:lumMod val="75000"/>
                </a:srgbClr>
              </a:buClr>
              <a:buSzPct val="145000"/>
              <a:buFont typeface="Arial"/>
              <a:buChar char="•"/>
            </a:pPr>
            <a:r>
              <a:rPr lang="ru-RU" sz="2600" dirty="0">
                <a:solidFill>
                  <a:srgbClr val="002060"/>
                </a:solidFill>
                <a:latin typeface="Corbel"/>
              </a:rPr>
              <a:t>Наставник-ровесник поможет им и влиться в коллектив, и подтянуть учебу, и найти себя. Это и клуб по интересам, и друг с определенной субординацией, и </a:t>
            </a:r>
            <a:r>
              <a:rPr lang="ru-RU" sz="2600" dirty="0" err="1">
                <a:solidFill>
                  <a:srgbClr val="002060"/>
                </a:solidFill>
                <a:latin typeface="Corbel"/>
              </a:rPr>
              <a:t>мотиватор</a:t>
            </a:r>
            <a:r>
              <a:rPr lang="ru-RU" sz="2600" dirty="0">
                <a:solidFill>
                  <a:srgbClr val="002060"/>
                </a:solidFill>
                <a:latin typeface="Corbel"/>
              </a:rPr>
              <a:t> и человек, в чей реальный опыт успеха веришь (в отличие от </a:t>
            </a:r>
            <a:r>
              <a:rPr lang="ru-RU" sz="2600" dirty="0" err="1">
                <a:solidFill>
                  <a:srgbClr val="002060"/>
                </a:solidFill>
                <a:latin typeface="Corbel"/>
              </a:rPr>
              <a:t>блогеров</a:t>
            </a:r>
            <a:r>
              <a:rPr lang="ru-RU" sz="2600" dirty="0">
                <a:solidFill>
                  <a:srgbClr val="002060"/>
                </a:solidFill>
                <a:latin typeface="Corbel"/>
              </a:rPr>
              <a:t> на </a:t>
            </a:r>
            <a:r>
              <a:rPr lang="ru-RU" sz="2600" dirty="0" err="1">
                <a:solidFill>
                  <a:srgbClr val="002060"/>
                </a:solidFill>
                <a:latin typeface="Corbel"/>
              </a:rPr>
              <a:t>YouTube</a:t>
            </a:r>
            <a:r>
              <a:rPr lang="ru-RU" sz="2600" dirty="0">
                <a:solidFill>
                  <a:srgbClr val="002060"/>
                </a:solidFill>
                <a:latin typeface="Corbel"/>
              </a:rPr>
              <a:t>, которые никак не могут доказать свой успех).</a:t>
            </a:r>
          </a:p>
          <a:p>
            <a:endParaRPr lang="ru-RU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974725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91792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285750" lvl="0" indent="-285750" algn="just" defTabSz="457200">
              <a:spcAft>
                <a:spcPts val="600"/>
              </a:spcAft>
              <a:buClr>
                <a:srgbClr val="4F81BD">
                  <a:lumMod val="75000"/>
                </a:srgbClr>
              </a:buClr>
              <a:buSzPct val="145000"/>
              <a:buFont typeface="Arial"/>
              <a:buChar char="•"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Современный учитель и воспитатель заинтересованы в освоении новых форматов педагогического наставничества, перспективных и потенциально ресурсных для профессионального развития, персонифицированного повышения квалификации в совместной образовательной деятельности, формирования своего имиджа на муниципальном уровне. </a:t>
            </a:r>
          </a:p>
          <a:p>
            <a:pPr marL="285750" lvl="0" indent="-285750" algn="just" defTabSz="457200">
              <a:spcAft>
                <a:spcPts val="600"/>
              </a:spcAft>
              <a:buClr>
                <a:srgbClr val="4F81BD">
                  <a:lumMod val="75000"/>
                </a:srgbClr>
              </a:buClr>
              <a:buSzPct val="145000"/>
              <a:buFont typeface="Arial"/>
              <a:buChar char="•"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Одновременно происходит обогащение педагогического наставничества в отношении обучающихся общеобразовательных организаций в  таких формах, как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тьюторство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коллективное взаимодействие старших и младших школьников (содружество, шефство),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волонтерство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добровольчеств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о.</a:t>
            </a:r>
          </a:p>
          <a:p>
            <a:endParaRPr lang="ru-RU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974725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37784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040560"/>
          </a:xfrm>
        </p:spPr>
        <p:txBody>
          <a:bodyPr/>
          <a:lstStyle/>
          <a:p>
            <a:pPr algn="ctr"/>
            <a:r>
              <a:rPr lang="ru-RU" sz="3600" i="1" dirty="0">
                <a:ln w="3175" cmpd="sng">
                  <a:noFill/>
                </a:ln>
                <a:solidFill>
                  <a:srgbClr val="002060"/>
                </a:solidFill>
                <a:latin typeface="Corbel"/>
              </a:rPr>
              <a:t>Легко правильно следовать за тем, кто правильно идет впереди.</a:t>
            </a:r>
            <a:br>
              <a:rPr lang="ru-RU" sz="3600" i="1" dirty="0">
                <a:ln w="3175" cmpd="sng">
                  <a:noFill/>
                </a:ln>
                <a:solidFill>
                  <a:srgbClr val="002060"/>
                </a:solidFill>
                <a:latin typeface="Corbel"/>
              </a:rPr>
            </a:br>
            <a:r>
              <a:rPr lang="ru-RU" sz="3600" i="1" dirty="0">
                <a:ln w="3175" cmpd="sng">
                  <a:noFill/>
                </a:ln>
                <a:solidFill>
                  <a:srgbClr val="002060"/>
                </a:solidFill>
                <a:latin typeface="Corbel"/>
              </a:rPr>
              <a:t> </a:t>
            </a:r>
            <a:r>
              <a:rPr lang="ru-RU" sz="3600" dirty="0">
                <a:ln w="3175" cmpd="sng">
                  <a:noFill/>
                </a:ln>
                <a:solidFill>
                  <a:srgbClr val="002060"/>
                </a:solidFill>
                <a:latin typeface="Corbel"/>
              </a:rPr>
              <a:t>Я. А. </a:t>
            </a:r>
            <a:r>
              <a:rPr lang="ru-RU" sz="3600" dirty="0" smtClean="0">
                <a:ln w="3175" cmpd="sng">
                  <a:noFill/>
                </a:ln>
                <a:solidFill>
                  <a:srgbClr val="002060"/>
                </a:solidFill>
                <a:latin typeface="Corbel"/>
              </a:rPr>
              <a:t>Коменский</a:t>
            </a:r>
          </a:p>
          <a:p>
            <a:pPr algn="ctr"/>
            <a:endParaRPr lang="ru-RU" sz="3600" dirty="0">
              <a:ln w="3175" cmpd="sng">
                <a:noFill/>
              </a:ln>
              <a:solidFill>
                <a:srgbClr val="002060"/>
              </a:solidFill>
              <a:latin typeface="Corbel"/>
            </a:endParaRPr>
          </a:p>
          <a:p>
            <a:pPr marL="285750" lvl="0" indent="-285750" defTabSz="457200">
              <a:spcAft>
                <a:spcPts val="600"/>
              </a:spcAft>
              <a:buClr>
                <a:srgbClr val="4F81BD">
                  <a:lumMod val="75000"/>
                </a:srgbClr>
              </a:buClr>
              <a:buSzPct val="145000"/>
              <a:buFont typeface="Arial"/>
              <a:buChar char="•"/>
            </a:pPr>
            <a:r>
              <a:rPr lang="ru-RU" sz="3600" dirty="0">
                <a:solidFill>
                  <a:srgbClr val="C00000"/>
                </a:solidFill>
                <a:latin typeface="Corbel"/>
              </a:rPr>
              <a:t>Наставничество – это практическое решение, которое может быть введено в любую организацию.</a:t>
            </a:r>
          </a:p>
          <a:p>
            <a:pPr algn="ctr"/>
            <a:endParaRPr lang="ru-RU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974725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00672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sz="6000" dirty="0" smtClean="0">
              <a:ln w="3175" cmpd="sng">
                <a:noFill/>
              </a:ln>
              <a:solidFill>
                <a:prstClr val="black"/>
              </a:solidFill>
              <a:latin typeface="Corbel"/>
            </a:endParaRPr>
          </a:p>
          <a:p>
            <a:pPr marL="0" indent="0" algn="ctr">
              <a:buNone/>
            </a:pPr>
            <a:r>
              <a:rPr lang="ru-RU" sz="6000" dirty="0" smtClean="0">
                <a:ln w="3175" cmpd="sng">
                  <a:noFill/>
                </a:ln>
                <a:solidFill>
                  <a:prstClr val="black"/>
                </a:solidFill>
                <a:latin typeface="Corbel"/>
              </a:rPr>
              <a:t>Спасибо </a:t>
            </a:r>
            <a:r>
              <a:rPr lang="ru-RU" sz="6000" dirty="0">
                <a:ln w="3175" cmpd="sng">
                  <a:noFill/>
                </a:ln>
                <a:solidFill>
                  <a:prstClr val="black"/>
                </a:solidFill>
                <a:latin typeface="Corbel"/>
              </a:rPr>
              <a:t>за внимание !</a:t>
            </a:r>
            <a:endParaRPr lang="ru-RU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974725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8598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2228" y="274638"/>
            <a:ext cx="7604571" cy="634082"/>
          </a:xfrm>
        </p:spPr>
        <p:txBody>
          <a:bodyPr>
            <a:normAutofit fontScale="90000"/>
          </a:bodyPr>
          <a:lstStyle/>
          <a:p>
            <a:pPr lvl="0" defTabSz="457200">
              <a:spcBef>
                <a:spcPts val="0"/>
              </a:spcBef>
              <a:defRPr/>
            </a:pPr>
            <a:r>
              <a:rPr lang="ru-RU" sz="3200" dirty="0">
                <a:solidFill>
                  <a:prstClr val="white"/>
                </a:solidFill>
                <a:latin typeface="Arial" charset="0"/>
                <a:cs typeface="Arial" charset="0"/>
              </a:rPr>
              <a:t>Успех каждого ребёнка</a:t>
            </a:r>
            <a:br>
              <a:rPr lang="ru-RU" sz="3200" dirty="0">
                <a:solidFill>
                  <a:prstClr val="white"/>
                </a:solidFill>
                <a:latin typeface="Arial" charset="0"/>
                <a:cs typeface="Arial" charset="0"/>
              </a:rPr>
            </a:br>
            <a:r>
              <a:rPr lang="ru-RU" sz="27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Успех каждого ребёнка</a:t>
            </a:r>
            <a:br>
              <a:rPr lang="ru-RU" sz="27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974725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908720"/>
            <a:ext cx="4039814" cy="4871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1298023"/>
            <a:ext cx="4572000" cy="356405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 algn="just" defTabSz="457200">
              <a:spcBef>
                <a:spcPct val="20000"/>
              </a:spcBef>
              <a:buClr>
                <a:srgbClr val="4F81BD">
                  <a:lumMod val="75000"/>
                </a:srgbClr>
              </a:buClr>
              <a:buSzPct val="145000"/>
              <a:buFont typeface="Arial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«…успех должен быть доступен каждому ребёнку. Если ребёнку удастся добиться успеха в школе, то у него есть шансы на успех в жизни» </a:t>
            </a:r>
          </a:p>
          <a:p>
            <a:pPr marL="285750" lvl="0" indent="-285750" algn="just" defTabSz="457200">
              <a:spcBef>
                <a:spcPct val="20000"/>
              </a:spcBef>
              <a:buClr>
                <a:srgbClr val="4F81BD">
                  <a:lumMod val="75000"/>
                </a:srgbClr>
              </a:buClr>
              <a:buSzPct val="145000"/>
              <a:buFont typeface="Arial"/>
              <a:buChar char="•"/>
              <a:defRPr/>
            </a:pPr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 defTabSz="457200">
              <a:spcBef>
                <a:spcPct val="20000"/>
              </a:spcBef>
              <a:buClr>
                <a:srgbClr val="4F81BD">
                  <a:lumMod val="75000"/>
                </a:srgbClr>
              </a:buClr>
              <a:buSzPct val="145000"/>
              <a:buFont typeface="Arial"/>
              <a:buChar char="•"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Уильям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Глассер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американский психолог, психотерапевт и педагог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356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499176" cy="778098"/>
          </a:xfrm>
        </p:spPr>
        <p:txBody>
          <a:bodyPr>
            <a:normAutofit/>
          </a:bodyPr>
          <a:lstStyle/>
          <a:p>
            <a:r>
              <a:rPr lang="ru-RU" sz="2400" b="1" dirty="0">
                <a:ln w="3175" cmpd="sng">
                  <a:noFill/>
                </a:ln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Успех с психологической точки зрения</a:t>
            </a:r>
            <a:endParaRPr lang="ru-RU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25278"/>
            <a:ext cx="8640960" cy="5444082"/>
          </a:xfrm>
        </p:spPr>
        <p:txBody>
          <a:bodyPr/>
          <a:lstStyle/>
          <a:p>
            <a:pPr marL="285750" lvl="0" indent="-285750" defTabSz="457200">
              <a:buClr>
                <a:srgbClr val="4F81BD">
                  <a:lumMod val="75000"/>
                </a:srgbClr>
              </a:buClr>
              <a:buSzPct val="145000"/>
              <a:buFont typeface="Arial"/>
              <a:buChar char="•"/>
              <a:defRPr/>
            </a:pPr>
            <a:r>
              <a:rPr lang="ru-RU" sz="2800" b="1" dirty="0">
                <a:solidFill>
                  <a:srgbClr val="002060"/>
                </a:solidFill>
                <a:latin typeface="Corbel"/>
              </a:rPr>
              <a:t>переживание состояния радости, удовлетворение от того, что результат, к которому стремилась личность в своей деятельности, либо совпал с ее ожиданиями, надеждами, либо превзошел их.</a:t>
            </a:r>
            <a:endParaRPr lang="ru-RU" sz="2800" dirty="0">
              <a:solidFill>
                <a:srgbClr val="002060"/>
              </a:solidFill>
              <a:latin typeface="Corbel"/>
            </a:endParaRPr>
          </a:p>
          <a:p>
            <a:pPr marL="285750" lvl="0" indent="-285750" defTabSz="457200">
              <a:buClr>
                <a:srgbClr val="4F81BD">
                  <a:lumMod val="75000"/>
                </a:srgbClr>
              </a:buClr>
              <a:buSzPct val="145000"/>
              <a:buFont typeface="Arial"/>
              <a:buChar char="•"/>
              <a:defRPr/>
            </a:pPr>
            <a:r>
              <a:rPr lang="ru-RU" sz="2800" b="1" i="1" dirty="0">
                <a:solidFill>
                  <a:srgbClr val="002060"/>
                </a:solidFill>
                <a:latin typeface="Corbel"/>
              </a:rPr>
              <a:t>В том случае, когда успех делается устойчивым, постоянным, может начаться своего рода реакция, высвобождающая огромные, скрытые до поры возможности личности.</a:t>
            </a:r>
            <a:endParaRPr lang="ru-RU" sz="2800" dirty="0">
              <a:solidFill>
                <a:srgbClr val="002060"/>
              </a:solidFill>
              <a:latin typeface="Corbel"/>
            </a:endParaRPr>
          </a:p>
          <a:p>
            <a:r>
              <a:rPr lang="ru-RU" sz="3600" b="1" dirty="0" smtClean="0">
                <a:ln w="3175" cmpd="sng">
                  <a:noFill/>
                </a:ln>
                <a:solidFill>
                  <a:prstClr val="white"/>
                </a:solidFill>
                <a:latin typeface="Corbel"/>
              </a:rPr>
              <a:t>Успех</a:t>
            </a:r>
            <a:r>
              <a:rPr lang="ru-RU" sz="3600" dirty="0">
                <a:ln w="3175" cmpd="sng">
                  <a:noFill/>
                </a:ln>
                <a:solidFill>
                  <a:prstClr val="white"/>
                </a:solidFill>
                <a:latin typeface="Corbel"/>
              </a:rPr>
              <a:t> </a:t>
            </a:r>
            <a:r>
              <a:rPr lang="ru-RU" sz="3600" b="1" dirty="0">
                <a:ln w="3175" cmpd="sng">
                  <a:noFill/>
                </a:ln>
                <a:solidFill>
                  <a:prstClr val="white"/>
                </a:solidFill>
                <a:latin typeface="Corbel"/>
              </a:rPr>
              <a:t>с психологической точки зрения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974725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4747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704856" cy="562074"/>
          </a:xfrm>
        </p:spPr>
        <p:txBody>
          <a:bodyPr>
            <a:normAutofit/>
          </a:bodyPr>
          <a:lstStyle/>
          <a:p>
            <a:r>
              <a:rPr lang="ru-RU" sz="2800" b="1" dirty="0">
                <a:ln w="3175" cmpd="sng">
                  <a:noFill/>
                </a:ln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Успех с педагогической точки зрения</a:t>
            </a:r>
            <a:endParaRPr lang="ru-RU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772816"/>
            <a:ext cx="8640960" cy="4896544"/>
          </a:xfrm>
        </p:spPr>
        <p:txBody>
          <a:bodyPr/>
          <a:lstStyle/>
          <a:p>
            <a:pPr marL="285750" lvl="0" indent="-285750" defTabSz="457200">
              <a:spcAft>
                <a:spcPts val="600"/>
              </a:spcAft>
              <a:buClr>
                <a:srgbClr val="4F81BD">
                  <a:lumMod val="75000"/>
                </a:srgbClr>
              </a:buClr>
              <a:buSzPct val="145000"/>
              <a:buFont typeface="Arial"/>
              <a:buChar char="•"/>
            </a:pPr>
            <a:r>
              <a:rPr lang="ru-RU" altLang="ru-RU" sz="2800" b="1" dirty="0">
                <a:solidFill>
                  <a:srgbClr val="002060"/>
                </a:solidFill>
                <a:latin typeface="Corbel"/>
              </a:rPr>
              <a:t>такое целенаправленное, организованное сочетание условий, при которых создается возможность достичь значительных результатов в деятельности как отдельно взятой личности, так и коллектива в целом.</a:t>
            </a:r>
            <a:endParaRPr lang="ru-RU" altLang="ru-RU" sz="2800" dirty="0">
              <a:solidFill>
                <a:srgbClr val="002060"/>
              </a:solidFill>
              <a:latin typeface="Corbel"/>
            </a:endParaRPr>
          </a:p>
          <a:p>
            <a:pPr marL="285750" lvl="0" indent="-285750" defTabSz="457200">
              <a:spcAft>
                <a:spcPts val="600"/>
              </a:spcAft>
              <a:buClr>
                <a:srgbClr val="4F81BD">
                  <a:lumMod val="75000"/>
                </a:srgbClr>
              </a:buClr>
              <a:buSzPct val="145000"/>
              <a:buFont typeface="Arial"/>
              <a:buChar char="•"/>
            </a:pPr>
            <a:r>
              <a:rPr lang="ru-RU" altLang="ru-RU" sz="2800" b="1" i="1" dirty="0">
                <a:solidFill>
                  <a:srgbClr val="002060"/>
                </a:solidFill>
                <a:latin typeface="Corbel"/>
              </a:rPr>
              <a:t>Задача педагога состоит в том, чтобы дать каждому из ребенку возможность пережить радость достижения, осознать свои возможности, поверить в себя</a:t>
            </a:r>
            <a:endParaRPr lang="ru-RU" altLang="ru-RU" sz="2800" dirty="0">
              <a:solidFill>
                <a:srgbClr val="002060"/>
              </a:solidFill>
              <a:latin typeface="Corbel"/>
            </a:endParaRP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974725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8357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7571184" cy="1584176"/>
          </a:xfrm>
        </p:spPr>
        <p:txBody>
          <a:bodyPr>
            <a:noAutofit/>
          </a:bodyPr>
          <a:lstStyle/>
          <a:p>
            <a:r>
              <a:rPr lang="ru-RU" sz="2000" dirty="0" smtClean="0">
                <a:ln w="3175" cmpd="sng"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n w="3175" cmpd="sng"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n w="3175" cmpd="sng"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Растущему </a:t>
            </a:r>
            <a:r>
              <a:rPr lang="ru-RU" sz="2000" dirty="0">
                <a:ln w="3175" cmpd="sng"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человеку  более недостаточно простых знаний, им нужны компетенции и навыки.</a:t>
            </a:r>
            <a:br>
              <a:rPr lang="ru-RU" sz="2000" dirty="0">
                <a:ln w="3175" cmpd="sng"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n w="3175" cmpd="sng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n w="3175" cmpd="sng"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общаться? </a:t>
            </a:r>
            <a:br>
              <a:rPr lang="ru-RU" sz="2000" dirty="0">
                <a:ln w="3175" cmpd="sng"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n w="3175" cmpd="sng"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планировать? Как ставить цель и достигать ее? </a:t>
            </a:r>
            <a:br>
              <a:rPr lang="ru-RU" sz="2000" dirty="0">
                <a:ln w="3175" cmpd="sng"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n w="3175" cmpd="sng"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презентовать себя?</a:t>
            </a:r>
            <a:br>
              <a:rPr lang="ru-RU" sz="2000" dirty="0">
                <a:ln w="3175" cmpd="sng"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916832"/>
            <a:ext cx="8712968" cy="4752528"/>
          </a:xfrm>
        </p:spPr>
        <p:txBody>
          <a:bodyPr/>
          <a:lstStyle/>
          <a:p>
            <a:pPr marL="285750" lvl="0" indent="-285750" defTabSz="457200">
              <a:spcAft>
                <a:spcPts val="600"/>
              </a:spcAft>
              <a:buClr>
                <a:srgbClr val="4F81BD">
                  <a:lumMod val="75000"/>
                </a:srgbClr>
              </a:buClr>
              <a:buSzPct val="145000"/>
              <a:buFont typeface="Arial"/>
              <a:buChar char="•"/>
            </a:pPr>
            <a:r>
              <a:rPr lang="ru-RU" sz="2400" dirty="0">
                <a:solidFill>
                  <a:srgbClr val="002060"/>
                </a:solidFill>
                <a:latin typeface="Corbel"/>
              </a:rPr>
              <a:t>Сегодняшним предприятиям более не нужны просто выпускники СПО, обладающие исключительно дипломом. </a:t>
            </a:r>
          </a:p>
          <a:p>
            <a:pPr marL="285750" lvl="0" indent="-285750" defTabSz="457200">
              <a:spcAft>
                <a:spcPts val="600"/>
              </a:spcAft>
              <a:buClr>
                <a:srgbClr val="4F81BD">
                  <a:lumMod val="75000"/>
                </a:srgbClr>
              </a:buClr>
              <a:buSzPct val="145000"/>
              <a:buFont typeface="Arial"/>
              <a:buChar char="•"/>
            </a:pPr>
            <a:r>
              <a:rPr lang="ru-RU" sz="2400" dirty="0">
                <a:solidFill>
                  <a:srgbClr val="002060"/>
                </a:solidFill>
                <a:latin typeface="Corbel"/>
              </a:rPr>
              <a:t>Им нужны люди, которые знакомы с профессиональной средой, ее ценностями, которые мотивированы на труд в принципе, которым можно доверить выполнение задачи и они смогут себя проконтролировать.</a:t>
            </a:r>
          </a:p>
          <a:p>
            <a:pPr marL="285750" lvl="0" indent="-285750" defTabSz="457200">
              <a:spcAft>
                <a:spcPts val="600"/>
              </a:spcAft>
              <a:buClr>
                <a:srgbClr val="4F81BD">
                  <a:lumMod val="75000"/>
                </a:srgbClr>
              </a:buClr>
              <a:buSzPct val="145000"/>
              <a:buFont typeface="Arial"/>
              <a:buChar char="•"/>
            </a:pPr>
            <a:r>
              <a:rPr lang="ru-RU" sz="2400" dirty="0">
                <a:solidFill>
                  <a:prstClr val="black"/>
                </a:solidFill>
                <a:latin typeface="Corbel"/>
              </a:rPr>
              <a:t/>
            </a:r>
            <a:br>
              <a:rPr lang="ru-RU" sz="2400" dirty="0">
                <a:solidFill>
                  <a:prstClr val="black"/>
                </a:solidFill>
                <a:latin typeface="Corbel"/>
              </a:rPr>
            </a:br>
            <a:r>
              <a:rPr lang="ru-RU" sz="2400" dirty="0">
                <a:solidFill>
                  <a:srgbClr val="002060"/>
                </a:solidFill>
                <a:latin typeface="Corbel"/>
              </a:rPr>
              <a:t>Обе эти задачи можно решить с помощью методологии наставничества и внедрения целевой модели в наши общеобразовательные организации и организации среднего профессионального образования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5" y="188640"/>
            <a:ext cx="974725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2848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499176" cy="778098"/>
          </a:xfrm>
        </p:spPr>
        <p:txBody>
          <a:bodyPr>
            <a:normAutofit/>
          </a:bodyPr>
          <a:lstStyle/>
          <a:p>
            <a:r>
              <a:rPr lang="ru-RU" sz="2400" b="1" dirty="0">
                <a:ln w="3175" cmpd="sng">
                  <a:noFill/>
                </a:ln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заповедь воспитания</a:t>
            </a:r>
            <a:endParaRPr lang="ru-RU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974725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052736"/>
            <a:ext cx="3879348" cy="4359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8238" y="1556792"/>
            <a:ext cx="4572000" cy="39826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 defTabSz="457200">
              <a:spcBef>
                <a:spcPct val="20000"/>
              </a:spcBef>
              <a:buClr>
                <a:srgbClr val="4F81BD">
                  <a:lumMod val="75000"/>
                </a:srgbClr>
              </a:buClr>
              <a:buSzPct val="145000"/>
              <a:buFont typeface="Arial"/>
              <a:buChar char="•"/>
              <a:defRPr/>
            </a:pPr>
            <a:r>
              <a:rPr lang="ru-RU" sz="2800" dirty="0">
                <a:solidFill>
                  <a:srgbClr val="002060"/>
                </a:solidFill>
                <a:latin typeface="Corbel"/>
              </a:rPr>
              <a:t>«…необходимо дать детям </a:t>
            </a:r>
            <a:r>
              <a:rPr lang="ru-RU" sz="2800" b="1" i="1" dirty="0">
                <a:solidFill>
                  <a:srgbClr val="002060"/>
                </a:solidFill>
                <a:latin typeface="Corbel"/>
              </a:rPr>
              <a:t>радость труда, успеха в учении</a:t>
            </a:r>
            <a:r>
              <a:rPr lang="ru-RU" sz="2800" dirty="0">
                <a:solidFill>
                  <a:srgbClr val="002060"/>
                </a:solidFill>
                <a:latin typeface="Corbel"/>
              </a:rPr>
              <a:t>, пробудить в их сердцах </a:t>
            </a:r>
            <a:r>
              <a:rPr lang="ru-RU" sz="2800" b="1" i="1" dirty="0">
                <a:solidFill>
                  <a:srgbClr val="002060"/>
                </a:solidFill>
                <a:latin typeface="Corbel"/>
              </a:rPr>
              <a:t>чувство гордости и собственного достоинства </a:t>
            </a:r>
            <a:r>
              <a:rPr lang="ru-RU" sz="2800" dirty="0">
                <a:solidFill>
                  <a:srgbClr val="002060"/>
                </a:solidFill>
                <a:latin typeface="Corbel"/>
              </a:rPr>
              <a:t>за свои достижения» </a:t>
            </a:r>
          </a:p>
          <a:p>
            <a:pPr marL="285750" lvl="0" indent="-285750" algn="r" defTabSz="457200">
              <a:spcBef>
                <a:spcPct val="20000"/>
              </a:spcBef>
              <a:buClr>
                <a:srgbClr val="4F81BD">
                  <a:lumMod val="75000"/>
                </a:srgbClr>
              </a:buClr>
              <a:buSzPct val="145000"/>
              <a:defRPr/>
            </a:pPr>
            <a:r>
              <a:rPr lang="ru-RU" sz="2400" dirty="0">
                <a:solidFill>
                  <a:srgbClr val="002060"/>
                </a:solidFill>
                <a:latin typeface="Corbel"/>
              </a:rPr>
              <a:t>К. Д. Ушинский</a:t>
            </a:r>
            <a:endParaRPr lang="ru-RU" sz="2400" dirty="0">
              <a:solidFill>
                <a:srgbClr val="002060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776843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499176" cy="1354162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ln w="3175" cmpd="sng">
                  <a:noFill/>
                </a:ln>
                <a:solidFill>
                  <a:srgbClr val="C00000"/>
                </a:solidFill>
                <a:latin typeface="Corbel"/>
              </a:rPr>
              <a:t>Наставничество - не только актуализированная методология, но и возрождение старой практики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700808"/>
            <a:ext cx="8640960" cy="4968552"/>
          </a:xfrm>
        </p:spPr>
        <p:txBody>
          <a:bodyPr>
            <a:normAutofit lnSpcReduction="10000"/>
          </a:bodyPr>
          <a:lstStyle/>
          <a:p>
            <a:pPr marL="285750" lvl="0" indent="-285750" defTabSz="457200">
              <a:spcAft>
                <a:spcPts val="600"/>
              </a:spcAft>
              <a:buClr>
                <a:srgbClr val="4F81BD">
                  <a:lumMod val="75000"/>
                </a:srgbClr>
              </a:buClr>
              <a:buSzPct val="145000"/>
              <a:buFont typeface="Arial"/>
              <a:buChar char="•"/>
            </a:pPr>
            <a:r>
              <a:rPr lang="ru-RU" sz="2400" dirty="0">
                <a:solidFill>
                  <a:srgbClr val="002060"/>
                </a:solidFill>
                <a:latin typeface="Corbel"/>
              </a:rPr>
              <a:t>Под </a:t>
            </a:r>
            <a:r>
              <a:rPr lang="ru-RU" sz="2400" b="1" dirty="0">
                <a:solidFill>
                  <a:srgbClr val="002060"/>
                </a:solidFill>
                <a:latin typeface="Corbel"/>
              </a:rPr>
              <a:t>наставничеством</a:t>
            </a:r>
            <a:r>
              <a:rPr lang="ru-RU" sz="2400" dirty="0">
                <a:solidFill>
                  <a:srgbClr val="002060"/>
                </a:solidFill>
                <a:latin typeface="Corbel"/>
              </a:rPr>
              <a:t> понимается поддержка молодого человека (учащегося, студента, молодого специалиста), способствующая более эффективному распределению личностных ресурсов, самоопределению и развитию в профессиональном и культурном отношениях, формированию гражданской позиции. </a:t>
            </a:r>
          </a:p>
          <a:p>
            <a:pPr marL="285750" lvl="0" indent="-285750" defTabSz="457200">
              <a:spcAft>
                <a:spcPts val="600"/>
              </a:spcAft>
              <a:buClr>
                <a:srgbClr val="4F81BD">
                  <a:lumMod val="75000"/>
                </a:srgbClr>
              </a:buClr>
              <a:buSzPct val="145000"/>
              <a:buFont typeface="Arial"/>
              <a:buChar char="•"/>
            </a:pPr>
            <a:r>
              <a:rPr lang="ru-RU" sz="2400" b="1" dirty="0">
                <a:solidFill>
                  <a:srgbClr val="002060"/>
                </a:solidFill>
                <a:latin typeface="Corbel"/>
              </a:rPr>
              <a:t>Технология наставничества </a:t>
            </a:r>
            <a:r>
              <a:rPr lang="ru-RU" sz="2400" dirty="0">
                <a:solidFill>
                  <a:srgbClr val="002060"/>
                </a:solidFill>
                <a:latin typeface="Corbel"/>
              </a:rPr>
              <a:t>подразумевает постановку реальных задач, путей их достижения, методологическое, информационное и технологическое обеспечение этого процесса, взаимную заинтересованность сторон, административный контроль за процессом и наличие методики оценки результатов, а также обоснованные требования к личности наставника.</a:t>
            </a:r>
            <a:br>
              <a:rPr lang="ru-RU" sz="2400" dirty="0">
                <a:solidFill>
                  <a:srgbClr val="002060"/>
                </a:solidFill>
                <a:latin typeface="Corbel"/>
              </a:rPr>
            </a:br>
            <a:endParaRPr lang="ru-RU" sz="2400" dirty="0">
              <a:solidFill>
                <a:srgbClr val="002060"/>
              </a:solidFill>
              <a:latin typeface="Corbel"/>
            </a:endParaRPr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974725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96416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7105</TotalTime>
  <Words>1791</Words>
  <Application>Microsoft Office PowerPoint</Application>
  <PresentationFormat>Экран (4:3)</PresentationFormat>
  <Paragraphs>127</Paragraphs>
  <Slides>33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Организация и управление системой наставничества в образовательной организации</vt:lpstr>
      <vt:lpstr>Презентация PowerPoint</vt:lpstr>
      <vt:lpstr>Презентация PowerPoint</vt:lpstr>
      <vt:lpstr>Успех каждого ребёнка Успех каждого ребёнка </vt:lpstr>
      <vt:lpstr>Успех с психологической точки зрения</vt:lpstr>
      <vt:lpstr>Успех с педагогической точки зрения</vt:lpstr>
      <vt:lpstr> Растущему человеку  более недостаточно простых знаний, им нужны компетенции и навыки.  Как общаться?  Как планировать? Как ставить цель и достигать ее?  Как презентовать себя? </vt:lpstr>
      <vt:lpstr>Первая заповедь воспитания</vt:lpstr>
      <vt:lpstr>Наставничество - не только актуализированная методология, но и возрождение старой практики</vt:lpstr>
      <vt:lpstr>Наставничество</vt:lpstr>
      <vt:lpstr>Наставник</vt:lpstr>
      <vt:lpstr>Каким должен быть наставник?</vt:lpstr>
      <vt:lpstr>ИСТОРИЯ НАСТАВНИЧЕСТВА</vt:lpstr>
      <vt:lpstr>Презентация PowerPoint</vt:lpstr>
      <vt:lpstr>Презентация PowerPoint</vt:lpstr>
      <vt:lpstr>Презентация PowerPoint</vt:lpstr>
      <vt:lpstr>Презентация PowerPoint</vt:lpstr>
      <vt:lpstr>Кто же будет этими самыми наставниками? И какие проблемы решит наставничество?</vt:lpstr>
      <vt:lpstr>Основные категории процесса наставничества </vt:lpstr>
      <vt:lpstr>Типы наставничества</vt:lpstr>
      <vt:lpstr>Презентация PowerPoint</vt:lpstr>
      <vt:lpstr>В зависимости от сферы применения, выделяют следующие типы наставничества: </vt:lpstr>
      <vt:lpstr>Особое развитие приобретает корпоративное наставничество, которое сумело превратиться в привычный инструмент развития лидеров в компании.  Сегодня почти половина менеджеров американских организаций признает, что участвовали в тех или иных наставнических мероприятиях</vt:lpstr>
      <vt:lpstr>Образовательное - наставничество с ударением на учебном компоненте и достижениях. </vt:lpstr>
      <vt:lpstr>Наставничество – это поддержка и вдохновение  для молодой личности на пути развития собственного потенциала и собственных навыков, а также выбора и становления тем, кем он хочет быть</vt:lpstr>
      <vt:lpstr>Современные наставники  – представители трех целевых баз:</vt:lpstr>
      <vt:lpstr>Их интерес должен быть оценен отдельно</vt:lpstr>
      <vt:lpstr>В условиях образовательных реформ нужна другая методика воспитания, а отсюда и признание так называемой "педагогики партнерства",  которая является одним из компонентов наставничества.</vt:lpstr>
      <vt:lpstr>Понятие наставничества, очень актуально для нового образования, однако все еще остается малоисследованным.   Основные его принципы и ценности присущи новой российской педагогике, служат качественным основанием для развития этой практики в России.</vt:lpstr>
      <vt:lpstr>Какие проблемы решит наставничество в общеобразовательной организации ?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Библиотека-4</dc:creator>
  <cp:lastModifiedBy>user12</cp:lastModifiedBy>
  <cp:revision>528</cp:revision>
  <cp:lastPrinted>2019-10-28T15:41:20Z</cp:lastPrinted>
  <dcterms:created xsi:type="dcterms:W3CDTF">2016-10-11T11:31:03Z</dcterms:created>
  <dcterms:modified xsi:type="dcterms:W3CDTF">2020-02-26T08:17:32Z</dcterms:modified>
</cp:coreProperties>
</file>