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313" r:id="rId5"/>
    <p:sldId id="314" r:id="rId6"/>
    <p:sldId id="315" r:id="rId7"/>
    <p:sldId id="294" r:id="rId8"/>
    <p:sldId id="316" r:id="rId9"/>
    <p:sldId id="300" r:id="rId10"/>
    <p:sldId id="317" r:id="rId11"/>
    <p:sldId id="318" r:id="rId12"/>
    <p:sldId id="296" r:id="rId13"/>
    <p:sldId id="304" r:id="rId14"/>
    <p:sldId id="319" r:id="rId15"/>
    <p:sldId id="320" r:id="rId16"/>
    <p:sldId id="328" r:id="rId17"/>
    <p:sldId id="297" r:id="rId18"/>
    <p:sldId id="298" r:id="rId19"/>
    <p:sldId id="330" r:id="rId20"/>
    <p:sldId id="306" r:id="rId21"/>
    <p:sldId id="308" r:id="rId22"/>
    <p:sldId id="321" r:id="rId23"/>
    <p:sldId id="309" r:id="rId24"/>
    <p:sldId id="322" r:id="rId25"/>
    <p:sldId id="323" r:id="rId26"/>
    <p:sldId id="324" r:id="rId27"/>
    <p:sldId id="325" r:id="rId28"/>
    <p:sldId id="303" r:id="rId29"/>
    <p:sldId id="310" r:id="rId30"/>
    <p:sldId id="311" r:id="rId31"/>
    <p:sldId id="326" r:id="rId32"/>
    <p:sldId id="327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A2D7"/>
    <a:srgbClr val="E3E8F3"/>
    <a:srgbClr val="4C5A74"/>
    <a:srgbClr val="A1C6DB"/>
    <a:srgbClr val="EFF5FB"/>
    <a:srgbClr val="EEEFF6"/>
    <a:srgbClr val="343F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96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8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46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90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161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112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69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24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0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211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B994D-F0E6-48E1-B349-8B81DDACFA06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892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B994D-F0E6-48E1-B349-8B81DDACFA06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37763-5933-4882-B4A2-E082FB048E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08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E3E8F3"/>
            </a:gs>
            <a:gs pos="0">
              <a:srgbClr val="80A2D7"/>
            </a:gs>
            <a:gs pos="57000">
              <a:srgbClr val="A1C6DB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329546"/>
            <a:ext cx="9144000" cy="1937657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34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ОБЕСПЕЧЕНИЕ ФОРМИРОВАНИЯ МАТЕМАТИЧЕСКОЙ ГРАМОТНОСТИ В 7-9 КЛАССАХ</a:t>
            </a:r>
            <a:br>
              <a:rPr lang="ru-RU" sz="3200" dirty="0" smtClean="0">
                <a:solidFill>
                  <a:srgbClr val="34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343F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1" descr="C:\Users\Администратор\Desktop\СКИРО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112" y="14514"/>
            <a:ext cx="1346200" cy="102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4000" y="18556"/>
            <a:ext cx="9143999" cy="923330"/>
          </a:xfrm>
          <a:prstGeom prst="rect">
            <a:avLst/>
          </a:prstGeom>
          <a:effectLst>
            <a:outerShdw blurRad="25400" dist="25400" dir="5400000" sx="99000" sy="99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dirty="0">
                <a:ln w="3175">
                  <a:noFill/>
                </a:ln>
                <a:solidFill>
                  <a:srgbClr val="343F4D"/>
                </a:solidFill>
                <a:effectLst>
                  <a:outerShdw blurRad="38100" dist="25400" dir="5400000" algn="ctr" rotWithShape="0">
                    <a:schemeClr val="bg1">
                      <a:alpha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dirty="0">
                <a:ln w="3175">
                  <a:noFill/>
                </a:ln>
                <a:solidFill>
                  <a:srgbClr val="343F4D"/>
                </a:solidFill>
                <a:effectLst>
                  <a:outerShdw blurRad="38100" dist="25400" dir="5400000" algn="ctr" rotWithShape="0">
                    <a:schemeClr val="bg1">
                      <a:alpha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n w="3175">
                  <a:noFill/>
                </a:ln>
                <a:solidFill>
                  <a:srgbClr val="343F4D"/>
                </a:solidFill>
                <a:effectLst>
                  <a:outerShdw blurRad="38100" dist="25400" dir="5400000" algn="ctr" rotWithShape="0">
                    <a:schemeClr val="bg1">
                      <a:alpha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</a:t>
            </a:r>
            <a:r>
              <a:rPr lang="ru-RU" dirty="0">
                <a:ln w="3175">
                  <a:noFill/>
                </a:ln>
                <a:solidFill>
                  <a:srgbClr val="34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dirty="0">
                <a:ln w="3175">
                  <a:noFill/>
                </a:ln>
                <a:solidFill>
                  <a:srgbClr val="343F4D"/>
                </a:solidFill>
                <a:effectLst>
                  <a:outerShdw blurRad="38100" dist="25400" dir="5400000" algn="ctr" rotWithShape="0">
                    <a:schemeClr val="bg1">
                      <a:alpha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ПОВЫШЕНИЯ КВАЛИФИКАЦИИ И ПЕРЕПОДГОТОВКИ РАБОТНИКОВ ОБРАЗОВАНИЯ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06174" y="6185140"/>
            <a:ext cx="433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16 ноября 2021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66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837256">
            <a:off x="-1329838" y="-4070417"/>
            <a:ext cx="12214464" cy="271005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2638" y="245660"/>
            <a:ext cx="10549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Примерная рабочая программа.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Метапредметные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результаты освоения программы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6536" y="873457"/>
            <a:ext cx="3643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Регулятивные действия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51" y="0"/>
            <a:ext cx="6381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4982" y="1543832"/>
            <a:ext cx="9049793" cy="503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597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837256">
            <a:off x="-1329838" y="-4070417"/>
            <a:ext cx="12214464" cy="271005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2638" y="245660"/>
            <a:ext cx="10549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Примерная рабочая программа. Тематическое планирование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6536" y="873457"/>
            <a:ext cx="6496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Виды деятельности обучающихся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751" y="0"/>
            <a:ext cx="6381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4248" y="1322199"/>
            <a:ext cx="8931322" cy="175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5519" y="3228478"/>
            <a:ext cx="8910993" cy="3513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597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6722" y="692686"/>
            <a:ext cx="10703059" cy="4724703"/>
          </a:xfrm>
          <a:prstGeom prst="rect">
            <a:avLst/>
          </a:prstGeom>
          <a:noFill/>
          <a:ln w="9525">
            <a:solidFill>
              <a:srgbClr val="80A2D7"/>
            </a:solidFill>
            <a:miter lim="800000"/>
            <a:headEnd/>
            <a:tailEnd/>
          </a:ln>
          <a:effectLst/>
        </p:spPr>
      </p:pic>
      <p:cxnSp>
        <p:nvCxnSpPr>
          <p:cNvPr id="8" name="Прямая со стрелкой 7"/>
          <p:cNvCxnSpPr/>
          <p:nvPr/>
        </p:nvCxnSpPr>
        <p:spPr>
          <a:xfrm rot="5400000" flipH="1" flipV="1">
            <a:off x="1246517" y="1962510"/>
            <a:ext cx="2863970" cy="27173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9957" y="1936540"/>
            <a:ext cx="1743075" cy="30194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cxnSp>
        <p:nvCxnSpPr>
          <p:cNvPr id="11" name="Прямая со стрелкой 10"/>
          <p:cNvCxnSpPr/>
          <p:nvPr/>
        </p:nvCxnSpPr>
        <p:spPr>
          <a:xfrm>
            <a:off x="4149306" y="1785668"/>
            <a:ext cx="1207698" cy="102654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87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837256">
            <a:off x="-1329838" y="-4070417"/>
            <a:ext cx="12214464" cy="2710051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7655" y="214643"/>
            <a:ext cx="9338819" cy="649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2405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837256">
            <a:off x="-1329838" y="-4070417"/>
            <a:ext cx="12214464" cy="2710051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2735" y="204788"/>
            <a:ext cx="9434392" cy="66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2405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837256">
            <a:off x="-1329838" y="-4070417"/>
            <a:ext cx="12214464" cy="2710051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4475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2405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837256">
            <a:off x="-1329838" y="-4070417"/>
            <a:ext cx="12214464" cy="271005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500" y="4500"/>
            <a:ext cx="9153000" cy="684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8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4736"/>
            <a:ext cx="6248400" cy="577215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1539" y="983411"/>
            <a:ext cx="5322129" cy="533031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82250" y="0"/>
            <a:ext cx="18097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986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837256">
            <a:off x="-1329838" y="-4070417"/>
            <a:ext cx="12214464" cy="27100512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376" y="331006"/>
            <a:ext cx="6324600" cy="58293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156" y="4018046"/>
            <a:ext cx="5144219" cy="253446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261" y="0"/>
            <a:ext cx="50196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96075" y="1999468"/>
            <a:ext cx="54959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872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837256">
            <a:off x="-1329838" y="-4070417"/>
            <a:ext cx="12214464" cy="271005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500" y="175500"/>
            <a:ext cx="9153000" cy="65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7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9" name="Таблица 4">
            <a:extLst>
              <a:ext uri="{FF2B5EF4-FFF2-40B4-BE49-F238E27FC236}">
                <a16:creationId xmlns="" xmlns:a16="http://schemas.microsoft.com/office/drawing/2014/main" id="{208270F9-E045-4B15-B68B-1A8DEF3761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094561"/>
              </p:ext>
            </p:extLst>
          </p:nvPr>
        </p:nvGraphicFramePr>
        <p:xfrm>
          <a:off x="612467" y="1337458"/>
          <a:ext cx="10768706" cy="485915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266613">
                  <a:extLst>
                    <a:ext uri="{9D8B030D-6E8A-4147-A177-3AD203B41FA5}">
                      <a16:colId xmlns="" xmlns:a16="http://schemas.microsoft.com/office/drawing/2014/main" val="1173992025"/>
                    </a:ext>
                  </a:extLst>
                </a:gridCol>
                <a:gridCol w="3404377">
                  <a:extLst>
                    <a:ext uri="{9D8B030D-6E8A-4147-A177-3AD203B41FA5}">
                      <a16:colId xmlns="" xmlns:a16="http://schemas.microsoft.com/office/drawing/2014/main" val="115202853"/>
                    </a:ext>
                  </a:extLst>
                </a:gridCol>
                <a:gridCol w="1249478">
                  <a:extLst>
                    <a:ext uri="{9D8B030D-6E8A-4147-A177-3AD203B41FA5}">
                      <a16:colId xmlns="" xmlns:a16="http://schemas.microsoft.com/office/drawing/2014/main" val="1010693434"/>
                    </a:ext>
                  </a:extLst>
                </a:gridCol>
                <a:gridCol w="1493942">
                  <a:extLst>
                    <a:ext uri="{9D8B030D-6E8A-4147-A177-3AD203B41FA5}">
                      <a16:colId xmlns="" xmlns:a16="http://schemas.microsoft.com/office/drawing/2014/main" val="3778082769"/>
                    </a:ext>
                  </a:extLst>
                </a:gridCol>
                <a:gridCol w="1204208">
                  <a:extLst>
                    <a:ext uri="{9D8B030D-6E8A-4147-A177-3AD203B41FA5}">
                      <a16:colId xmlns="" xmlns:a16="http://schemas.microsoft.com/office/drawing/2014/main" val="3114492061"/>
                    </a:ext>
                  </a:extLst>
                </a:gridCol>
                <a:gridCol w="1150088">
                  <a:extLst>
                    <a:ext uri="{9D8B030D-6E8A-4147-A177-3AD203B41FA5}">
                      <a16:colId xmlns="" xmlns:a16="http://schemas.microsoft.com/office/drawing/2014/main" val="1136644251"/>
                    </a:ext>
                  </a:extLst>
                </a:gridCol>
              </a:tblGrid>
              <a:tr h="669816">
                <a:tc>
                  <a:txBody>
                    <a:bodyPr/>
                    <a:lstStyle/>
                    <a:p>
                      <a:pPr algn="ctr" rtl="0"/>
                      <a:r>
                        <a:rPr lang="ru-RU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2021</a:t>
                      </a:r>
                      <a:r>
                        <a:rPr lang="en-US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/20</a:t>
                      </a:r>
                      <a:r>
                        <a:rPr lang="ru-RU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22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600" noProof="0" dirty="0">
                          <a:solidFill>
                            <a:schemeClr val="accent5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</a:t>
                      </a:r>
                      <a:r>
                        <a:rPr lang="ru" sz="1600" noProof="0" dirty="0">
                          <a:solidFill>
                            <a:schemeClr val="accent5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атематическая грамотность, креативное мышление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b="1" noProof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8533510"/>
                  </a:ext>
                </a:extLst>
              </a:tr>
              <a:tr h="454189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2022/</a:t>
                      </a:r>
                      <a:r>
                        <a:rPr lang="ru-RU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2241892"/>
                  </a:ext>
                </a:extLst>
              </a:tr>
              <a:tr h="474723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2023/</a:t>
                      </a:r>
                      <a:r>
                        <a:rPr lang="ru-RU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600" noProof="0" dirty="0">
                          <a:solidFill>
                            <a:srgbClr val="00B05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Естественнонаучная грамотность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b="1" noProof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337150"/>
                  </a:ext>
                </a:extLst>
              </a:tr>
              <a:tr h="546600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2024/</a:t>
                      </a:r>
                      <a:r>
                        <a:rPr lang="ru-RU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2025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6811027"/>
                  </a:ext>
                </a:extLst>
              </a:tr>
              <a:tr h="484991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2025/</a:t>
                      </a:r>
                      <a:r>
                        <a:rPr lang="ru-RU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2026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83495943"/>
                  </a:ext>
                </a:extLst>
              </a:tr>
              <a:tr h="577403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2026/</a:t>
                      </a:r>
                      <a:r>
                        <a:rPr lang="ru-RU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2027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600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Читательская грамотность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b="1" noProof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2132828"/>
                  </a:ext>
                </a:extLst>
              </a:tr>
              <a:tr h="556868">
                <a:tc>
                  <a:txBody>
                    <a:bodyPr/>
                    <a:lstStyle/>
                    <a:p>
                      <a:pPr algn="ctr" rtl="0"/>
                      <a:r>
                        <a:rPr lang="en-US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2027/</a:t>
                      </a:r>
                      <a:r>
                        <a:rPr lang="ru-RU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2028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94300830"/>
                  </a:ext>
                </a:extLst>
              </a:tr>
              <a:tr h="5650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2028/</a:t>
                      </a:r>
                      <a:r>
                        <a:rPr lang="ru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2029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7728417"/>
                  </a:ext>
                </a:extLst>
              </a:tr>
              <a:tr h="5295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2029/</a:t>
                      </a:r>
                      <a:r>
                        <a:rPr lang="ru" sz="1600" b="1" noProof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2030</a:t>
                      </a: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" sz="1600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Математическая грамотность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endParaRPr lang="ru" sz="160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ru" sz="1600" b="1" noProof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 класс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7078208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12055" y="177553"/>
            <a:ext cx="1077749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Прогнозирование </a:t>
            </a:r>
            <a:r>
              <a:rPr lang="ru-RU" sz="2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успеха</a:t>
            </a:r>
          </a:p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материалы совещания по вопросам организационного и методического сопровождения работ по введению обновленных ФГОС и формированию ФГ Департамента государственной политики и управления в сфере общего образования </a:t>
            </a:r>
            <a:r>
              <a:rPr lang="ru-RU" sz="1400" i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Минпрсвещения</a:t>
            </a:r>
            <a:r>
              <a:rPr lang="ru-RU" sz="14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России, 16 ноября 2021 года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260376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837256">
            <a:off x="-1329838" y="-4070417"/>
            <a:ext cx="12214464" cy="2710051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9713" y="0"/>
            <a:ext cx="917257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9784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837256">
            <a:off x="-1329838" y="-4070417"/>
            <a:ext cx="12214464" cy="2710051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9238" y="0"/>
            <a:ext cx="915352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953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837256">
            <a:off x="-1329838" y="-4070417"/>
            <a:ext cx="12214464" cy="27100512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0024" y="1"/>
            <a:ext cx="90187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953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837256">
            <a:off x="-1329838" y="-4070417"/>
            <a:ext cx="12214464" cy="27100512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9713" y="0"/>
            <a:ext cx="9172575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8599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837256">
            <a:off x="-1329838" y="-4070417"/>
            <a:ext cx="12214464" cy="27100512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9238" y="0"/>
            <a:ext cx="9153525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8599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837256">
            <a:off x="-1329838" y="-4070417"/>
            <a:ext cx="12214464" cy="27100512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8288" y="147638"/>
            <a:ext cx="9115425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8599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837256">
            <a:off x="-1329838" y="-4070417"/>
            <a:ext cx="12214464" cy="27100512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8763" y="33338"/>
            <a:ext cx="9134475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8599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837256">
            <a:off x="-1329838" y="-4070417"/>
            <a:ext cx="12214464" cy="27100512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9238" y="0"/>
            <a:ext cx="9153525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8599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837256">
            <a:off x="-1329838" y="-4070417"/>
            <a:ext cx="12214464" cy="27100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2889" y="0"/>
            <a:ext cx="97445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Стратегии обучения: рекомендации от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</a:rPr>
              <a:t>PISA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учителям математики</a:t>
            </a: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0878" y="1146412"/>
            <a:ext cx="1074078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Обеспечить сочетание стратегий обучения, ориентированных на учителя и учащихся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(учите и давайте учиться самостоятельно)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Используйте стратегии, развивающие когнитивные навыки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(учите думать каждого)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Сочетайте стратегии обучения, основанные на запоминании, с другими стратегиями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Подчеркните важность использования стратегий понимания и системности для решения сложных задач. Оценивайте так, чтобы стимулировать более глубокое изучение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Используйте для контроля разные стратегии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(формирующего, </a:t>
            </a:r>
            <a:r>
              <a:rPr lang="ru-RU" sz="2400" b="1" dirty="0" err="1" smtClean="0">
                <a:solidFill>
                  <a:schemeClr val="accent5">
                    <a:lumMod val="50000"/>
                  </a:schemeClr>
                </a:solidFill>
              </a:rPr>
              <a:t>критериального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 оценивания)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Обращайте внимание, как учатся учащиеся. Поощряйте их размышлять над тем, как они учатся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(учите учиться)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Позволяйте сложности ситуации самой направлять стратегии обучения </a:t>
            </a:r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(подстраивайтесь под ситуацию)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883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837256">
            <a:off x="-1329838" y="-4070417"/>
            <a:ext cx="12214464" cy="27100512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9713" y="4763"/>
            <a:ext cx="91725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5921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887985" y="0"/>
            <a:ext cx="9164715" cy="1261884"/>
          </a:xfrm>
          <a:prstGeom prst="rect">
            <a:avLst/>
          </a:prstGeom>
          <a:effectLst>
            <a:outerShdw blurRad="12700" dist="12700" dir="5400000" sx="99000" sy="99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Когнитивные </a:t>
            </a:r>
            <a:r>
              <a:rPr lang="ru-RU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уровни</a:t>
            </a:r>
          </a:p>
          <a:p>
            <a:pPr algn="ctr"/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материалы совещания </a:t>
            </a:r>
            <a:r>
              <a:rPr lang="ru-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Департамента государственной 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политики и управления в сфере общего образования </a:t>
            </a:r>
            <a:r>
              <a:rPr lang="ru-RU" sz="1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Минпрсвещения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России, 16 ноября 2021 года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n w="3175">
                <a:noFill/>
              </a:ln>
              <a:solidFill>
                <a:srgbClr val="343F4D"/>
              </a:solidFill>
              <a:effectLst>
                <a:outerShdw blurRad="38100" dist="25400" dir="5400000" algn="ctr" rotWithShape="0">
                  <a:schemeClr val="bg1">
                    <a:alpha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825" y="841744"/>
            <a:ext cx="12192000" cy="601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0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837256">
            <a:off x="-1329838" y="-4070417"/>
            <a:ext cx="12214464" cy="27100512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8763" y="0"/>
            <a:ext cx="9134475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7277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837256">
            <a:off x="-1329838" y="-4070417"/>
            <a:ext cx="12214464" cy="27100512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8763" y="0"/>
            <a:ext cx="9134475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17277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E3E8F3"/>
            </a:gs>
            <a:gs pos="0">
              <a:srgbClr val="80A2D7"/>
            </a:gs>
            <a:gs pos="57000">
              <a:srgbClr val="A1C6DB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329546"/>
            <a:ext cx="9144000" cy="1937657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34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ОБЕСПЕЧЕНИЕ ФОРМИРОВАНИЯ МАТЕМАТИЧЕСКОЙ ГРАМОТНОСТИ В 7-9 КЛАССАХ</a:t>
            </a:r>
            <a:br>
              <a:rPr lang="ru-RU" sz="3200" dirty="0" smtClean="0">
                <a:solidFill>
                  <a:srgbClr val="34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rgbClr val="343F4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1" descr="C:\Users\Администратор\Desktop\СКИРО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4112" y="14514"/>
            <a:ext cx="1346200" cy="102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24000" y="18556"/>
            <a:ext cx="9143999" cy="923330"/>
          </a:xfrm>
          <a:prstGeom prst="rect">
            <a:avLst/>
          </a:prstGeom>
          <a:effectLst>
            <a:outerShdw blurRad="25400" dist="25400" dir="5400000" sx="99000" sy="99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dirty="0">
                <a:ln w="3175">
                  <a:noFill/>
                </a:ln>
                <a:solidFill>
                  <a:srgbClr val="343F4D"/>
                </a:solidFill>
                <a:effectLst>
                  <a:outerShdw blurRad="38100" dist="25400" dir="5400000" algn="ctr" rotWithShape="0">
                    <a:schemeClr val="bg1">
                      <a:alpha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КРАЕВОЙ </a:t>
            </a:r>
            <a:br>
              <a:rPr lang="ru-RU" dirty="0">
                <a:ln w="3175">
                  <a:noFill/>
                </a:ln>
                <a:solidFill>
                  <a:srgbClr val="343F4D"/>
                </a:solidFill>
                <a:effectLst>
                  <a:outerShdw blurRad="38100" dist="25400" dir="5400000" algn="ctr" rotWithShape="0">
                    <a:schemeClr val="bg1">
                      <a:alpha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n w="3175">
                  <a:noFill/>
                </a:ln>
                <a:solidFill>
                  <a:srgbClr val="343F4D"/>
                </a:solidFill>
                <a:effectLst>
                  <a:outerShdw blurRad="38100" dist="25400" dir="5400000" algn="ctr" rotWithShape="0">
                    <a:schemeClr val="bg1">
                      <a:alpha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РАЗВИТИЯ </a:t>
            </a:r>
            <a:r>
              <a:rPr lang="ru-RU" dirty="0">
                <a:ln w="3175">
                  <a:noFill/>
                </a:ln>
                <a:solidFill>
                  <a:srgbClr val="343F4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dirty="0">
                <a:ln w="3175">
                  <a:noFill/>
                </a:ln>
                <a:solidFill>
                  <a:srgbClr val="343F4D"/>
                </a:solidFill>
                <a:effectLst>
                  <a:outerShdw blurRad="38100" dist="25400" dir="5400000" algn="ctr" rotWithShape="0">
                    <a:schemeClr val="bg1">
                      <a:alpha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ПОВЫШЕНИЯ КВАЛИФИКАЦИИ И ПЕРЕПОДГОТОВКИ РАБОТНИКОВ ОБРАЗОВАНИЯ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06174" y="6185140"/>
            <a:ext cx="433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16 ноября 2021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766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488490" y="115551"/>
            <a:ext cx="9164715" cy="1261884"/>
          </a:xfrm>
          <a:prstGeom prst="rect">
            <a:avLst/>
          </a:prstGeom>
          <a:effectLst>
            <a:outerShdw blurRad="12700" dist="12700" dir="5400000" sx="99000" sy="99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3175">
                  <a:noFill/>
                </a:ln>
                <a:solidFill>
                  <a:srgbClr val="343F4D"/>
                </a:solidFill>
                <a:effectLst>
                  <a:outerShdw blurRad="38100" dist="25400" dir="5400000" algn="ctr" rotWithShape="0">
                    <a:schemeClr val="bg1">
                      <a:alpha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И ВОЗМОЖНЫЕ РЕШЕНИЯ</a:t>
            </a:r>
          </a:p>
          <a:p>
            <a:pPr algn="ctr"/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материалы совещания Департамента государственной политики и управления в сфере общего образования </a:t>
            </a:r>
            <a:r>
              <a:rPr lang="ru-RU" sz="1400" i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Минпрсвещения</a:t>
            </a:r>
            <a:r>
              <a:rPr lang="ru-RU" sz="1400" i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России, 16 ноября 2021 года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n w="3175">
                <a:noFill/>
              </a:ln>
              <a:solidFill>
                <a:srgbClr val="343F4D"/>
              </a:solidFill>
              <a:effectLst>
                <a:outerShdw blurRad="38100" dist="25400" dir="5400000" algn="ctr" rotWithShape="0">
                  <a:schemeClr val="bg1">
                    <a:alpha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3000" y="1068986"/>
            <a:ext cx="11619000" cy="56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913648" y="0"/>
            <a:ext cx="9164715" cy="646331"/>
          </a:xfrm>
          <a:prstGeom prst="rect">
            <a:avLst/>
          </a:prstGeom>
          <a:effectLst>
            <a:outerShdw blurRad="12700" dist="12700" dir="5400000" sx="99000" sy="99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3175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chemeClr val="bg1">
                      <a:alpha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ПРИОРИТЕТНОСТЬ В КРАТКОСРОЧНОЙ ПЕРСПЕКТИВЕ </a:t>
            </a:r>
          </a:p>
          <a:p>
            <a:pPr algn="ctr"/>
            <a:endParaRPr lang="ru-RU" b="1" dirty="0" smtClean="0">
              <a:ln w="3175">
                <a:noFill/>
              </a:ln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chemeClr val="bg1">
                    <a:alpha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6229" y="634122"/>
            <a:ext cx="12192000" cy="599267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815961" y="323165"/>
            <a:ext cx="27520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материалы совещания Департамента государственной политики и управления в сфере общего образования </a:t>
            </a:r>
            <a:r>
              <a:rPr lang="ru-RU" i="1" dirty="0" err="1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Минпрсвещения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России, 16 ноября 2021 года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27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524000" y="239838"/>
            <a:ext cx="9164715" cy="646331"/>
          </a:xfrm>
          <a:prstGeom prst="rect">
            <a:avLst/>
          </a:prstGeom>
          <a:effectLst>
            <a:outerShdw blurRad="12700" dist="12700" dir="5400000" sx="99000" sy="99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3175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chemeClr val="bg1">
                      <a:alpha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</a:t>
            </a:r>
          </a:p>
          <a:p>
            <a:pPr algn="ctr"/>
            <a:r>
              <a:rPr lang="ru-RU" dirty="0" smtClean="0">
                <a:ln w="3175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chemeClr val="bg1">
                      <a:alpha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ОТЛИЧАЕТ ОБУЧЕНИЕ В СТРАНАХ ЛИДЕРАХ?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5462" y="1222131"/>
            <a:ext cx="1102555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Фокус не на деятельности учителя по предоставлению нового материала, а на стимулировании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самостоятельной учебной деятельности ученика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. Важно, что делают дети, а не учитель.</a:t>
            </a:r>
          </a:p>
          <a:p>
            <a:pPr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Обучение через деятельность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: активный ученик – уточняет задачу, ищет информацию представляет результат, формулирует критерии оценки, вместе с учителем оценивает успешность выполнения</a:t>
            </a:r>
          </a:p>
          <a:p>
            <a:pPr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Мотивирующая образовательная среда</a:t>
            </a:r>
          </a:p>
          <a:p>
            <a:pPr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Персонализированное обучение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: учебные задачи </a:t>
            </a:r>
            <a:r>
              <a:rPr lang="ru-RU" sz="2200" dirty="0" err="1" smtClean="0">
                <a:solidFill>
                  <a:schemeClr val="accent5">
                    <a:lumMod val="50000"/>
                  </a:schemeClr>
                </a:solidFill>
              </a:rPr>
              <a:t>релевантны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 опыту ученика, актуальны для него</a:t>
            </a:r>
          </a:p>
          <a:p>
            <a:pPr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Проектное обучение: </a:t>
            </a:r>
            <a:r>
              <a:rPr lang="ru-RU" sz="2200" dirty="0" err="1" smtClean="0">
                <a:solidFill>
                  <a:schemeClr val="accent5">
                    <a:lumMod val="50000"/>
                  </a:schemeClr>
                </a:solidFill>
              </a:rPr>
              <a:t>межпредметные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 групповые проекты различной продолжительности, в том числе в связке с реальными задачами своего сообщества</a:t>
            </a:r>
          </a:p>
          <a:p>
            <a:pPr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Обучение через исследование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: развитие познавательной сферы</a:t>
            </a:r>
          </a:p>
          <a:p>
            <a:pPr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Оценивание для обучения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: выполняет функцию обратной связи – показывает сильные и слабые результаты, главное – ближайшие и долговременные учебные цели, а не фиксация неудач </a:t>
            </a:r>
            <a:endParaRPr lang="ru-RU" sz="2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03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49569" y="395654"/>
            <a:ext cx="10049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ЧТО ВАЖНО  ДЛЯ ФОРМИРОВАНИЯ МАТЕМАТИЧЕСКОЙ ГРАМОТНОСТИ?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6477" y="958362"/>
            <a:ext cx="1045405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Системность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 формируемых математических знаний, необходимость теоретической базы: без знаний нет применения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Формировать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готовность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 к взаимодействию с математической стороной окружающего мира: через опыт и погружение в реальные ситуации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Учить математическому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моделированию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 реальных ситуаций и переносить способы решения учебных задач на реальные, создавать опыт поиска путей решения жизненных задач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Развивать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когнитивную сферу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, учить познавать окружающий мир, задаваться вопросами, рассуждать и решать задачи разными способами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Формировать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компетенции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: коммуникативную, читательскую, информационную, социальную</a:t>
            </a: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Развивать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регулятивную сферу 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и </a:t>
            </a:r>
            <a:r>
              <a:rPr lang="ru-RU" sz="2200" b="1" dirty="0" smtClean="0">
                <a:solidFill>
                  <a:schemeClr val="accent5">
                    <a:lumMod val="50000"/>
                  </a:schemeClr>
                </a:solidFill>
              </a:rPr>
              <a:t>рефлексию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</a:rPr>
              <a:t>: учить планировать деятельность, конструировать алгоритмы (вычисления, построения и пр.), контролировать процесс и результат, выполнять проверку на соответствие исходным данным и правдоподобие, коррекцию и оценку результата деятельности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211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flipH="1">
            <a:off x="11457212" y="-2465206"/>
            <a:ext cx="5101177" cy="13607762"/>
            <a:chOff x="-3812453" y="-3232122"/>
            <a:chExt cx="5101177" cy="13607762"/>
          </a:xfrm>
        </p:grpSpPr>
        <p:sp>
          <p:nvSpPr>
            <p:cNvPr id="3" name="Прямоугольник 2"/>
            <p:cNvSpPr/>
            <p:nvPr/>
          </p:nvSpPr>
          <p:spPr>
            <a:xfrm rot="18158689">
              <a:off x="-5797279" y="-1247296"/>
              <a:ext cx="8534829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 rot="4121243" flipH="1">
              <a:off x="-6601238" y="2485678"/>
              <a:ext cx="11214746" cy="4565178"/>
            </a:xfrm>
            <a:prstGeom prst="rect">
              <a:avLst/>
            </a:prstGeom>
            <a:gradFill flip="none" rotWithShape="1">
              <a:gsLst>
                <a:gs pos="100000">
                  <a:srgbClr val="E3E8F3">
                    <a:alpha val="20000"/>
                  </a:srgbClr>
                </a:gs>
                <a:gs pos="0">
                  <a:srgbClr val="80A2D7">
                    <a:alpha val="20000"/>
                  </a:srgbClr>
                </a:gs>
                <a:gs pos="46000">
                  <a:srgbClr val="A1C6DB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033516" y="354842"/>
            <a:ext cx="8598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НАПРАВЛЕНИЯ ФОРМИРОВАНИЯ МАТЕМАТИЧЕСКОЙ ГРАМОТНОСТИ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651" y="1392072"/>
            <a:ext cx="109773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Реализация ФГОС и Примерной рабочей программы</a:t>
            </a:r>
          </a:p>
          <a:p>
            <a:r>
              <a:rPr lang="ru-RU" sz="2800" u="sng" dirty="0" smtClean="0">
                <a:solidFill>
                  <a:srgbClr val="FFC000"/>
                </a:solidFill>
              </a:rPr>
              <a:t>Примерные рабочие программы (</a:t>
            </a:r>
            <a:r>
              <a:rPr lang="en-US" sz="2800" u="sng" dirty="0" smtClean="0">
                <a:solidFill>
                  <a:srgbClr val="FFC000"/>
                </a:solidFill>
              </a:rPr>
              <a:t>edsoo.ru</a:t>
            </a:r>
            <a:r>
              <a:rPr lang="ru-RU" sz="2800" u="sng" dirty="0" smtClean="0">
                <a:solidFill>
                  <a:srgbClr val="FFC000"/>
                </a:solidFill>
              </a:rPr>
              <a:t>)</a:t>
            </a:r>
            <a:endParaRPr lang="en-US" sz="2800" u="sng" dirty="0" smtClean="0">
              <a:solidFill>
                <a:srgbClr val="FFC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 smtClean="0">
                <a:solidFill>
                  <a:srgbClr val="002060"/>
                </a:solidFill>
              </a:rPr>
              <a:t>Предметные результаты обучения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err="1" smtClean="0">
                <a:solidFill>
                  <a:srgbClr val="002060"/>
                </a:solidFill>
              </a:rPr>
              <a:t>Метапредметные</a:t>
            </a:r>
            <a:r>
              <a:rPr lang="ru-RU" sz="2800" dirty="0" smtClean="0">
                <a:solidFill>
                  <a:srgbClr val="002060"/>
                </a:solidFill>
              </a:rPr>
              <a:t> результаты обучения</a:t>
            </a: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Введение новых заданий, основанных на реальных ситуациях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Используем реальные ситуации, чтобы учить распознавать математику и моделировать ситуацию на языке математики: от реальной ситуации к текстовой задаче (Чему равна площадь столешницы?)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От текстовой задачи к реальной ситуации: трансформируем, «надстраиваем» текстовые задачи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11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837256">
            <a:off x="-1329838" y="-4070417"/>
            <a:ext cx="12214464" cy="2710051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4823" y="1302011"/>
            <a:ext cx="9614323" cy="516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82638" y="245660"/>
            <a:ext cx="10549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Примерная рабочая программа.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</a:rPr>
              <a:t>Метапредметные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</a:rPr>
              <a:t> результаты освоения программы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6536" y="873457"/>
            <a:ext cx="36439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Познавательные действия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751" y="0"/>
            <a:ext cx="6381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597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2170</TotalTime>
  <Words>667</Words>
  <Application>Microsoft Office PowerPoint</Application>
  <PresentationFormat>Широкоэкранный</PresentationFormat>
  <Paragraphs>88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Tahoma</vt:lpstr>
      <vt:lpstr>Times New Roman</vt:lpstr>
      <vt:lpstr>Verdana</vt:lpstr>
      <vt:lpstr>Тема Office</vt:lpstr>
      <vt:lpstr>МЕТОДИЧЕСКОЕ ОБЕСПЕЧЕНИЕ ФОРМИРОВАНИЯ МАТЕМАТИЧЕСКОЙ ГРАМОТНОСТИ В 7-9 КЛАССАХ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МЕТОДИЧЕСКОЕ ОБЕСПЕЧЕНИЕ ФОРМИРОВАНИЯ МАТЕМАТИЧЕСКОЙ ГРАМОТНОСТИ В 7-9 КЛАССАХ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Taniana</cp:lastModifiedBy>
  <cp:revision>137</cp:revision>
  <dcterms:created xsi:type="dcterms:W3CDTF">2021-08-15T15:17:03Z</dcterms:created>
  <dcterms:modified xsi:type="dcterms:W3CDTF">2021-11-17T11:56:11Z</dcterms:modified>
</cp:coreProperties>
</file>