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2" r:id="rId5"/>
    <p:sldId id="269" r:id="rId6"/>
    <p:sldId id="257" r:id="rId7"/>
    <p:sldId id="270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305"/>
    <a:srgbClr val="FF9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95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5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01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75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3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58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0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1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0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EC6D-39C6-405D-A57D-B4145D5B235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512C-FD95-4B91-94EE-E45C9B29F5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6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ya.mousosh20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" y="1085787"/>
            <a:ext cx="8860536" cy="2387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Система деятельности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развитию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профессиональных компетенций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современного учителя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горизонтальном уровне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1" y="4221244"/>
            <a:ext cx="3990109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9C00"/>
                </a:solidFill>
              </a:rPr>
              <a:t>Доклад  директора МБОУ СОШ №20</a:t>
            </a:r>
          </a:p>
          <a:p>
            <a:r>
              <a:rPr lang="ru-RU" sz="1800" dirty="0" smtClean="0">
                <a:solidFill>
                  <a:srgbClr val="FF9C00"/>
                </a:solidFill>
              </a:rPr>
              <a:t>города Невинномысска</a:t>
            </a:r>
          </a:p>
          <a:p>
            <a:r>
              <a:rPr lang="ru-RU" sz="1800" dirty="0" smtClean="0">
                <a:solidFill>
                  <a:srgbClr val="FF9C00"/>
                </a:solidFill>
              </a:rPr>
              <a:t>Макаренко О.А.</a:t>
            </a:r>
            <a:endParaRPr lang="en-US" sz="1800" dirty="0">
              <a:solidFill>
                <a:srgbClr val="FF9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08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724619"/>
            <a:ext cx="7886700" cy="9660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СОВРЕМЕННЫЙ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УЧИТЕЛЬ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708" y="1690689"/>
            <a:ext cx="6763111" cy="44862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5" y="968721"/>
            <a:ext cx="7886700" cy="97546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Методическая служба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961" y="1883122"/>
            <a:ext cx="8564579" cy="78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Заместитель директора по </a:t>
            </a:r>
            <a:r>
              <a:rPr lang="ru-RU" sz="2400" dirty="0" err="1" smtClean="0">
                <a:solidFill>
                  <a:srgbClr val="FFFF00"/>
                </a:solidFill>
              </a:rPr>
              <a:t>учебно</a:t>
            </a:r>
            <a:r>
              <a:rPr lang="ru-RU" sz="2400" dirty="0" smtClean="0">
                <a:solidFill>
                  <a:srgbClr val="FFFF00"/>
                </a:solidFill>
              </a:rPr>
              <a:t> – воспитательной работе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8973" y="2786202"/>
            <a:ext cx="7660739" cy="457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Педагоги - методисты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8220" y="3236509"/>
            <a:ext cx="7680355" cy="4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Педагог - </a:t>
            </a:r>
            <a:r>
              <a:rPr lang="ru-RU" sz="2400" dirty="0" err="1" smtClean="0">
                <a:solidFill>
                  <a:srgbClr val="FFFF00"/>
                </a:solidFill>
              </a:rPr>
              <a:t>тьютор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1279" y="3728464"/>
            <a:ext cx="7698462" cy="527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Методический совет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5967" y="5706001"/>
            <a:ext cx="7698460" cy="468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Педагоги школы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6914" y="5253539"/>
            <a:ext cx="7698460" cy="459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Социально- психологическая служба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5154" y="4231594"/>
            <a:ext cx="7698462" cy="527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Руководители методических объединений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0923" y="4738710"/>
            <a:ext cx="7698462" cy="527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Проблемные группы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574766"/>
            <a:ext cx="7886700" cy="11159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ПЕДАГОГ- ТЬЮТОР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906" y="1690689"/>
            <a:ext cx="7427343" cy="4787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744583"/>
            <a:ext cx="7886700" cy="946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МЕТОДИКА </a:t>
            </a:r>
            <a:r>
              <a:rPr lang="en-US" b="1" dirty="0" smtClean="0">
                <a:solidFill>
                  <a:srgbClr val="002060"/>
                </a:solidFill>
              </a:rPr>
              <a:t>EDU-SCRUM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350" y="1672046"/>
            <a:ext cx="6008914" cy="4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862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53" y="1425459"/>
            <a:ext cx="8659368" cy="8771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Система деятельности по развитию профессиональных компетенций педагогов школы: 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 rot="3419336">
            <a:off x="741418" y="2787355"/>
            <a:ext cx="447874" cy="43800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44154" y="3441634"/>
            <a:ext cx="7575566" cy="1384643"/>
            <a:chOff x="1307" y="2682"/>
            <a:chExt cx="4772" cy="692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305" y="2812"/>
              <a:ext cx="241" cy="23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68" y="2682"/>
              <a:ext cx="4311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 smtClean="0">
                  <a:solidFill>
                    <a:srgbClr val="000000"/>
                  </a:solidFill>
                </a:rPr>
                <a:t>построение или корректировка индивидуального маршрута профессионального совершенствования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19562" y="5691252"/>
            <a:ext cx="5807077" cy="611755"/>
            <a:chOff x="1280" y="3272"/>
            <a:chExt cx="3658" cy="26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303" y="3285"/>
              <a:ext cx="224" cy="27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91" y="3272"/>
              <a:ext cx="314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 smtClean="0">
                  <a:solidFill>
                    <a:srgbClr val="000000"/>
                  </a:solidFill>
                </a:rPr>
                <a:t>оценка деятельности педагога.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gray">
          <a:xfrm>
            <a:off x="1530775" y="2556439"/>
            <a:ext cx="71563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rgbClr val="000000"/>
                </a:solidFill>
              </a:rPr>
              <a:t>определение уровня</a:t>
            </a:r>
          </a:p>
          <a:p>
            <a:pPr algn="l"/>
            <a:r>
              <a:rPr lang="ru-RU" sz="2800" dirty="0" smtClean="0">
                <a:solidFill>
                  <a:srgbClr val="000000"/>
                </a:solidFill>
              </a:rPr>
              <a:t>профессиональной компетентности педагога;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gray">
          <a:xfrm rot="3419336">
            <a:off x="708368" y="4882146"/>
            <a:ext cx="482224" cy="377826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1511104" y="4765950"/>
            <a:ext cx="6843727" cy="95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rgbClr val="000000"/>
                </a:solidFill>
              </a:rPr>
              <a:t>развитие и реализация профессиональной</a:t>
            </a:r>
          </a:p>
          <a:p>
            <a:pPr algn="l"/>
            <a:r>
              <a:rPr lang="ru-RU" sz="2800" dirty="0" smtClean="0">
                <a:solidFill>
                  <a:srgbClr val="000000"/>
                </a:solidFill>
              </a:rPr>
              <a:t>компетенции педагогов школы;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6023"/>
            <a:ext cx="7886700" cy="919980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 err="1" smtClean="0">
                <a:solidFill>
                  <a:srgbClr val="002060"/>
                </a:solidFill>
              </a:rPr>
              <a:t>Реализация</a:t>
            </a:r>
            <a:r>
              <a:rPr lang="de-DE" sz="2800" b="1" dirty="0" smtClean="0">
                <a:solidFill>
                  <a:srgbClr val="002060"/>
                </a:solidFill>
              </a:rPr>
              <a:t>  </a:t>
            </a:r>
            <a:r>
              <a:rPr lang="de-DE" sz="2800" b="1" dirty="0" err="1" smtClean="0">
                <a:solidFill>
                  <a:srgbClr val="002060"/>
                </a:solidFill>
              </a:rPr>
              <a:t>индивидуального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маршрута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профессионального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совершенствования</a:t>
            </a:r>
            <a:r>
              <a:rPr lang="ru-RU" sz="2800" b="1" dirty="0" smtClean="0">
                <a:solidFill>
                  <a:srgbClr val="002060"/>
                </a:solidFill>
              </a:rPr>
              <a:t> педагога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6"/>
          </a:xfrm>
        </p:spPr>
        <p:txBody>
          <a:bodyPr>
            <a:normAutofit fontScale="92500" lnSpcReduction="10000"/>
          </a:bodyPr>
          <a:lstStyle/>
          <a:p>
            <a:r>
              <a:rPr lang="de-DE" sz="3000" dirty="0" err="1" smtClean="0"/>
              <a:t>Курсовая</a:t>
            </a:r>
            <a:r>
              <a:rPr lang="de-DE" sz="3000" dirty="0" smtClean="0"/>
              <a:t> </a:t>
            </a:r>
            <a:r>
              <a:rPr lang="de-DE" sz="3000" dirty="0" err="1" smtClean="0"/>
              <a:t>подготовка</a:t>
            </a:r>
            <a:r>
              <a:rPr lang="de-DE" sz="3000" dirty="0" smtClean="0"/>
              <a:t> </a:t>
            </a:r>
            <a:r>
              <a:rPr lang="de-DE" sz="3000" dirty="0" err="1" smtClean="0"/>
              <a:t>педагогов</a:t>
            </a:r>
            <a:r>
              <a:rPr lang="de-DE" sz="3000" dirty="0" smtClean="0"/>
              <a:t> </a:t>
            </a:r>
            <a:r>
              <a:rPr lang="de-DE" sz="3000" dirty="0" err="1" smtClean="0"/>
              <a:t>школы</a:t>
            </a:r>
            <a:endParaRPr lang="ru-RU" sz="3000" dirty="0" smtClean="0"/>
          </a:p>
          <a:p>
            <a:r>
              <a:rPr lang="de-DE" sz="3000" dirty="0" err="1" smtClean="0"/>
              <a:t>Развитая</a:t>
            </a:r>
            <a:r>
              <a:rPr lang="de-DE" sz="3000" dirty="0" smtClean="0"/>
              <a:t> </a:t>
            </a:r>
            <a:r>
              <a:rPr lang="ru-RU" sz="3000" dirty="0" smtClean="0"/>
              <a:t>система </a:t>
            </a:r>
            <a:r>
              <a:rPr lang="de-DE" sz="3000" dirty="0" err="1" smtClean="0"/>
              <a:t>наставничества</a:t>
            </a:r>
            <a:endParaRPr lang="ru-RU" sz="3000" dirty="0" smtClean="0"/>
          </a:p>
          <a:p>
            <a:r>
              <a:rPr lang="de-DE" sz="3000" dirty="0" err="1" smtClean="0"/>
              <a:t>Участие</a:t>
            </a:r>
            <a:r>
              <a:rPr lang="de-DE" sz="3000" dirty="0" smtClean="0"/>
              <a:t> в </a:t>
            </a:r>
            <a:r>
              <a:rPr lang="de-DE" sz="3000" dirty="0" err="1" smtClean="0"/>
              <a:t>конкурсном</a:t>
            </a:r>
            <a:r>
              <a:rPr lang="de-DE" sz="3000" dirty="0" smtClean="0"/>
              <a:t> </a:t>
            </a:r>
            <a:r>
              <a:rPr lang="de-DE" sz="3000" dirty="0" err="1" smtClean="0"/>
              <a:t>движении</a:t>
            </a:r>
            <a:endParaRPr lang="ru-RU" sz="3000" dirty="0" smtClean="0"/>
          </a:p>
          <a:p>
            <a:r>
              <a:rPr lang="de-DE" sz="3000" dirty="0" err="1" smtClean="0"/>
              <a:t>Работа</a:t>
            </a:r>
            <a:r>
              <a:rPr lang="de-DE" sz="3000" dirty="0" smtClean="0"/>
              <a:t> с </a:t>
            </a:r>
            <a:r>
              <a:rPr lang="de-DE" sz="3000" dirty="0" err="1" smtClean="0"/>
              <a:t>одаренными</a:t>
            </a:r>
            <a:r>
              <a:rPr lang="de-DE" sz="3000" dirty="0" smtClean="0"/>
              <a:t> </a:t>
            </a:r>
            <a:r>
              <a:rPr lang="de-DE" sz="3000" dirty="0" err="1" smtClean="0"/>
              <a:t>детьми</a:t>
            </a:r>
            <a:endParaRPr lang="ru-RU" sz="3000" dirty="0" smtClean="0"/>
          </a:p>
          <a:p>
            <a:r>
              <a:rPr lang="de-DE" sz="3000" dirty="0" err="1" smtClean="0"/>
              <a:t>Проектная</a:t>
            </a:r>
            <a:r>
              <a:rPr lang="de-DE" sz="3000" dirty="0" smtClean="0"/>
              <a:t> </a:t>
            </a:r>
            <a:r>
              <a:rPr lang="de-DE" sz="3000" dirty="0" err="1" smtClean="0"/>
              <a:t>деятельность</a:t>
            </a:r>
            <a:endParaRPr lang="ru-RU" sz="3000" dirty="0" smtClean="0"/>
          </a:p>
          <a:p>
            <a:r>
              <a:rPr lang="ru-RU" sz="3000" dirty="0" smtClean="0"/>
              <a:t>О</a:t>
            </a:r>
            <a:r>
              <a:rPr lang="de-DE" sz="3000" dirty="0" err="1" smtClean="0"/>
              <a:t>рганизация</a:t>
            </a:r>
            <a:r>
              <a:rPr lang="de-DE" sz="3000" dirty="0" smtClean="0"/>
              <a:t> </a:t>
            </a:r>
            <a:r>
              <a:rPr lang="de-DE" sz="3000" dirty="0" err="1" smtClean="0"/>
              <a:t>самообразования</a:t>
            </a:r>
            <a:r>
              <a:rPr lang="de-DE" sz="3000" dirty="0" smtClean="0"/>
              <a:t> </a:t>
            </a:r>
            <a:r>
              <a:rPr lang="de-DE" sz="3000" dirty="0" err="1" smtClean="0"/>
              <a:t>педагогов</a:t>
            </a:r>
            <a:endParaRPr lang="ru-RU" sz="3000" dirty="0" smtClean="0"/>
          </a:p>
          <a:p>
            <a:r>
              <a:rPr lang="ru-RU" sz="3000" dirty="0" smtClean="0"/>
              <a:t>О</a:t>
            </a:r>
            <a:r>
              <a:rPr lang="de-DE" sz="3000" dirty="0" err="1" smtClean="0"/>
              <a:t>рганизация</a:t>
            </a:r>
            <a:r>
              <a:rPr lang="de-DE" sz="3000" dirty="0" smtClean="0"/>
              <a:t> </a:t>
            </a:r>
            <a:r>
              <a:rPr lang="de-DE" sz="3000" dirty="0" err="1" smtClean="0"/>
              <a:t>аттестации</a:t>
            </a:r>
            <a:r>
              <a:rPr lang="de-DE" sz="3000" dirty="0" smtClean="0"/>
              <a:t> </a:t>
            </a:r>
            <a:r>
              <a:rPr lang="de-DE" sz="3000" dirty="0" err="1" smtClean="0"/>
              <a:t>педагогических</a:t>
            </a:r>
            <a:r>
              <a:rPr lang="de-DE" sz="3000" dirty="0" smtClean="0"/>
              <a:t> </a:t>
            </a:r>
            <a:r>
              <a:rPr lang="de-DE" sz="3000" dirty="0" err="1" smtClean="0"/>
              <a:t>кадров</a:t>
            </a:r>
            <a:endParaRPr lang="ru-RU" sz="3000" dirty="0" smtClean="0"/>
          </a:p>
          <a:p>
            <a:r>
              <a:rPr lang="ru-RU" sz="3000" dirty="0" smtClean="0"/>
              <a:t>У</a:t>
            </a:r>
            <a:r>
              <a:rPr lang="de-DE" sz="3000" dirty="0" err="1" smtClean="0"/>
              <a:t>частие</a:t>
            </a:r>
            <a:r>
              <a:rPr lang="de-DE" sz="3000" dirty="0" smtClean="0"/>
              <a:t> в </a:t>
            </a:r>
            <a:r>
              <a:rPr lang="de-DE" sz="3000" dirty="0" err="1" smtClean="0"/>
              <a:t>деятельности</a:t>
            </a:r>
            <a:r>
              <a:rPr lang="de-DE" sz="3000" dirty="0" smtClean="0"/>
              <a:t> </a:t>
            </a:r>
            <a:r>
              <a:rPr lang="de-DE" sz="3000" dirty="0" err="1" smtClean="0"/>
              <a:t>профессиональных</a:t>
            </a:r>
            <a:r>
              <a:rPr lang="de-DE" sz="3000" dirty="0" smtClean="0"/>
              <a:t> </a:t>
            </a:r>
            <a:r>
              <a:rPr lang="de-DE" sz="3000" dirty="0" err="1" smtClean="0"/>
              <a:t>сообществ</a:t>
            </a:r>
            <a:endParaRPr lang="ru-RU" sz="3000" dirty="0" smtClean="0"/>
          </a:p>
          <a:p>
            <a:r>
              <a:rPr lang="ru-RU" sz="3000" dirty="0" smtClean="0"/>
              <a:t> О</a:t>
            </a:r>
            <a:r>
              <a:rPr lang="de-DE" sz="3000" dirty="0" err="1" smtClean="0"/>
              <a:t>рганизация</a:t>
            </a:r>
            <a:r>
              <a:rPr lang="de-DE" sz="3000" dirty="0" smtClean="0"/>
              <a:t> </a:t>
            </a:r>
            <a:r>
              <a:rPr lang="de-DE" sz="3000" dirty="0" err="1" smtClean="0"/>
              <a:t>внутренних</a:t>
            </a:r>
            <a:r>
              <a:rPr lang="de-DE" sz="3000" dirty="0" smtClean="0"/>
              <a:t> </a:t>
            </a:r>
            <a:r>
              <a:rPr lang="de-DE" sz="3000" dirty="0" err="1" smtClean="0"/>
              <a:t>стажировок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884" y="1327683"/>
            <a:ext cx="8334281" cy="4475587"/>
          </a:xfrm>
        </p:spPr>
        <p:txBody>
          <a:bodyPr>
            <a:normAutofit/>
          </a:bodyPr>
          <a:lstStyle/>
          <a:p>
            <a:pPr indent="304800" algn="just">
              <a:buNone/>
            </a:pPr>
            <a:r>
              <a:rPr lang="ru-RU" sz="3400" dirty="0" smtClean="0"/>
              <a:t>Процессы глобализации радикально меняют общество и предъявляют свои требования к образованию. </a:t>
            </a:r>
          </a:p>
          <a:p>
            <a:pPr indent="304800" algn="just">
              <a:buNone/>
            </a:pPr>
            <a:r>
              <a:rPr lang="ru-RU" sz="3400" dirty="0" smtClean="0"/>
              <a:t>Модернизация содержания образования в России на современном этапе развития общества тесно связана с инновационными процессами в организации обучения.</a:t>
            </a:r>
          </a:p>
          <a:p>
            <a:pPr indent="-47625" algn="just">
              <a:buNone/>
            </a:pPr>
            <a:endParaRPr lang="ru-RU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00" y="2304671"/>
            <a:ext cx="8465328" cy="303803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Спасибо за внимание</a:t>
            </a:r>
            <a:r>
              <a:rPr lang="ru-RU" sz="6600" b="1" dirty="0" smtClean="0">
                <a:solidFill>
                  <a:srgbClr val="0070C0"/>
                </a:solidFill>
              </a:rPr>
              <a:t>!</a:t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Наши контакты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  <a:hlinkClick r:id="rId2"/>
              </a:rPr>
              <a:t>ya.mousosh20@yandex.ru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8(86554)5-69-98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8-928-638-28-57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158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Система деятельности по развитию профессиональных компетенций современного учителя на горизонтальном уровне</vt:lpstr>
      <vt:lpstr>СОВРЕМЕННЫЙ УЧИТЕЛЬ</vt:lpstr>
      <vt:lpstr>Методическая служба</vt:lpstr>
      <vt:lpstr>ПЕДАГОГ- ТЬЮТОР</vt:lpstr>
      <vt:lpstr>МЕТОДИКА EDU-SCRUM</vt:lpstr>
      <vt:lpstr>Система деятельности по развитию профессиональных компетенций педагогов школы:   </vt:lpstr>
      <vt:lpstr>Реализация  индивидуального маршрута профессионального совершенствования педагога</vt:lpstr>
      <vt:lpstr>Слайд 8</vt:lpstr>
      <vt:lpstr>Спасибо за внимание! Наши контакты ya.mousosh20@yandex.ru 8(86554)5-69-98 8-928-638-28-57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неко</cp:lastModifiedBy>
  <cp:revision>27</cp:revision>
  <dcterms:created xsi:type="dcterms:W3CDTF">2020-05-19T06:33:47Z</dcterms:created>
  <dcterms:modified xsi:type="dcterms:W3CDTF">2020-08-10T16:09:36Z</dcterms:modified>
</cp:coreProperties>
</file>