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2"/>
  </p:notesMasterIdLst>
  <p:sldIdLst>
    <p:sldId id="259" r:id="rId2"/>
    <p:sldId id="315" r:id="rId3"/>
    <p:sldId id="314" r:id="rId4"/>
    <p:sldId id="313" r:id="rId5"/>
    <p:sldId id="316" r:id="rId6"/>
    <p:sldId id="317" r:id="rId7"/>
    <p:sldId id="319" r:id="rId8"/>
    <p:sldId id="318" r:id="rId9"/>
    <p:sldId id="331" r:id="rId10"/>
    <p:sldId id="332" r:id="rId11"/>
    <p:sldId id="333" r:id="rId12"/>
    <p:sldId id="334" r:id="rId13"/>
    <p:sldId id="335" r:id="rId14"/>
    <p:sldId id="336" r:id="rId15"/>
    <p:sldId id="325" r:id="rId16"/>
    <p:sldId id="326" r:id="rId17"/>
    <p:sldId id="328" r:id="rId18"/>
    <p:sldId id="330" r:id="rId19"/>
    <p:sldId id="327" r:id="rId20"/>
    <p:sldId id="329" r:id="rId2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33" autoAdjust="0"/>
  </p:normalViewPr>
  <p:slideViewPr>
    <p:cSldViewPr>
      <p:cViewPr>
        <p:scale>
          <a:sx n="118" d="100"/>
          <a:sy n="118" d="100"/>
        </p:scale>
        <p:origin x="-142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4B259693-3CE5-4375-9524-837F45657AD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4" y="4777745"/>
            <a:ext cx="5437827" cy="3908064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D7D3FFC3-3671-4855-86D8-D606DC63C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5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4DA26D-2A70-4F7D-A927-799A73484F5C}" type="datetimeFigureOut">
              <a:rPr lang="ru-RU" smtClean="0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ED5D69-82EC-4338-9EA2-A0A27A3A09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069C6A-5FFC-4B3A-905A-6FFF1C31CF66}" type="datetimeFigureOut">
              <a:rPr lang="ru-RU" smtClean="0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5F14DA-8A9F-462C-9F64-EC40FC9DB8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069C6A-5FFC-4B3A-905A-6FFF1C31CF66}" type="datetimeFigureOut">
              <a:rPr lang="ru-RU" smtClean="0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5F14DA-8A9F-462C-9F64-EC40FC9DB8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259019-4B41-4689-B924-8C720F756ADD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88C96-4464-434C-BEB4-63C2B803BFE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069C6A-5FFC-4B3A-905A-6FFF1C31CF66}" type="datetimeFigureOut">
              <a:rPr lang="ru-RU" smtClean="0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5F14DA-8A9F-462C-9F64-EC40FC9DB8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069C6A-5FFC-4B3A-905A-6FFF1C31CF66}" type="datetimeFigureOut">
              <a:rPr lang="ru-RU" smtClean="0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5F14DA-8A9F-462C-9F64-EC40FC9DB8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069C6A-5FFC-4B3A-905A-6FFF1C31CF66}" type="datetimeFigureOut">
              <a:rPr lang="ru-RU" smtClean="0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5F14DA-8A9F-462C-9F64-EC40FC9DB8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069C6A-5FFC-4B3A-905A-6FFF1C31CF66}" type="datetimeFigureOut">
              <a:rPr lang="ru-RU" smtClean="0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5F14DA-8A9F-462C-9F64-EC40FC9DB8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069C6A-5FFC-4B3A-905A-6FFF1C31CF66}" type="datetimeFigureOut">
              <a:rPr lang="ru-RU" smtClean="0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5F14DA-8A9F-462C-9F64-EC40FC9DB8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069C6A-5FFC-4B3A-905A-6FFF1C31CF66}" type="datetimeFigureOut">
              <a:rPr lang="ru-RU" smtClean="0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5F14DA-8A9F-462C-9F64-EC40FC9DB8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BE363E-47B9-4B53-B5FD-F65F1216985B}" type="datetimeFigureOut">
              <a:rPr lang="ru-RU" smtClean="0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1D9745-A46F-4AAA-BA8F-4D6F72F9229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069C6A-5FFC-4B3A-905A-6FFF1C31CF66}" type="datetimeFigureOut">
              <a:rPr lang="ru-RU" smtClean="0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D5F14DA-8A9F-462C-9F64-EC40FC9DB8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95536" y="1196752"/>
            <a:ext cx="8352928" cy="2088233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Модель социального проекта по теме: </a:t>
            </a:r>
            <a:r>
              <a:rPr lang="ru-RU" sz="3200" b="0" dirty="0" smtClean="0">
                <a:solidFill>
                  <a:srgbClr val="7030A0"/>
                </a:solidFill>
              </a:rPr>
              <a:t/>
            </a:r>
            <a:br>
              <a:rPr lang="ru-RU" sz="3200" b="0" dirty="0" smtClean="0">
                <a:solidFill>
                  <a:srgbClr val="7030A0"/>
                </a:solidFill>
              </a:rPr>
            </a:br>
            <a:r>
              <a:rPr lang="ru-RU" sz="3200" b="0" dirty="0" smtClean="0">
                <a:solidFill>
                  <a:srgbClr val="7030A0"/>
                </a:solidFill>
              </a:rPr>
              <a:t/>
            </a:r>
            <a:br>
              <a:rPr lang="ru-RU" sz="3200" b="0" dirty="0" smtClean="0">
                <a:solidFill>
                  <a:srgbClr val="7030A0"/>
                </a:solidFill>
              </a:rPr>
            </a:br>
            <a:r>
              <a:rPr lang="ru-RU" sz="3200" i="1" dirty="0" smtClean="0">
                <a:solidFill>
                  <a:srgbClr val="7030A0"/>
                </a:solidFill>
              </a:rPr>
              <a:t>«Чтобы стать умным, достаточно прочитать...» </a:t>
            </a: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altLang="ru-RU" sz="3200" dirty="0" smtClean="0"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661248"/>
            <a:ext cx="7488832" cy="936525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1600" b="1" i="1" dirty="0" err="1" smtClean="0">
                <a:solidFill>
                  <a:srgbClr val="0070C0"/>
                </a:solidFill>
                <a:latin typeface="Georgia" pitchFamily="18" charset="0"/>
              </a:rPr>
              <a:t>Шеховцова</a:t>
            </a:r>
            <a:r>
              <a:rPr lang="ru-RU" sz="1600" b="1" i="1" dirty="0" smtClean="0">
                <a:solidFill>
                  <a:srgbClr val="0070C0"/>
                </a:solidFill>
                <a:latin typeface="Georgia" pitchFamily="18" charset="0"/>
              </a:rPr>
              <a:t> Марина Васильевна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Georgia" pitchFamily="18" charset="0"/>
              </a:rPr>
              <a:t>учитель начальных классов МБОУ СОШ №34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Georgia" pitchFamily="18" charset="0"/>
              </a:rPr>
              <a:t>г. </a:t>
            </a:r>
            <a:r>
              <a:rPr lang="ru-RU" sz="1600" b="1" i="1" dirty="0" err="1" smtClean="0">
                <a:solidFill>
                  <a:srgbClr val="0070C0"/>
                </a:solidFill>
                <a:latin typeface="Georgia" pitchFamily="18" charset="0"/>
              </a:rPr>
              <a:t>Ставропля</a:t>
            </a:r>
            <a:endParaRPr lang="ru-RU" sz="1600" i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573016"/>
            <a:ext cx="835292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>Чтобы стать умным, достаточно прочитать 10 книг, 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/>
            </a:r>
            <a:b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</a:br>
            <a:r>
              <a:rPr lang="ru-RU" sz="16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>но чтобы найти их, нужно прочитать тысячи.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/>
            </a:r>
            <a:b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</a:br>
            <a:r>
              <a:rPr lang="ru-RU" sz="16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> 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/>
            </a:r>
            <a:b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</a:br>
            <a:r>
              <a:rPr lang="ru-RU" sz="16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>Люди, которые читают книги, 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/>
            </a:r>
            <a:b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</a:br>
            <a:r>
              <a:rPr lang="ru-RU" sz="16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>всегда будут управлять теми, 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/>
            </a:r>
            <a:b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</a:br>
            <a:r>
              <a:rPr lang="ru-RU" sz="16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>кто смотрит телевизор.  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/>
            </a:r>
            <a:b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</a:br>
            <a:r>
              <a:rPr lang="ru-RU" sz="1600" b="1" i="1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>Ф.Жанлис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  <a:t/>
            </a:r>
            <a:b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ea typeface="+mj-ea"/>
                <a:cs typeface="+mj-cs"/>
              </a:rPr>
            </a:b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5" y="404664"/>
          <a:ext cx="8352930" cy="606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10203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Этапы проекта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учителя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452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Уточняют информацию, обсуждают задание.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Осуществляют вживание в ситуацию.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Обсуждают тему проекта, предмет исследования с учителем.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Получают дополнительную информацию.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Определяют свои потребности.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Принимают в составе группы (или самостоятельно) решение по поводу темы (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подтем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проекта и аргументируют свой выбор.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Осуществляют: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ресурсов и поиск оптимального способа достижения цели проекта;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личностное присвоение проблемы.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Формулируют (индивидуально или в результате обсуждения в группе) цель проекта.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Направляет процесс поиска информации учащимися.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Предлагает учащимся: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различные варианты и способы хранения и систематизации собранной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информации; организовать группы;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распределить роли в группах;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спланировать деятельность по решению задач проекта;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продумать возможные формы презентации результатов проекта;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продумать критерии оценки результатов и процесса.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5" y="404664"/>
          <a:ext cx="835293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10203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Этапы проекта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учителя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452226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i="1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Принятие решения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Продумывают продукт групповой и/или индивидуальной деятельности на данном этапе</a:t>
                      </a:r>
                    </a:p>
                    <a:p>
                      <a:pPr marL="182563" indent="-182563" algn="l"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Проводят оценку (самооценку) результатов данного этапа работы.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240" indent="-14224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Формирует необходимые специфические умения и навыки.</a:t>
                      </a:r>
                    </a:p>
                    <a:p>
                      <a:pPr marL="142240" indent="-14224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Организует процесс контроля (самоконтроля) разработанного плана деятельности и ресурсов.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5" y="404664"/>
          <a:ext cx="835293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10203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Этапы проекта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учителя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452226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i="1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Выполняют запланированные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действия самостоятельно, в группе или в комбинированном режиме. </a:t>
                      </a: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 необходимости консультируются с учителем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(экспертом). </a:t>
                      </a: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Осуществляют промежуточные обсуждения полученных данных в группах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Наблюдает, советует, косвенно руководит деятельностью,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отвечает на вопросы учащихся. </a:t>
                      </a: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Контролирует соблюдение правил техники безопасности. </a:t>
                      </a: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Следит за соблюдением временных рамок этапов деятельности.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404664"/>
          <a:ext cx="8352930" cy="551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938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Этапы проекта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учителя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571704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i="1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результатов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Наблюдает, советует, направляет процесс анализа. 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Помогает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обеспечении проекта. 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Мотивирует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учащихся,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создает чувство успеха; подчеркивает социальную 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личностную важность достигнутого.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Оформляют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проект,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изготавливают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продукт. 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Участвуют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коллективном анализе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проекта,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оценивают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свою роль,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анализируют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выполненный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проект, выясняют причины успехов, неудач. 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Проводят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анализ достижений поставленной цели. 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Делают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выводы.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5" y="467885"/>
          <a:ext cx="8352930" cy="583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809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Этапы проекта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учителя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595048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i="1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endParaRPr lang="ru-RU" sz="1100" b="1" i="1" u="sng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 своей рабо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 для родителей класса индивидуальных наработок.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Продолжают оформлять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Осуществляют защиту проекта.  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Отвечают на вопросы слушателей.  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Демонстрируют: понимание проблемы, цели и задач;  умение планировать и осуществлять работу; найденный способ решения проблемы;  рефлексию деятельности и результата.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Выступают в качестве эксперта, т.е. задают вопросы и высказывают критические замечания (при презентации других групп \ учащихся) на основе установленных критериев оценивания результатов и процесса.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Подведение итогов реализации проекта </a:t>
                      </a: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Награждение лучших читателей. </a:t>
                      </a: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сопровождение проекта в виртуальном пространстве.</a:t>
                      </a: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результатов, обобщение</a:t>
                      </a: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выставки «Реклама любимой книги». </a:t>
                      </a: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Выступает в качестве эксперта. </a:t>
                      </a: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Принимает отчет: </a:t>
                      </a: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и резюмирует полученные результаты; </a:t>
                      </a: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подводит итоги обучения; </a:t>
                      </a: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оценивает умения: общаться, слушать, обосновывать свое мнение, толерантность и др. </a:t>
                      </a:r>
                    </a:p>
                    <a:p>
                      <a:pPr marL="142240" indent="-142240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2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240" indent="-1422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95536" y="404664"/>
            <a:ext cx="79928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Отчёт о реализации проекта </a:t>
            </a:r>
            <a:endParaRPr lang="ru-RU" sz="16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урочной и внеурочной деятельности на уроках русского языка и литературного чтения в 4 «А» классе реализовывался проект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«Чтобы стать умным, достаточно прочитать...»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реализации проекта была создана инициативная группа по реализации мероприятий проекта, участниками которой стали учащиеся 4 «А» класса.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группы провели социологический опрос среди одноклассников для выявления их круга чтения, анкетирование для родителей о традициях семейного чтения. Ребята выяснили, что предпочитают приключенческую литературу.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уроках русского языка и литературного чтения и во внеурочной деятельности учениками были созданы буклеты-памятки для родителей и младших товарищей. В течение первого полугодия совместно со школьным библиотекарем ребята собирали материал для конкурсов «Самый читающий класс», «Чтобы стать умным, достаточно прочитать...», вели читательские дневники, делились впечатлениями о прочитанных книгах. Во втором полугодии велась огромная творческая работа: отзывы о прочитанных произведениях, проекты «Эти книги мы прочитали», создавались викторины и кроссворды по прочитанным книгам, писались мини-сочинения «Моя золотая полка». Кроме того, инициативная группа подготовила совместно с библиотекарем презентацию и праздник для первоклассников «Как хорошо уметь читать!». 4 «А» класс получил звание «Самый читающий класс» Эффективность реализации проекта прослеживается в социально-личностном направлении – это приобретение опыта активной работы в малых группах, общение. Формирование чувства уверенности в себе, собственной значимости. При этом учащиеся отработали набор основных знаний, умений, практических навыков культуры чтения, исследовательской и творческой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02359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 С. Воображение и творчество в детском возрасте.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С-Пб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.: Союз, 1997.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 С. Игра и ее роль в психологическом развитии ребенка: Вопросы психологии. – М., 1966.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С. «Мир логики», «Мир фантазии», «Мир воображения», «Мир человека» /С.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М.: Вита-Пресс, 2001, 2006.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Григорьев Д.В.Внеурочная деятельность школьников. Методический конструктор / Д.В. Григорьев, П.В.Степанов. - М.: Просвещение, 2010.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Гузеев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В. «Метод проектов» как частный случай интегративной технологии обучения.//Директор школы, № 6, 1995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Дик Н.Ф. Лучшие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иннвационные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формы внеурочной деятельности в начальной школе /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Н.Ф.Дик. – Ростов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/Д: Феникс, 2009.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И.А. Ключевые компетентности как результативно-целевая основа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подхода в образовании.- М.: ИЦ ПКПС, 2009.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Иванова Е.О.,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Осмоловская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И.М. Теория обучения в информационном обществе. -М.: Просвещение, 2011.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Концепция модернизации российского образования на период до 2010 года. –М.: АПК и ППРО, 2009.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Колганова Н. Е. Сущностные характеристики формирования основ читательской   компетентности младших школьников [Текст] / Н. Е. Колганова // Теория и практика образования в современном мире: материалы II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(г. Санкт-Петербург, ноябрь 2012 г.).  — СПб.: Реноме, 2012. — С. 5-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проектировать универсальные учебные действия в начальной школе: т действия к мысли. Пособие для учителя /под редакцией А.С.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Асмолова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–М.: Просвещение, 2011.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Первова Г.М. Педагогическая практика студентов по предметам филологического цикла в начальной школе (литературное чтение). -Тамбов: ТОИПКРО, 2012.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Первова Г.М. Детская литература в начальных классах.- Тамбов: ТОИПКРО, 2009.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Светловская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Н.Н. Наука становления личности средствами чтения-общения: Словарь –справочник. –М.: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Информ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2011.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1879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14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227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11760" y="1340768"/>
            <a:ext cx="5434373" cy="34365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88640"/>
          <a:ext cx="8712967" cy="65567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28364"/>
                <a:gridCol w="4661075"/>
                <a:gridCol w="2076857"/>
                <a:gridCol w="1546671"/>
              </a:tblGrid>
              <a:tr h="178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u="sng" dirty="0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ru-RU" sz="900" b="1" i="1" u="sng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u="sng" dirty="0">
                          <a:solidFill>
                            <a:srgbClr val="7030A0"/>
                          </a:solidFill>
                        </a:rPr>
                        <a:t> Название мероприятий</a:t>
                      </a:r>
                      <a:endParaRPr lang="ru-RU" sz="900" b="1" i="1" u="sng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u="sng">
                          <a:solidFill>
                            <a:srgbClr val="7030A0"/>
                          </a:solidFill>
                        </a:rPr>
                        <a:t>Исполнители</a:t>
                      </a:r>
                      <a:endParaRPr lang="ru-RU" sz="900" b="1" i="1" u="sng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u="sng" dirty="0">
                          <a:solidFill>
                            <a:srgbClr val="7030A0"/>
                          </a:solidFill>
                        </a:rPr>
                        <a:t>Сроки исполнения</a:t>
                      </a:r>
                      <a:endParaRPr lang="ru-RU" sz="900" b="1" i="1" u="sng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7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Оформление стенда «Читающая семья»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сентябрь-ноябрь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Анкетирование родителей 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октябрь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3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/>
                        <a:t> Организация книжного уголка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 октябрь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7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4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/>
                        <a:t>Ежедневные утренние беседы «Рассказ о прочитанной книге»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октябрь- май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5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/>
                        <a:t>Создание книг-самоделок , книжные выставки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октябрь-май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7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6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/>
                        <a:t>Работа с сельской библиотекой  по поддержке семейного чтения.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/>
                        <a:t>Шеховцова</a:t>
                      </a:r>
                      <a:r>
                        <a:rPr lang="ru-RU" sz="900" dirty="0"/>
                        <a:t> М.В.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октябрь-май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308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7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Оформить выставку дидактических пособий и методических  материалов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/>
                        <a:t>Шеховцова</a:t>
                      </a:r>
                      <a:r>
                        <a:rPr lang="ru-RU" sz="900" dirty="0"/>
                        <a:t> М.В.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январь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8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/>
                        <a:t>Эврические</a:t>
                      </a:r>
                      <a:r>
                        <a:rPr lang="ru-RU" sz="900" dirty="0"/>
                        <a:t>  беседы с детьми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/>
                        <a:t>Шеховцова</a:t>
                      </a:r>
                      <a:r>
                        <a:rPr lang="ru-RU" sz="900" dirty="0"/>
                        <a:t> М.В.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октябрь-май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7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9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5"/>
                        </a:spcAft>
                      </a:pPr>
                      <a:r>
                        <a:rPr lang="ru-RU" sz="900" dirty="0"/>
                        <a:t> Сюжетно – ролевые игры «Библиотека», «Книжный магазин».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/>
                        <a:t>Шеховцова</a:t>
                      </a:r>
                      <a:r>
                        <a:rPr lang="ru-RU" sz="900" dirty="0"/>
                        <a:t> М.В.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октябрь - май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308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10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  Родительское собрание на тему: «Как организовать семейное чтение?»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/>
                        <a:t>Шеховцова</a:t>
                      </a:r>
                      <a:r>
                        <a:rPr lang="ru-RU" sz="900" dirty="0"/>
                        <a:t> М.В.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11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 Настольный  театр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/>
                        <a:t>муз.работник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октябрь- май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308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12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45"/>
                        </a:spcAft>
                      </a:pPr>
                      <a:r>
                        <a:rPr lang="ru-RU" sz="900" dirty="0"/>
                        <a:t>Знакомство с пословицами, поговорками и загадками о книге и сказочных героях.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/>
                        <a:t>Шеховцова</a:t>
                      </a:r>
                      <a:r>
                        <a:rPr lang="ru-RU" sz="900" dirty="0"/>
                        <a:t> М.В.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октябрь - май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7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13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45"/>
                        </a:spcAft>
                      </a:pPr>
                      <a:r>
                        <a:rPr lang="ru-RU" sz="900" dirty="0"/>
                        <a:t> Памятка для родителей «Прививаем детям любовь к чтению».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/>
                        <a:t>Шеховцова</a:t>
                      </a:r>
                      <a:r>
                        <a:rPr lang="ru-RU" sz="900" dirty="0"/>
                        <a:t> М.В.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октябрь - май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308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14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 Д/игры  «Подбери и назови», «В лесу», «Лото буквы -цифры», «Домино Насекомые» и.т.д.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октябрь - май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15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900" dirty="0"/>
                        <a:t>Рассматривание портретов детских писателей.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октябрь - май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16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Драматизация сказок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муз.руковод. 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январь - март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17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45"/>
                        </a:spcAft>
                      </a:pPr>
                      <a:r>
                        <a:rPr lang="ru-RU" sz="900" dirty="0"/>
                        <a:t> НОД «Книга – источник знаний»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октябрь - май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308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18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У нас в гостях Всемирная детская энциклопедия (библиотечный урок)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библиотекарь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октябрь - май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19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15"/>
                        </a:spcAft>
                      </a:pPr>
                      <a:r>
                        <a:rPr lang="ru-RU" sz="900" dirty="0"/>
                        <a:t>Пальчиковые игры: «Кошкин дом», «Семья».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октябрь - май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20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45"/>
                        </a:spcAft>
                      </a:pPr>
                      <a:r>
                        <a:rPr lang="ru-RU" sz="900" dirty="0"/>
                        <a:t>Игра - драматизация «Под грибок».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февраль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7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21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Родительское собрание игра «Семейная рукописная книга»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февраль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22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Конкурсная программа «Читающая семья»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февраль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308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23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45"/>
                        </a:spcAft>
                      </a:pPr>
                      <a:r>
                        <a:rPr lang="ru-RU" sz="900" dirty="0"/>
                        <a:t>Советы по оформлению детской домашней библиотеки «Книжки в Вашем доме».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октябрь - май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7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24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15"/>
                        </a:spcAft>
                      </a:pPr>
                      <a:r>
                        <a:rPr lang="ru-RU" sz="900"/>
                        <a:t>Традиции : «Книга напрокат», «Книжное дерево». 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/>
                        <a:t>октябрь - май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25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 Отчет о реализации  проекта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апрель – май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7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26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Развитие интереса к чтению младших школьников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апрель-май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7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27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 Анкетирование родителей и детей, сбор отзывов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апрель – май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  <a:tr h="16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28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Подведение итогов реализации проекта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/>
                        <a:t>Шеховцова М.В.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май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326" marR="20326" marT="20326" marB="20326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548680"/>
            <a:ext cx="8452098" cy="574772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Уважаемый читатель! Библиотеку школы интересует ваше отношение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книгам и чтению.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Ваши ответы помогут выяснить отношение детей к книжной культуре и улучшить работу школьной библиотеки.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Просим Вас ответить на предложенные вопросы.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Любите ли вы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читать?___________________________________________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Каким книгам отдаёте предпочтение?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Приключения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О сверстниках, о жизни, о любви,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Стихи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Классика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Фантастика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Детективы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Историческая литература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Книги о природе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Назовите самое любимое произведение русского писателя?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</a:t>
            </a: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Назовите самое любимое произведение зарубежного писателя?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Библиотека вашей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мечты?___________________________________________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Согласны ли Вы с утверждением: свободный доступ в Интернет сделает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ненужными библиотеки, даже школьные?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Сколько времени в день Вы расходуете на чтение: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а) – учебной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литературе____________________________________________</a:t>
            </a: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б) - литературе «для души»_______________________________________________</a:t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.Чьими рекомендациями Вы чаще всего пользуетесь при выборе книг?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а) друзей          б) родителей              в) учителей           г) библиотекаря</a:t>
            </a:r>
          </a:p>
          <a:p>
            <a:pPr lvl="0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.Обсуждаете ли Вы прочитанные книги, если да, то с кем?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</a:t>
            </a:r>
          </a:p>
          <a:p>
            <a:pPr lvl="0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.Сколько, примерно, художественных произведений Вы прочли с начала учебного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года?_________________________________________________</a:t>
            </a: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.Сколько из них Вы взяли в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библиотеке?_________________________________</a:t>
            </a: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.С какой целью Вы чаще всего читаете? (можно отметить несколько вариантов):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для души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для подготовки к урокам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потому, что это модно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для расширения кругозора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 настоянию родителей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 настоянию учителя</a:t>
            </a:r>
          </a:p>
          <a:p>
            <a:pPr lvl="0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.Что Вам, больше всего, нравится в художественных произведениях? (можно отметить несколько вариантов)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описание событий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описание героев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описание природы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сюжет книги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диалоги героев</a:t>
            </a:r>
          </a:p>
          <a:p>
            <a:pPr lvl="0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.На какого литературного героя ты хотел бы быть похож?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</a:t>
            </a:r>
          </a:p>
          <a:p>
            <a:pPr lvl="0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.Как Вы думаете, может существовать школа без библиотеки?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да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нет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.Продолжите, пожалуйста, фразу: «Для меня школьная библиотек -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это_________</a:t>
            </a: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6632"/>
            <a:ext cx="21563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Анкета «Чтение в моей жизни»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332656"/>
            <a:ext cx="828092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Совсем недавно наша страна была самой читающей страной в мире. Но сегодня ситуация значительно изменилась. Сейчас в нашей стране наблюдается снижение уровня читательской культуры населения, современная ситуация характеризуется отсутствием у детей и их родителей интереса к книге. Компьютер и телевизор отняли время и желание читать. Дети, проводящие все свободное время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гаджетами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 обладают развитой памятью, не умеют решать логические задачи, не любят заниматься словесным творчеством (грамотно излагать свои мысли).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Однако в современном быстроменяющемся мире человек вынужден учиться в течение всей жизни. А образование не возможно без чтения. Социологи и психологи всего мира давно сошлись во мнении, что именно чтение развивает интеллект. </a:t>
            </a:r>
          </a:p>
          <a:p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Читающий человек – культурный человек, культурная личность, социально защищенный человек – залог устойчивости социума, членом которого он является.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 провели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своё диагностическое исследование, чтобы обнаружить интерес к чтению. Вот какие результаты у нас получились.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анкетировании принимало участие 38 человек.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Любимыми занятиями детей являются просмотр телевизора, игра на компьютере, прогулки, общение с друзьями.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Читать книги любят 47 % детей.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42 % детей читать книги сами не любят, читать их заставляют родители.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37 % детей не любят получать книгу в подарок.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82 % детей дома много книг.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37 % родителей учащихся сами не очень любят читать.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58 % родителей не покупают и не выписывают своим детям детские журналы.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42 % родителей ежедневно читают книги вместе со своим ребенком.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84 % родителей обсуждают прочитанные книги со своими детьми.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Таким образом, данная проблема является актуальной в современной школе, и решать её необходимо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уже в начальной школе, где и должен закладываться навык смыслового чтения.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61813"/>
            <a:ext cx="82089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Цитаты о пользе чтения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Читая авторов, которые хорошо пишут, привыкаешь хорошо говорить.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 — это не количество прочитанных книг, а количество понятых.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Люди, которые читают книги, всегда будут управлять теми, кто смотрит телевизор.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Книга всегда лучше фильма, потому что в воображении нет ограничений на спецэффекты.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больше читаешь, тем меньше подражаешь.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 делятся на две категории: на тех, кто читает книги, и тех, кто слушает тех, кто читает.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 копеек составляются рубли, так и из крупинок прочитанного составляется знание.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для ума — то же, что физические упражнения для тела.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 только одна вещь, худшая, чем не прикасаться к чтению книг последние 90 дней; это не прикасаться к чтению последние 90 дней и думать, что ничего не случилось.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преступления хуже, чем сжигать книги. Например – не читать их.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стать умным, достаточно прочитать 10 книг, но чтобы найти их, нужно прочитать тысячи.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Книги — корабли мысли, странствующие по волнам времени и бережно несущие свой драгоценный груз от поколения к поколению.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Помните: то, что вы собой представляете, определяется тем, что вы читаете.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Доверяй книгам, они самые близкие. Они молчат, когда надо, и говорят, открывая перед тобой мир, при надобности.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5"/>
            <a:ext cx="806489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/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eaLnBrk="1" hangingPunct="1"/>
            <a:endParaRPr lang="ru-RU" sz="1600" b="1" u="sng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563" lvl="0" indent="-182563" algn="just" eaLnBrk="1" hangingPunct="1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изучение социальной потребности в укреплении роли книги и чтения в жизни ребенка;</a:t>
            </a:r>
          </a:p>
          <a:p>
            <a:pPr marL="182563" lvl="0" indent="-182563" algn="just" eaLnBrk="1" hangingPunct="1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приобщение школьников к чтению изданий рекомендуемых школьникам для самостоятельного чтения</a:t>
            </a: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</a:p>
          <a:p>
            <a:pPr lvl="0" algn="just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lvl="0" indent="-18256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сотрудничества  между учениками, учителями и родителями;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lvl="0" indent="-18256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возрождение традиции семейных чтений;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lvl="0" indent="-18256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культуры чтения в семье;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lvl="0" indent="-18256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учеников к регулярному чтению детской литературы и посещению школьной библиотеки;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lvl="0" indent="-18256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интереса к чтению художественной литературы школьников, развитие их творческих способностей, расширение общего и художественного кругозора;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lvl="0" indent="-18256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способности «прочтения» жизненной ситуации межличностного взаимодействия по аналогии с художественным текстом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alt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продолжительности </a:t>
            </a:r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pPr algn="just"/>
            <a:r>
              <a:rPr lang="ru-RU" alt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числу участников</a:t>
            </a:r>
            <a: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групповой проект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9552" y="332656"/>
            <a:ext cx="78488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формы работы над проектом: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инициативной группы по реализации мероприятий данного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«Мозговой штурм» в классном коллективе по составлению плана реализации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Социологический опрос учащихся класса и их родителей по изучению круга чтения (анкетирование)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перечня книг для чтения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Библиотечные уроки и встречи с интересными людьми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Ведение читательского дневника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творческих работ и участие в творческих конкурсах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работы над проектом, реклама проекта для учащихся школы, подведение итогов, награждение наиболее активных участников проекта.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 предмет исследования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u="sng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 чтения и творческое отношение учащихся и их родителей к чтению.</a:t>
            </a:r>
            <a:r>
              <a:rPr lang="ru-RU" sz="1600" b="1" i="1" dirty="0" smtClean="0"/>
              <a:t> </a:t>
            </a:r>
          </a:p>
          <a:p>
            <a:pPr marL="182563" indent="-182563" algn="just"/>
            <a:endParaRPr lang="ru-RU" sz="1600" b="1" i="1" dirty="0" smtClean="0"/>
          </a:p>
          <a:p>
            <a:pPr algn="just"/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Источники получения информации:</a:t>
            </a:r>
          </a:p>
          <a:p>
            <a:pPr algn="just"/>
            <a:endParaRPr lang="ru-RU" sz="16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материалы социологического опроса,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ресурсы сети Интернет,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встречи с библиотекарем школы,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фонд школьной и районной библиотек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404664"/>
            <a:ext cx="82809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формы работы над проектом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инициативной группы по реализации мероприятий данного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«Мозговой штурм» в классном коллективе по составлению плана реализации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Социологический опрос учащихся класса и их родителей по изучению круга чтения (анкетирование)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перечня книг для чтения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Библиотечные уроки и встречи с интересными людьми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Ведение читательского дневника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творческих работ и участие в творческих конкурсах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875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работы над проектом, реклама проекта для учащихся школы, подведение итогов, награждение наиболее активных участников проекта.</a:t>
            </a:r>
          </a:p>
          <a:p>
            <a:pPr marL="269875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 предмет исследования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9875" lvl="0" indent="-269875" algn="just">
              <a:buFontTx/>
              <a:buChar char="•"/>
              <a:tabLst>
                <a:tab pos="355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круг чтения и творческое отношение учащихся и их родителей к чтению.</a:t>
            </a:r>
            <a:endParaRPr lang="ru-RU" sz="1600" b="1" i="1" u="sng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9875" lvl="0" indent="-269875" algn="just">
              <a:tabLst>
                <a:tab pos="355600" algn="l"/>
              </a:tabLst>
            </a:pPr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значимость проекта:</a:t>
            </a:r>
          </a:p>
          <a:p>
            <a:pPr marL="269875" lvl="0" indent="-269875" algn="just">
              <a:tabLst>
                <a:tab pos="355600" algn="l"/>
              </a:tabLst>
            </a:pPr>
            <a:endParaRPr lang="ru-RU" sz="1600" b="1" i="1" u="sng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9875" lvl="0" indent="-269875" algn="just">
              <a:buFontTx/>
              <a:buChar char="•"/>
              <a:tabLst>
                <a:tab pos="3556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к чтению книг.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69875" lvl="0" indent="-269875" algn="just">
              <a:buFontTx/>
              <a:buChar char="•"/>
              <a:tabLst>
                <a:tab pos="3556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 четвероклассников и их творческих способностей.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69875" lvl="0" indent="-269875" algn="just">
              <a:buFontTx/>
              <a:buChar char="•"/>
              <a:tabLst>
                <a:tab pos="3556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опыта в поиске нужной информации из различных источников.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69875" lvl="0" indent="-269875" algn="just">
              <a:buFontTx/>
              <a:buChar char="•"/>
              <a:tabLst>
                <a:tab pos="3556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Приобретение коммуникативных навыков.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i="1" u="sng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426151"/>
            <a:ext cx="81003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атмосферы внимания к книге и чтению. Чтение становится содержанием общения детей, учителей, родителей.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модели информационно-педагогической поддержки мотивации чтения школьников, включающей разнообразные формы работы.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влияния школьной библиотеки на контингент учащихся, достижение 100% охват школьников библиотечным обслуживанием. Развитие культуры чтения школьников, привлечение их к систематическому чтению. Увеличение группы систематически читающих школьников.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партнерства школы с родителями в читательском развитии школьников, формирование родительского актива в школьной библиотеке, активное участие родителей в реализации мероприятий данного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Раскрытие творческого потенциала школьников и родителей через совместную читательскую деятельность.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Возрастание интереса к чтению художественной и познавательной литературы, повышение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востребованности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школьной библиотеки как консультанта и информационного ресурса интеллектуального развития.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учащимися личного индивидуального опыта, необходимого для успешной самореализации.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67544" y="332656"/>
            <a:ext cx="813690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Краткое описание идеи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качество чтения учащихся указывает на снижение роли книги в системе духовных ценностей школьников. Современные школьники, выросшие главным образом не на чтении, а на просмотре телевизора и зависимости от сети Интернет, уже не могут сосредоточить внимание на том, что читают. Для них свойственна кризисная модель детского чтения. Ее характерные черты: детский читательский негативизм, отказ от добровольного чтения серьезной литературы, превалирование в репертуаре чтения низкопробных книг, невысокая культура чтения, утрата детьми чувства языка. Поэтому актуальность темы проекта очевидна. А реализация проекта, на мой взгляд, позволяет создать условия, при которых чтение становится предметом социального одобрения, проявляемого в простой конкретной и понятной для ребенка форме (конкурс, коллективные классные творческие работы, соревновательные характер). Участие в индивидуальном или совместном творческом проекте, привлекательность победы становятся позитивным подкрепляющим стимулом, способствующим положительной модификации поведения ребенка в отношении чтения. Элемент соревнования позволяет успешно поддерживать читательскую активность на протяжении продолжительного времени. Целенаправленное систематическое внимание к чтению ребенка является залогом успешного развития и становления его как личности.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Новизна проекта состоит в том, что учащиеся, заинтересовавшиеся коллективным творческим делом, духом соревнования приобщаются к чтению, сотрудничеству, открывается путь к культуре общения, к познанию, развитию и творчеству. Кроме того у данного проекта есть и теоретическая значимость: знакомство с новыми понятиями в различных областях знаний.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7504" y="25360"/>
            <a:ext cx="9144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этап: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круга чтения для данного класса, составление списков рекомендуемой литературы (чтение сверх списков учитывается).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модели методического сопровождения проекта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анкетирования для родителей с целью изучения традиции семейного чтения.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модели творческой работы для класса.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наглядности (презентация, выставка книг).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Социологический опрос среди учащихся «Что прочитать из перечня книг».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Внедренческий этап: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«Старт» проекта – библиотечный урок.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работе библиотечного клуба.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Распространение информации среди учеников (мобильный стенд библиотеки, учитель, библиотекарь). Интервью со сверстниками о любимых книгах.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Систематические собеседования руководителей проекта с детьми о прочитанных книгах.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Презентации интересных книг (ознакомление с писателем и книгой)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книг.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прочитанным (ролевая игра, литературная игра, викторина, театральная постановка, дискуссия)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индивидуальных «дневников читателя» и общей творческой работы: создание памяток для учеников и родителей, участие в акции «Говорящая закладка»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Отслеживание наполненности «дневников читателя»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творческих работ.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Завершающий этап: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Реклама проекта для учащихся пятых классов и младших школьников и защита творческих работ по прочитанным книгам.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творческих работ и оформление отчёта о проделанной работе.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родительского собрания «Традиции семейного чтения» с вручением памяток для родителей.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Награждение активных участников проекта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Обработка анкетирования по изучению читательских интересов одноклассников и их родителей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Возрождение традиций семейного чтения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5" y="404664"/>
          <a:ext cx="835293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10203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Этапы проекта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учителя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452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</a:t>
                      </a:r>
                      <a:endParaRPr lang="ru-RU" sz="1600" b="1" i="1" u="sng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86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Мониторинг учащихся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86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Знакомство с творчеством писателей, просмотр открыток , видео материала, прослушивание аудио записей, просмотр презентаций.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86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литературы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86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Обсуждение плана совместной деятельности и предстоящих задач.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86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Обсуждение целей по данной теме;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86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Активное слушание;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86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Рассматривание иллюстраций, фотографий к сказкам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86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Отгадывание загадок, чтение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стихотворений,сказок,рассказов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636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Направляет участников проекта на определение результатов работы</a:t>
                      </a:r>
                    </a:p>
                    <a:p>
                      <a:pPr marL="182563" lvl="0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636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и анализ информации о потребностях и способностях детей;</a:t>
                      </a:r>
                    </a:p>
                    <a:p>
                      <a:pPr marL="182563" lvl="0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636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Изучение информации в сети - интернет </a:t>
                      </a:r>
                    </a:p>
                    <a:p>
                      <a:pPr marL="182563" lvl="0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636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конспектов познавательных мероприятий</a:t>
                      </a:r>
                    </a:p>
                    <a:p>
                      <a:pPr marL="182563" lvl="0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636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Подбор  методов, способов и приемов исследования личностных изменений детей;</a:t>
                      </a:r>
                    </a:p>
                    <a:p>
                      <a:pPr marL="182563" lvl="0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636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Информирование родителей о реализации данного проекта;</a:t>
                      </a:r>
                    </a:p>
                    <a:p>
                      <a:pPr marL="182563" lvl="0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636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Подборка методической, справочной, художественной литературы; </a:t>
                      </a:r>
                    </a:p>
                    <a:p>
                      <a:pPr marL="182563" lvl="0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636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Оформление информационно – читательского уголка;</a:t>
                      </a:r>
                    </a:p>
                    <a:p>
                      <a:pPr marL="182563" lvl="0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636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Составление перспективного плана по данному проекту.</a:t>
                      </a:r>
                    </a:p>
                    <a:p>
                      <a:pPr marL="182563" lvl="0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636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презентаций.</a:t>
                      </a:r>
                    </a:p>
                    <a:p>
                      <a:pPr marL="142240" indent="-142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2647</TotalTime>
  <Words>2850</Words>
  <Application>Microsoft Office PowerPoint</Application>
  <PresentationFormat>Экран (4:3)</PresentationFormat>
  <Paragraphs>391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Модель социального проекта по теме:   «Чтобы стать умным, достаточно прочитать...»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Ректор</dc:creator>
  <cp:lastModifiedBy>          </cp:lastModifiedBy>
  <cp:revision>201</cp:revision>
  <cp:lastPrinted>2018-01-31T06:36:52Z</cp:lastPrinted>
  <dcterms:modified xsi:type="dcterms:W3CDTF">2020-04-29T14:44:13Z</dcterms:modified>
</cp:coreProperties>
</file>