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5" r:id="rId3"/>
    <p:sldId id="422" r:id="rId4"/>
    <p:sldId id="433" r:id="rId5"/>
    <p:sldId id="434" r:id="rId6"/>
    <p:sldId id="435" r:id="rId7"/>
    <p:sldId id="436" r:id="rId8"/>
    <p:sldId id="419" r:id="rId9"/>
    <p:sldId id="421" r:id="rId10"/>
    <p:sldId id="389" r:id="rId11"/>
    <p:sldId id="390" r:id="rId12"/>
    <p:sldId id="394" r:id="rId13"/>
    <p:sldId id="387" r:id="rId14"/>
    <p:sldId id="396" r:id="rId15"/>
    <p:sldId id="395" r:id="rId16"/>
    <p:sldId id="397" r:id="rId17"/>
    <p:sldId id="398" r:id="rId18"/>
    <p:sldId id="393" r:id="rId19"/>
    <p:sldId id="400" r:id="rId20"/>
    <p:sldId id="401" r:id="rId21"/>
    <p:sldId id="423" r:id="rId22"/>
    <p:sldId id="402" r:id="rId23"/>
    <p:sldId id="403" r:id="rId24"/>
    <p:sldId id="404" r:id="rId25"/>
    <p:sldId id="405" r:id="rId26"/>
    <p:sldId id="407" r:id="rId27"/>
    <p:sldId id="408" r:id="rId28"/>
    <p:sldId id="410" r:id="rId29"/>
    <p:sldId id="409" r:id="rId30"/>
    <p:sldId id="411" r:id="rId31"/>
    <p:sldId id="412" r:id="rId32"/>
    <p:sldId id="414" r:id="rId33"/>
    <p:sldId id="415" r:id="rId34"/>
    <p:sldId id="416" r:id="rId35"/>
    <p:sldId id="417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315" r:id="rId45"/>
    <p:sldId id="424" r:id="rId46"/>
    <p:sldId id="420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A2D7"/>
    <a:srgbClr val="E3E8F3"/>
    <a:srgbClr val="4C5A74"/>
    <a:srgbClr val="A1C6DB"/>
    <a:srgbClr val="EFF5FB"/>
    <a:srgbClr val="EEEFF6"/>
    <a:srgbClr val="343F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9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4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1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1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6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24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5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2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8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994D-F0E6-48E1-B349-8B81DDACFA06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0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Funkcionalnaya_gramotnost.htm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kc.by/ru/PISA/2-ex__pisa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9546"/>
            <a:ext cx="9144000" cy="19376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ФОРМИРОВАНИЯ МАТЕМАТИЧЕСКОЙ ГРАМОТНОСТИ. РАЗБОР ЗАДАНИЙ ИССЛЕДОВАНИЯ </a:t>
            </a:r>
            <a:r>
              <a:rPr lang="en-US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 </a:t>
            </a:r>
            <a:r>
              <a:rPr lang="ru-RU" dirty="0" smtClean="0"/>
              <a:t>февраля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«РОСТ УЧЕНИКОВ»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971" y="696686"/>
            <a:ext cx="11001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РОСТ УЧЕНИКОВ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на уроке математики измерили рост всех учеников. Средний рост мальчиков был 160 см, а средний рост девочек – 150 см. Лена была самой высокой, ее рост был 180 см. Коля был самым низким, его рост – 130 см. Два ученика отсутствовали на уроке в тот день, но они пришли на следующий день. Их рост тоже измерили и пересчитали средние значения. К удивлению, средняя высота девочек и средняя высота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мальчиков не изменилась. Какие из следующих выводов можно сделать?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463" y="3149373"/>
            <a:ext cx="8139155" cy="34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«РОСТ УЧЕНИКОВ»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УЧЕНИКОВ: ОЦЕНКА ОТВЕТА НА ВОПРОС 1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«Нет» для всех выводов.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857" y="464457"/>
            <a:ext cx="67663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РОСТ УЧЕНИКОВ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на уроке математики измерили рост всех учеников.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рост мальчиков был 160 см, а средний рост девочек –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см. Лена была самой высокой, ее рост был 180 см.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Коля был самым низким, его рост – 130 см.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ученика отсутствовали на уроке в тот день, но они пришли на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следующий день. Их рост тоже измерили и пересчитали средние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значения. К удивлению, средняя высота девочек и средняя высота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мальчиков не изменилась.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из следующих выводов можно сделать?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07" y="3410631"/>
            <a:ext cx="620302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«МАЯК»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МАЯК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 предложенных вариантов может быть периодом схемы данного маяка?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2 секунды.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3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секунды.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12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741" y="203200"/>
            <a:ext cx="15913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8344" y="508000"/>
            <a:ext cx="539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Маяки – это башни со световым сигналом в верхней части. Маяки помогают морским кораблям найти правильную траекторию движения ночью, когда они плывут близко к берегу.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Сигнал маяка передает световые вспышки согласно установленной схеме.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Приведенная ниже диаграмма отражает схему передачи световых вспышек определенного маяка. Световые вспышки чередуются с периодами темноты.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2" y="3384882"/>
            <a:ext cx="4934858" cy="2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631542"/>
            <a:ext cx="744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схема циклична, то есть через некоторое время она начинает повторяться. Время, за которое проходит один полный цикл до начала его повторения, называется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период. Если найти период схемы, можно с легкостью продолжить диаграмму на следующие секунды, минуты или даже часы.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«МАЯК»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МАЯК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 предложенных вариантов может быть периодом схемы данного маяка?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2 секунды.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3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секунды.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12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секунд.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МАЯК: ОЦЕНКА ОТВЕТА НА ВОПРОС 1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C. 5 секунд.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741" y="203200"/>
            <a:ext cx="15913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8344" y="508000"/>
            <a:ext cx="539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Маяки – это башни со световым сигналом в верхней части. Маяки помогают морским кораблям найти правильную траекторию движения ночью, когда они плывут близко к берегу.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Сигнал маяка передает световые вспышки согласно установленной схеме.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Приведенная ниже диаграмма отражает схему передачи световых вспышек определенного маяка. Световые вспышки чередуются с периодами темноты.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2" y="3384882"/>
            <a:ext cx="4934858" cy="2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631542"/>
            <a:ext cx="744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схема циклична, то есть через некоторое время она начинает повторяться. Время, за которое проходит один полный цикл до начала его повторения, называется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период. Если найти период схемы, можно с легкостью продолжить диаграмму на следующие секунды, минуты или даже часы.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«МАЯК»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2: МАЯК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секунд продолжаются световые вспышки, переданные маяком за одну минуту?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4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12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20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24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741" y="203200"/>
            <a:ext cx="15913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8344" y="508000"/>
            <a:ext cx="539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Маяки – это башни со световым сигналом в верхней части. Маяки помогают морским кораблям найти правильную траекторию движения ночью, когда они плывут близко к берегу.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Сигнал маяка передает световые вспышки согласно установленной схеме.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Приведенная ниже диаграмма отражает схему передачи световых вспышек определенного маяка. Световые вспышки чередуются с периодами темноты.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2" y="3384882"/>
            <a:ext cx="4934858" cy="2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631542"/>
            <a:ext cx="744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схема циклична, то есть через некоторое время она начинает повторяться. Время, за которое проходит один полный цикл до начала его повторения, называется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период. Если найти период схемы, можно с легкостью продолжить диаграмму на следующие секунды, минуты или даже часы.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«МАЯК»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2: МАЯК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секунд продолжаются световые вспышки, переданные маяком за одну минуту?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4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12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20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24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МАЯК: ОЦЕНКА ОТВЕТА НА ВОПРОС 2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24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741" y="203200"/>
            <a:ext cx="15913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8344" y="508000"/>
            <a:ext cx="539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Маяки – это башни со световым сигналом в верхней части. Маяки помогают морским кораблям найти правильную траекторию движения ночью, когда они плывут близко к берегу.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Сигнал маяка передает световые вспышки согласно установленной схеме.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Приведенная ниже диаграмма отражает схему передачи световых вспышек определенного маяка. Световые вспышки чередуются с периодами темноты.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2" y="3384882"/>
            <a:ext cx="4934858" cy="2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631542"/>
            <a:ext cx="744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схема циклична, то есть через некоторое время она начинает повторяться. Время, за которое проходит один полный цикл до начала его повторения, называется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период. Если найти период схемы, можно с легкостью продолжить диаграмму на следующие секунды, минуты или даже часы.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«МАЯК»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741" y="203200"/>
            <a:ext cx="15913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8344" y="508000"/>
            <a:ext cx="5399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Маяки – это башни со световым сигналом в верхней части. Маяки помогают морским кораблям найти правильную траекторию движения ночью, когда они плывут близко к берегу.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Сигнал маяка передает световые вспышки согласно установленной схеме.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Приведенная ниже диаграмма отражает схему передачи световых вспышек определенного маяка. Световые вспышки чередуются с периодами темноты.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2" y="3384882"/>
            <a:ext cx="4934858" cy="2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631542"/>
            <a:ext cx="744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схема циклична, то есть через некоторое время она начинает повторяться. Время, за которое проходит один полный цикл до начала его повторения, называется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период. Если найти период схемы, можно с легкостью продолжить диаграмму на следующие секунды, минуты или даже часы.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71657" y="203200"/>
            <a:ext cx="4484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3: МАЯК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приведенном ниже поле изобразите график возможной схемы вспышек света маяка, который передает вспышки в течение 30 секунд за 1 минуту. Период такой схемы должен составлять 6 секунд.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226" y="1901370"/>
            <a:ext cx="4606063" cy="24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«МАЯК»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71657" y="203200"/>
            <a:ext cx="4484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3: МАЯК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приведенном ниже поле изобразите график возможной схемы вспышек света маяка, который передает вспышки в течение 30 секунд за 1 минуту. Период такой схемы должен составлять 6 секунд.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227" y="1901371"/>
            <a:ext cx="3456260" cy="18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4456" y="362858"/>
            <a:ext cx="64443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МАЯК: ОЦЕНКА ОТВЕТА НА ВОПРОС 3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2: На графике изображена схема соотношения вспышек и темноты со вспышками, продолжающимися 3 секунды в течение каждых 6 секунд. Это может быть изображено с помощью одного из следующих примеров: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одна секундная вспышка и одна 2-секундная вспышка, что может быть изображено несколькими способами, ИЛИ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одна 3-секундная вспышка, которая может быть изображена четырьмя разными способами.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частично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На графике изображена схема соотношения вспышек и темноты со вспышками, продолжающимися 3 секунды в течение каждых 6 секунд, но период не равняется 6 секундам. Если на графике изображено 2 периода, схема должна быть идентичной для каждого периода.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 Три секундных вспышки, чередующихся с тремя секундными перерывами темноты.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Вопрос 1: ЗАКРУЧЕННОЕ ЗДАНИЕ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Определите высоту здания в метрах. Объясните свое решение. …………………………………………………………………………………………………………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………………………………………………………………………………………….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391" y="1886857"/>
            <a:ext cx="3317724" cy="269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7715" y="420915"/>
            <a:ext cx="672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современным архитектурным тенденциям, многие здания часто имеют необычную форму. На рисунке, представленном ниже, можно увидеть компьютерную модель «закрученного здания» и план первого этажа. Стрелки компаса указывают на ориентацию здания.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227" y="4634024"/>
            <a:ext cx="6836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первом этаже здания находится главный вход, и имеется пространство для магазинов. Над первым этажом располагаются еще 20 этажей с квартирами.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каждого этажа похож на план первого этажа, но с немного другой ориентацией, отличающейся от предыдущего этажа. В цилиндре находятся лифтовая шахта и посадочные площадки лифта на каждом этаже.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Вопрос 1: ЗАКРУЧЕННОЕ ЗДАНИЕ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Определите высоту здания в метрах. Объясните свое решение. ……………………………………………………………………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ЗАКРУЧЕННОЕ ЗДАНИЕ: ОЦЕНКА ОТВЕТА НА ВОПРОС 1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Код 2: В ответе указана высота от 50 до 90 метров и приведено верное объяснение.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 Высота одного этажа здания составляет примерно 2,5 метра. Также между этажами есть немного пространства. Поэтому примерную высоту здания можно высчитать следующим образом: 21 </a:t>
            </a:r>
            <a:r>
              <a:rPr lang="ru-RU" sz="1400" dirty="0" err="1" smtClean="0">
                <a:solidFill>
                  <a:srgbClr val="002060"/>
                </a:solidFill>
              </a:rPr>
              <a:t>х</a:t>
            </a:r>
            <a:r>
              <a:rPr lang="ru-RU" sz="1400" dirty="0" smtClean="0">
                <a:solidFill>
                  <a:srgbClr val="002060"/>
                </a:solidFill>
              </a:rPr>
              <a:t> 3 = 63 метра.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 Пусть высота каждого этажа составляет 4 метра. Тогда высота 20 этажей будет равняться 80 метрам, плюс 10 метров на первый этаж, поэтому высота здания составит 90 метров.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частично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Правильные вычисления и объяснение, но рассчитана высота 20 этажей, а не 21.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 Высота каждого этажа может составлять 3.5 метра, поэтому высота 20 этажей составит 70 метров.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ответы, в том числе ответы без объяснения, ответы с другим неверным количеством этажей, а также ответы с неправдоподобной высотой этажей (самое большое значение – 4 метра).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 Высота этажа составляет примерно 5 метров, поэтому 5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= 105 метров.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 60 метров.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391" y="1886857"/>
            <a:ext cx="3317724" cy="269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7715" y="420915"/>
            <a:ext cx="672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современным архитектурным тенденциям, многие здания часто имеют необычную форму. На рисунке, представленном ниже, можно увидеть компьютерную модель «закрученного здания» и план первого этажа. Стрелки компаса указывают на ориентацию здания.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227" y="4634024"/>
            <a:ext cx="6836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первом этаже здания находится главный вход, и имеется пространство для магазинов. Над первым этажом располагаются еще 20 этажей с квартирами.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каждого этажа похож на план первого этажа, но с немного другой ориентацией, отличающейся от предыдущего этажа. В цилиндре находятся лифтовая шахта и посадочные площадки лифта на каждом этаже.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228" y="232228"/>
            <a:ext cx="10842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ДОМАШНЕЕ ЗАДАНИЕ НА НЕДЕЛЮ  (28.02.2022 г.- 05.03.2022 г.)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429" y="1255260"/>
            <a:ext cx="7207291" cy="538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924800" y="1770743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ПРОВЕДЕНИЕ ПРОМЕЖУТОЧНОЙ ДИАГНОСТИЧЕСКОЙ РАБОТЫ: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 Диагностическая работа (2021), вариант 1/ 9 класс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67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представленных ниже картинках вы можете видеть 2 вида на здание с разных точек обзора.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839"/>
            <a:ext cx="5999843" cy="32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84571" y="200523"/>
            <a:ext cx="50074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2: ЗАКРУЧЕННОЕ ЗДАНИЕ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какой точки был нарисован Вид 1?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 Севера.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Запада.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Востока.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Юга.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67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представленных ниже картинках вы можете видеть 2 вида на здание с разных точек обзора.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839"/>
            <a:ext cx="5999843" cy="32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84571" y="200523"/>
            <a:ext cx="50074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2: ЗАКРУЧЕННОЕ ЗДАНИЕ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какой точки был нарисован Вид 1?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 Севера.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Запада.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Востока.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Юга.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68457" y="2087380"/>
            <a:ext cx="48913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ЗАКРУЧЕННОЕ ЗДАНИЕ: ОЦЕНКА ОТВЕТА НА ВОПРОС 2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C. С Востока.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67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представленных ниже картинках вы можете видеть 2 вида на здание с разных точек обзора.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839"/>
            <a:ext cx="5999843" cy="32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84571" y="200523"/>
            <a:ext cx="5007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Вопрос 3: ЗАКРУЧЕННОЕ ЗДАНИЕ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какой точки был нарисован Вид 2?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А. С </a:t>
            </a:r>
            <a:r>
              <a:rPr lang="ru-RU" sz="2000" dirty="0" err="1" smtClean="0">
                <a:solidFill>
                  <a:srgbClr val="002060"/>
                </a:solidFill>
              </a:rPr>
              <a:t>Северо-Запада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B.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</a:rPr>
              <a:t>Северо-Востока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C.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</a:rPr>
              <a:t>Юго-Запада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D.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</a:rPr>
              <a:t>Юго-Востока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67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представленных ниже картинках вы можете видеть 2 вида на здание с разных точек обзора.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839"/>
            <a:ext cx="5999843" cy="321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84571" y="200523"/>
            <a:ext cx="50074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Вопрос 3: ЗАКРУЧЕННОЕ ЗДАНИЕ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какой точки был нарисован Вид 2?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А. С </a:t>
            </a:r>
            <a:r>
              <a:rPr lang="ru-RU" sz="2000" dirty="0" err="1" smtClean="0">
                <a:solidFill>
                  <a:srgbClr val="002060"/>
                </a:solidFill>
              </a:rPr>
              <a:t>Северо-Запада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B.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</a:rPr>
              <a:t>Северо-Востока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C.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</a:rPr>
              <a:t>Юго-Запада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D. </a:t>
            </a:r>
            <a:r>
              <a:rPr lang="ru-RU" sz="2000" dirty="0" smtClean="0">
                <a:solidFill>
                  <a:srgbClr val="002060"/>
                </a:solidFill>
              </a:rPr>
              <a:t>С </a:t>
            </a:r>
            <a:r>
              <a:rPr lang="ru-RU" sz="2000" dirty="0" err="1" smtClean="0">
                <a:solidFill>
                  <a:srgbClr val="002060"/>
                </a:solidFill>
              </a:rPr>
              <a:t>Юго-Востока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ЗАКРУЧЕННОЕ ЗДАНИЕ: ОЦЕНКА ОТВЕТА НА ВОПРОС 3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1: D. С </a:t>
            </a:r>
            <a:r>
              <a:rPr lang="ru-RU" sz="2000" dirty="0" err="1" smtClean="0">
                <a:solidFill>
                  <a:srgbClr val="002060"/>
                </a:solidFill>
              </a:rPr>
              <a:t>Юго-Востока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0: Другие ответы.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9: Ответ отсутствует.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1174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4: ЗАКРУЧЕННОЕ ЗДАНИЕ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этаж с квартирами немного повернут по сравнению с первым этажом. Верхний этаж (20 по счету над первым) находится под прямым углом к первому этажу. На представленном ниже рисунке изображена схема первого этажа.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43" y="1769156"/>
            <a:ext cx="6457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5771" y="5594420"/>
            <a:ext cx="1124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Нарисуйте на этой схеме план 10 этажа над первым, демонстрируя расположение 10 этажа относительно первого.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«ЗАКРУЧЕННОЕ  ЗДАНИЕ»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457370" y="174171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5675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4: ЗАКРУЧЕННОЕ ЗДАНИЕ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этаж с квартирами немного повернут по сравнению с первым этажом. Верхний этаж (20 по счету над первым) находится под прямым углом к первому этажу. На представленном ниже рисунке изображена схема первого этажа.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9384"/>
            <a:ext cx="4338973" cy="242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88686" y="5028363"/>
            <a:ext cx="4615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Нарисуйте на этой схеме план 10 этажа над первым, демонстрируя расположение 10 этажа относительно первого.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6057" y="2888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ЗАКРУЧЕННОЕ ЗДАНИЕ: ОЦЕНКА ОТВЕТА НА ВОПРОС 4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2: Верный рисунок с верной точкой поворота против часовой стрелки. Приемлемая величина угла – от 40° до 50°.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983" y="1787119"/>
            <a:ext cx="3317875" cy="285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91200" y="471446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частично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Угол или точка или направление поворота изображены неверно.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«НЕФТЯНОЕ ПЯТНО»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672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Танкер, перевозивший нефть по морю, ударился о камень, что привело к образованию дыры в резервуаре с нефтью. Танкер находился на расстоянии 65 км от берега. Через несколько дней нефть растеклась таким образом, как это изображено на рисунке ниже.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84571" y="200523"/>
            <a:ext cx="5007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1: НЕФТЯНОЕ ПЯТНО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масштаб карты, определите размер нефтяного пятна в квадратных километрах (км2).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…………………………… км².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840" y="1857827"/>
            <a:ext cx="3316846" cy="482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«НЕФТЯНОЕ ПЯТНО»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7715" y="420915"/>
            <a:ext cx="6720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Танкер, перевозивший нефть по морю, ударился о камень, что привело к образованию дыры в резервуаре с нефтью. Танкер находился на расстоянии 65 км от берега. Через несколько дней нефть растеклась таким образом, как это изображено на рисунке ниже.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84571" y="200523"/>
            <a:ext cx="5007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1: НЕФТЯНОЕ ПЯТНО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масштаб карты, определите размер нефтяного пятна в квадратных километрах (км2).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…………………………… км².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125" y="1814284"/>
            <a:ext cx="3302332" cy="480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271657" y="1596855"/>
            <a:ext cx="4397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НЕФТЯНОЕ ПЯТНО: ОЦЕНКА ОТВЕТА НА ВОПРОС 1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ВОПРОСА: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Определение площади неправильной фигуры с использованием приведенного масштаба.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математического содержания: Пространство и форма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Контекст: Научный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деятельность: Применять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Ответы в промежутке от 2200 до 3300.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84571" y="200523"/>
            <a:ext cx="500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1: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Определите, можно ли прийти к следующим выводам о ветряной электростанции Е-82, основываясь на вышеизложенной информации. Для каждого утверждения обведите «Да» или «Нет».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9" y="482829"/>
            <a:ext cx="1517588" cy="24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86857" y="449943"/>
            <a:ext cx="50654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собираются установить ветряные электростанции для выработки электричества.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собрал информацию о следующей модели.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Модель: 	Е-82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Высота: 	138 метров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лопастей:  3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одной лопасти:  40 метров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скорость вращения: 20 оборотов в минуту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установки: 3 200 000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Величина оборота: 0,10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Эксплуатационные затраты: 0,01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функционирования: 	функционирует 97% года </a:t>
            </a:r>
            <a:r>
              <a:rPr lang="ru-RU" dirty="0" smtClean="0"/>
              <a:t>	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370" y="5355771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киловатт-час – это единица измерения электрической энергии.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438" y="1912031"/>
            <a:ext cx="5105562" cy="25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239656" y="217715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75087" y="200523"/>
            <a:ext cx="6516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1: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Определите, можно ли прийти к следующим выводам о ветряной электростанции Е-82, основываясь на вышеизложенной информации. Для каждого утверждения обведите «Да» или «Нет».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863" y="2394858"/>
            <a:ext cx="6699999" cy="3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46744" y="537029"/>
            <a:ext cx="4862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ВЕТРА: ОЦЕНКА ОТВЕТА НА ВОПРОС 1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ВОПРОСА: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Проанализировать информацию о приведенной ситуации.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математического содержания: Изменение и зависимости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Контекст: Научный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деятельность: Интерпретировать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Четыре верных ответа в следующем порядке: Да, Нет, Да, Нет.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907" y="182880"/>
            <a:ext cx="9406893" cy="626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9" y="482829"/>
            <a:ext cx="1517588" cy="24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86857" y="449943"/>
            <a:ext cx="50654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собираются установить ветряные электростанции для выработки электричества.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собрал информацию о следующей модели.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Модель: 	Е-82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Высота: 	138 метров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лопастей:  3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одной лопасти:  40 метров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скорость вращения: 20 оборотов в минуту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установки: 3 200 000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Величина оборота: 0,10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Эксплуатационные затраты: 0,01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функционирования: 	функционирует 97% года </a:t>
            </a:r>
            <a:r>
              <a:rPr lang="ru-RU" dirty="0" smtClean="0"/>
              <a:t>	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370" y="5355771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киловатт-час – это единица измерения электрической энергии.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0057" y="174172"/>
            <a:ext cx="5021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2: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хотят определить затраты и прибыль, которые принесет строительство ветряной электростанции.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предложил следующую формулу для определения финансовой прибыли 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которую можно получить в течение нескольких лет (г), если они построят модель Е-82.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577" y="2517320"/>
            <a:ext cx="2558823" cy="128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99086" y="3831771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Основываясь на формуле мэра, определите минимальное количество лет функционирования станции, которое покроет затраты на ее строительство.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6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8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10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12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0249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70057" y="174172"/>
            <a:ext cx="5021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2: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хотят определить затраты и прибыль, которые принесет строительство ветряной электростанции.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предложил следующую формулу для определения финансовой прибыли 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которую можно получить в течение нескольких лет (г), если они построят модель Е-82.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9577" y="2517320"/>
            <a:ext cx="2558823" cy="128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99086" y="3831771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Основываясь на формуле мэра, определите минимальное количество лет функционирования станции, которое покроет затраты на ее строительство.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6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8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10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12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914" y="711200"/>
            <a:ext cx="589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ВЕТРА: ОЦЕНКА ОТВЕТА НА ВОПРОС 2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ВОПРОСА: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Понять и решить приведенное уравнение в контексте.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математического содержания: Изменение и зависимости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Контекст: Научный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деятельность: Применять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В. 8 лет.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9233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9" y="482829"/>
            <a:ext cx="1517588" cy="24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86858" y="449943"/>
            <a:ext cx="4978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собираются установить ветряные электростанции для выработки электричества.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собрал информацию о следующей модели.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Модель: 	Е-82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Высота: 	138 метров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лопастей:  3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одной лопасти:  40 метров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скорость вращения: 20 оборотов в минуту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установки: 3 200 000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Величина оборота: 0,10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Эксплуатационные затраты: 0,01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функционирования: 	функционирует 97% года </a:t>
            </a:r>
            <a:r>
              <a:rPr lang="ru-RU" dirty="0" smtClean="0"/>
              <a:t>	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370" y="5355771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киловатт-час – это единица измерения электрической энергии.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8117" y="4165600"/>
            <a:ext cx="2659621" cy="250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053943" y="174171"/>
            <a:ext cx="5138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3: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решили построить несколько электростанций модели Е-82 на квадратном поле (длина = ширина = 500 м).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со строительными нормами минимальное расстояниями между основаниями двух электростанций данной модели должно равняться пяти длинам лопасти.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Мэр города предложил способ расположения электростанций, изображенный на рисунке справа.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Объясните, почему предложенный мэром способ не соответствует строительным нормам. Подтвердите свой ответ вычислениями.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0057" y="4397829"/>
            <a:ext cx="191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……………………………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……………………………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……………………………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9233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7371" y="449943"/>
            <a:ext cx="6487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ВЕТРА: ОЦЕНКА ОТВЕТА НА ВОПРОС 3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ВОПРОСА: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Описание: Использовать теорему Пифагора.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математического содержания: Пространство и форма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Контекст: Научный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деятельность: Применять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1: Ответы, которые верно и доступно демонстрируют с использованием математических вычислений, что обязательное минимальное расстояние в 5 лопастей (т.е. 200 м) не было соблюдено между всеми электростанциями. Рисунок не должен обязательно присутствовать, как и отдельное предложение, содержащее ответ.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 Ветряные электростанции не могут быть расположены таким образом, потому что расстояние между ними иногда составляет только √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125²+125²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≈ 177 м.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8117" y="4165600"/>
            <a:ext cx="2659621" cy="250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053943" y="174171"/>
            <a:ext cx="5138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3: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решили построить несколько электростанций модели Е-82 на квадратном поле (длина = ширина = 500 м).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со строительными нормами минимальное расстояниями между основаниями двух электростанций данной модели должно равняться пяти длинам лопасти.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Мэр города предложил способ расположения электростанций, изображенный на рисунке справа.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Объясните, почему предложенный мэром способ не соответствует строительным нормам. Подтвердите свой ответ вычислениями.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0057" y="4397829"/>
            <a:ext cx="191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……………………………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……………………………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……………………………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«ЭНЕРГИЯ ВЕТРА»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923313" y="21771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9" y="482829"/>
            <a:ext cx="1517588" cy="24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86858" y="449943"/>
            <a:ext cx="4978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собираются установить ветряные электростанции для выработки электричества.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Зедтауна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собрал информацию о следующей модели.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Модель: 	Е-82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Высота: 	138 метров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лопастей:  3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 одной лопасти:  40 метров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Максимальная скорость вращения: 20 оборотов в минуту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установки: 3 200 000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Величина оборота: 0,10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Эксплуатационные затраты: 0,01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произведенный киловатт-час 	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функционирования: 	функционирует 97% года </a:t>
            </a:r>
            <a:r>
              <a:rPr lang="ru-RU" dirty="0" smtClean="0"/>
              <a:t>	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370" y="5355771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Примечание: киловатт-час – это единица измерения электрической энергии.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3943" y="174171"/>
            <a:ext cx="5138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4: ЭНЕРГИЯ ВЕТРА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какой максимальной скоростью могут двигаться лопасти ветряной электростанции? Опишите свои вычисления и приведите ответ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километрах в час (км/ч). Используйте информацию о модели Е-82.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891313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26743" y="174171"/>
            <a:ext cx="68652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ПИНГВИНЫ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Обычно у пары пингвинов каждый год вылупляются 2 птенца, но выживает только тот, который вылупляется из большего яйца.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 хохлатых пингвинов первое яйцо весит примерно 78 грамм, а второе – 110 грамм.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Примерно на сколько процентов второе яйцо тяжелее, чем первое?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A. 29%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B. 32%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C. 41%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D. 71%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514" y="3193143"/>
            <a:ext cx="3846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Фотограф животных Жан Батист отправился в одногодичную экспедицию, где сделал много фотографий пингвинов и их птенцов.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был особенно заинтересован в увеличении размеров различных колоний пингвинов.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891313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26743" y="174171"/>
            <a:ext cx="686525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ПИНГВИНЫ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Обычно у пары пингвинов каждый год вылупляются 2 птенца, но выживает только тот, который вылупляется из большего яйца.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 хохлатых пингвинов первое яйцо весит примерно 78 грамм, а второе – 110 грамм.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Примерно на сколько процентов второе яйцо тяжелее, чем первое?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A. 29%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B. 32%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C. 41%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D. 71%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ПИНГВИНЫ: ОЦЕНКА ОТВЕТА НА ВОПРОС 1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ЦЕЛЬ ВОПРОСА: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Описание: Процентные вычисления в реальном контексте.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Область математического содержания: Количество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Контекст: Научный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Познавательная деятельность: Применять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1: С. 41%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0: Другие ответы.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9: Ответ отсутствует.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514" y="3193143"/>
            <a:ext cx="3846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Фотограф животных Жан Батист отправился в одногодичную экспедицию, где сделал много фотографий пингвинов и их птенцов.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был особенно заинтересован в увеличении размеров различных колоний пингвинов.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891313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26743" y="174171"/>
            <a:ext cx="68652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 ПИНГВИНЫ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Жан хочет узнать, как изменится размер колонии пингвинов в течение нескольких лет. Для этого он делает следующие предположения: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начале года колония состоит из 10 000 пингвинов (5 000 пар).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Весной каждого года у каждой пары вырастает птенец.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 </a:t>
            </a:r>
            <a:r>
              <a:rPr lang="ru-RU" sz="2000" dirty="0" smtClean="0">
                <a:solidFill>
                  <a:srgbClr val="002060"/>
                </a:solidFill>
              </a:rPr>
              <a:t>концу года 20% пингвинов (взрослых и птенцов) умрут.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Сколько пингвинов (взрослых и птенцов) будет в колонии к концу первого года?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Количество пингвинов: ……………………………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514" y="3193143"/>
            <a:ext cx="3846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Фотограф животных Жан Батист отправился в одногодичную экспедицию, где сделал много фотографий пингвинов и их птенцов.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был особенно заинтересован в увеличении размеров различных колоний пингвинов.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891313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26743" y="174171"/>
            <a:ext cx="686525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2: ПИНГВИНЫ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Жан хочет узнать, как изменится размер колонии пингвинов в течение нескольких лет. Для этого он делает следующие предположения: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начале года колония состоит из 10 000 пингвинов (5 000 пар).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Весной каждого года у каждой пары вырастает птенец.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концу года 20% пингвинов (взрослых и птенцов) умрут.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Сколько пингвинов (взрослых и птенцов) будет в колонии к концу первого года?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Количество пингвинов: ……………………………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ПИНГВИНЫ: ОЦЕНКА ОТВЕТА НА ВОПРОС 2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ЦЕЛЬ ВОПРОСА: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Описание: Понять реальную ситуацию для вычисления точного количества пингвинов, основанного на изменении процентных соотношений.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Область математического содержания: Количество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Контекст: Научный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Познавательная деятельность: Формулировать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Код 1: 12 000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Ответ не принимается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Код 0: Другие ответы.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Код 9: Ответ отсутствует.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514" y="3193143"/>
            <a:ext cx="3846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Фотограф животных Жан Батист отправился в одногодичную экспедицию, где сделал много фотографий пингвинов и их птенцов.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был особенно заинтересован в увеличении размеров различных колоний пингвинов.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891313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26743" y="174171"/>
            <a:ext cx="68652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3: ПИНГВИНЫ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Жан предполагает, что колония продолжит расти следующим образом: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начале каждого года колония состоит из равного количества самцов и самок, которые образуют пары.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Весной </a:t>
            </a:r>
            <a:r>
              <a:rPr lang="ru-RU" dirty="0" smtClean="0">
                <a:solidFill>
                  <a:srgbClr val="002060"/>
                </a:solidFill>
              </a:rPr>
              <a:t>каждого года у каждой пары вырастает птенец.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концу каждого года 20% пингвинов (взрослых и птенцов) умирает.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 smtClean="0">
                <a:solidFill>
                  <a:srgbClr val="002060"/>
                </a:solidFill>
              </a:rPr>
              <a:t>пингвинов, которым 1 год, тоже появляются птенцы.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Исходя из данных предположений, выберите формулу, которая описывает общее количество пингвинов (П) 7 лет спустя.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A.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0,2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B.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0,8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C.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0,2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D.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0,8</a:t>
            </a:r>
            <a:r>
              <a:rPr lang="ru-RU" dirty="0" smtClean="0">
                <a:solidFill>
                  <a:srgbClr val="002060"/>
                </a:solidFill>
              </a:rPr>
              <a:t>) ^7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514" y="3193143"/>
            <a:ext cx="3846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Фотограф животных Жан Батист отправился в одногодичную экспедицию, где сделал много фотографий пингвинов и их птенцов.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был особенно заинтересован в увеличении размеров различных колоний пингвинов.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5428" y="290286"/>
            <a:ext cx="1114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ВСЕРОССИЙСКИЙ СЕМИНАР «ФОРМИРОВАНИЕ И ОЦЕНКА ФУНКЦИОНАЛЬНОЙ ГРАМОТНОСТИ» ИСРО РАО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9199" y="2828836"/>
            <a:ext cx="103922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"Функциональная</a:t>
            </a:r>
            <a:br>
              <a:rPr lang="ru-RU" sz="3200" dirty="0" smtClean="0"/>
            </a:br>
            <a:r>
              <a:rPr lang="ru-RU" sz="3200" dirty="0" smtClean="0"/>
              <a:t>грамотность" (прямая ссылка на раздел</a:t>
            </a:r>
            <a:br>
              <a:rPr lang="ru-RU" sz="3200" dirty="0" smtClean="0"/>
            </a:br>
            <a:r>
              <a:rPr lang="ru-RU" sz="3200" u="sng" dirty="0" smtClean="0">
                <a:hlinkClick r:id="rId2"/>
              </a:rPr>
              <a:t>https://edsoo.ru/Funkcionalnaya_gramotnost.htm</a:t>
            </a:r>
            <a:r>
              <a:rPr lang="ru-RU" sz="32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950856" y="24674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84686" y="174171"/>
            <a:ext cx="5907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3: ПИНГВИНЫ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Жан предполагает, что колония продолжит расти следующим образом: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начале каждого года колония состоит из равного количества самцов и самок, которые образуют пары.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Весной </a:t>
            </a:r>
            <a:r>
              <a:rPr lang="ru-RU" dirty="0" smtClean="0">
                <a:solidFill>
                  <a:srgbClr val="002060"/>
                </a:solidFill>
              </a:rPr>
              <a:t>каждого года у каждой пары вырастает птенец.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концу каждого года 20% пингвинов (взрослых и птенцов) умирает.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 smtClean="0">
                <a:solidFill>
                  <a:srgbClr val="002060"/>
                </a:solidFill>
              </a:rPr>
              <a:t>пингвинов, которым 1 год, тоже появляются птенцы.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Исходя из данных предположений, выберите формулу, которая описывает общее количество пингвинов (П) 7 лет спустя.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A.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0,2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B.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0,8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C.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0,2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D.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0,8</a:t>
            </a:r>
            <a:r>
              <a:rPr lang="ru-RU" dirty="0" smtClean="0">
                <a:solidFill>
                  <a:srgbClr val="002060"/>
                </a:solidFill>
              </a:rPr>
              <a:t>) ^7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176348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8343" y="2002972"/>
            <a:ext cx="53702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ПИНГВИНЫ: ОЦЕНКА ОТВЕТА НА ВОПРОС 3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ЦЕЛЬ ВОПРОСА: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Описание: Понять приведенную ситуацию и выбрать подходящую математическую модель.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Область математического содержания: Изменение и зависимости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Контекст: Научный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Познавательная деятельность: Формулировать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1: В. П = 10 000 </a:t>
            </a:r>
            <a:r>
              <a:rPr lang="ru-RU" sz="2000" dirty="0" err="1" smtClean="0">
                <a:solidFill>
                  <a:srgbClr val="002060"/>
                </a:solidFill>
              </a:rPr>
              <a:t>х</a:t>
            </a:r>
            <a:r>
              <a:rPr lang="ru-RU" sz="2000" dirty="0" smtClean="0">
                <a:solidFill>
                  <a:srgbClr val="002060"/>
                </a:solidFill>
              </a:rPr>
              <a:t> (1,5 </a:t>
            </a:r>
            <a:r>
              <a:rPr lang="ru-RU" sz="2000" dirty="0" err="1" smtClean="0">
                <a:solidFill>
                  <a:srgbClr val="002060"/>
                </a:solidFill>
              </a:rPr>
              <a:t>х</a:t>
            </a:r>
            <a:r>
              <a:rPr lang="ru-RU" sz="2000" dirty="0" smtClean="0">
                <a:solidFill>
                  <a:srgbClr val="002060"/>
                </a:solidFill>
              </a:rPr>
              <a:t> 0,8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r>
              <a:rPr lang="ru-RU" sz="2000" dirty="0" smtClean="0">
                <a:solidFill>
                  <a:srgbClr val="002060"/>
                </a:solidFill>
              </a:rPr>
              <a:t> ^7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0: Другие ответы.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9: Ответ отсутствует.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</a:t>
            </a:r>
            <a:r>
              <a:rPr lang="ru-RU" sz="2000" dirty="0" smtClean="0">
                <a:solidFill>
                  <a:srgbClr val="002060"/>
                </a:solidFill>
              </a:rPr>
              <a:t>«ПИНГВИНЫ»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5950856" y="246744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84686" y="174171"/>
            <a:ext cx="5907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3: ПИНГВИНЫ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Жан предполагает, что колония продолжит расти следующим образом: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начале каждого года колония состоит из равного количества самцов и самок, которые образуют пары.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Весной </a:t>
            </a:r>
            <a:r>
              <a:rPr lang="ru-RU" dirty="0" smtClean="0">
                <a:solidFill>
                  <a:srgbClr val="002060"/>
                </a:solidFill>
              </a:rPr>
              <a:t>каждого года у каждой пары вырастает птенец.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 smtClean="0">
                <a:solidFill>
                  <a:srgbClr val="002060"/>
                </a:solidFill>
              </a:rPr>
              <a:t>концу каждого года 20% пингвинов (взрослых и птенцов) умирает.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 smtClean="0">
                <a:solidFill>
                  <a:srgbClr val="002060"/>
                </a:solidFill>
              </a:rPr>
              <a:t>пингвинов, которым 1 год, тоже появляются птенцы.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Исходя из данных предположений, выберите формулу, которая описывает общее количество пингвинов (П) 7 лет спустя.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A.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0,2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B.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(1,5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0,8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C.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0,2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 ^7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D. П = 10 000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(1,2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0,8</a:t>
            </a:r>
            <a:r>
              <a:rPr lang="ru-RU" dirty="0" smtClean="0">
                <a:solidFill>
                  <a:srgbClr val="002060"/>
                </a:solidFill>
              </a:rPr>
              <a:t>) ^7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71" y="539296"/>
            <a:ext cx="176348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8343" y="2002972"/>
            <a:ext cx="53702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ПИНГВИНЫ: ОЦЕНКА ОТВЕТА НА ВОПРОС 3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ЦЕЛЬ ВОПРОСА: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Описание: Понять приведенную ситуацию и выбрать подходящую математическую модель.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Область математического содержания: Изменение и зависимости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Контекст: Научный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Познавательная деятельность: Формулировать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1: В. П = 10 000 </a:t>
            </a:r>
            <a:r>
              <a:rPr lang="ru-RU" sz="2000" dirty="0" err="1" smtClean="0">
                <a:solidFill>
                  <a:srgbClr val="002060"/>
                </a:solidFill>
              </a:rPr>
              <a:t>х</a:t>
            </a:r>
            <a:r>
              <a:rPr lang="ru-RU" sz="2000" dirty="0" smtClean="0">
                <a:solidFill>
                  <a:srgbClr val="002060"/>
                </a:solidFill>
              </a:rPr>
              <a:t> (1,5 </a:t>
            </a:r>
            <a:r>
              <a:rPr lang="ru-RU" sz="2000" dirty="0" err="1" smtClean="0">
                <a:solidFill>
                  <a:srgbClr val="002060"/>
                </a:solidFill>
              </a:rPr>
              <a:t>х</a:t>
            </a:r>
            <a:r>
              <a:rPr lang="ru-RU" sz="2000" dirty="0" smtClean="0">
                <a:solidFill>
                  <a:srgbClr val="002060"/>
                </a:solidFill>
              </a:rPr>
              <a:t> 0,8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r>
              <a:rPr lang="ru-RU" sz="2000" dirty="0" smtClean="0">
                <a:solidFill>
                  <a:srgbClr val="002060"/>
                </a:solidFill>
              </a:rPr>
              <a:t> ^7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0: Другие ответы.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Код 9: Ответ отсутствует.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5892798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4171" y="217714"/>
            <a:ext cx="590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4: ПИНГВИНЫ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8628"/>
            <a:ext cx="5936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 возвращении из экспедиции Жан Батист ищет в Интернете, сколько птенцов в среднем вырастает у одной пары.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Он находит следующую диаграмму для трех видов пингвинов: субантарктического, хохлатого и </a:t>
            </a:r>
            <a:r>
              <a:rPr lang="ru-RU" sz="2000" dirty="0" err="1" smtClean="0">
                <a:solidFill>
                  <a:srgbClr val="002060"/>
                </a:solidFill>
              </a:rPr>
              <a:t>магелланова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2204"/>
            <a:ext cx="6550479" cy="41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42743" y="391885"/>
            <a:ext cx="5312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Основываясь на данных, приведенных в диаграмме, определите, верны ли следующие утверждения.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Обведите «Верно» или «Неверно» для каждого утверждения.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618515" y="2132148"/>
          <a:ext cx="5384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188"/>
                <a:gridCol w="1624612"/>
              </a:tblGrid>
              <a:tr h="667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	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ли данное утверждение?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2000 году среднее количество птенцов у пары пингвинов было больше 0,6.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2006 году в среднем менее чем 80% пар пингвинов выводили потомство.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Примерно к 2015 году данные 3 вида пингвинов исчезнут.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количество птенцов у пары </a:t>
                      </a:r>
                      <a:r>
                        <a:rPr lang="ru-RU" sz="18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магеллановых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пингвинов уменьшилось с 2001 по 2004 год.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5892798" y="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68457" y="117693"/>
            <a:ext cx="51235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8282"/>
            <a:ext cx="5138057" cy="325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42743" y="391885"/>
            <a:ext cx="5312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Основываясь на данных, приведенных в диаграмме, определите, верны ли следующие утверждения.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Обведите «Верно» или «Неверно» для каждого утверждения.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618515" y="2132148"/>
          <a:ext cx="5384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188"/>
                <a:gridCol w="1624612"/>
              </a:tblGrid>
              <a:tr h="6676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	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ли данное утверждение?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2000 году среднее количество птенцов у пары пингвинов было больше 0,6.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2006 году в среднем менее чем 80% пар пингвинов выводили потомство.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Примерно к 2015 году данные 3 вида пингвинов исчезнут.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 / </a:t>
                      </a:r>
                      <a:r>
                        <a:rPr lang="ru-RU" sz="1800" u="sng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количество птенцов у пары </a:t>
                      </a:r>
                      <a:r>
                        <a:rPr lang="ru-RU" sz="1800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магеллановых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пингвинов уменьшилось с 2001 по 2004 год.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Верно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/ Неверно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4171" y="0"/>
            <a:ext cx="6023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ПИНГВИНЫ: ОЦЕНКА ОТВЕТА НА ВОПРОС 4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ЦЕЛЬ ВОПРОСА: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Описание: Проанализировать различные утверждения о приведенной столбчатой диаграмме.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Область математического содержания: Неопределенность и данные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Контекст: Научный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Познавательная деятельность: Интерпретировать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Ответ принимается полностью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Код 1: Четыре правильных ответа в следующем порядке: Верно, Верно, Неверно, Верно.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Ответ не принимается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Код 0: Другие ответы.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Код 9: Ответ отсутствует.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592" y="327253"/>
            <a:ext cx="4257675" cy="6029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429" y="610548"/>
            <a:ext cx="5712959" cy="28018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9028" y="2682249"/>
            <a:ext cx="2300163" cy="10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65100" prst="coolSlant"/>
            <a:contourClr>
              <a:srgbClr val="FFFFFF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>
            <a:off x="7213599" y="2278743"/>
            <a:ext cx="566060" cy="6096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693" y="4495800"/>
            <a:ext cx="7631566" cy="21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Box 11"/>
          <p:cNvSpPr txBox="1"/>
          <p:nvPr/>
        </p:nvSpPr>
        <p:spPr>
          <a:xfrm>
            <a:off x="6183086" y="232229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ОФИЦИАЛЬНЫЙ САЙТ СКИРО ПК и ПРО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981371" y="3556000"/>
            <a:ext cx="1030515" cy="2859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80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32229"/>
            <a:ext cx="10101943" cy="61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80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9546"/>
            <a:ext cx="9144000" cy="19376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АСПЕКТЫ ФОРМИРОВАНИЯ МАТЕМАТИЧЕСКОЙ ГРАМОТНОСТИ. РАЗБОР ЗАДАНИЙ ИССЛЕДОВАНИЯ </a:t>
            </a:r>
            <a:r>
              <a:rPr lang="en-US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 </a:t>
            </a:r>
            <a:r>
              <a:rPr lang="ru-RU" dirty="0" smtClean="0"/>
              <a:t>февраля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829"/>
            <a:ext cx="11592152" cy="27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2934607"/>
            <a:ext cx="107918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886857" y="5036457"/>
            <a:ext cx="6023429" cy="75474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5428" y="290286"/>
            <a:ext cx="1114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ВСЕРОССИЙСКИЙ СЕМИНАР «ФОРМИРОВАНИЕ И ОЦЕНКА ФУНКЦИОНАЛЬНОЙ ГРАМОТНОСТИ» ИСРО РАО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2872"/>
            <a:ext cx="11684000" cy="410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2152" cy="27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61" y="459695"/>
            <a:ext cx="11086372" cy="41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41827" y="4953782"/>
            <a:ext cx="50364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  -   участвовал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  -   смотрел в записи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-   не участвовал, не смотрел запись (причина)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839200" y="3164113"/>
            <a:ext cx="3120572" cy="97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228" y="232228"/>
            <a:ext cx="10842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ВЕБИНАРЫ АКАДЕМИИ МИНПРОСВЕЩЕИЯ РОССИИ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92" y="829080"/>
            <a:ext cx="12204592" cy="20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91886" y="2757714"/>
            <a:ext cx="812800" cy="9724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591" y="3017157"/>
            <a:ext cx="3495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2278743" y="2815772"/>
            <a:ext cx="1480457" cy="19884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8230" y="1909082"/>
            <a:ext cx="3352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3759200" y="5079999"/>
            <a:ext cx="2873829" cy="10595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7377" y="4368799"/>
            <a:ext cx="1830277" cy="17131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8911466" y="3563650"/>
            <a:ext cx="306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https://apkpro.ru/fmc/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7543" y="3222171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ССЫЛКА: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9026" y="5205866"/>
            <a:ext cx="1853078" cy="1434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7634515" y="5355771"/>
            <a:ext cx="2554514" cy="7547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228" y="232228"/>
            <a:ext cx="108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СБОРНИК  ЗАДАНИЙ  ИССЛЕДОВАНИЯ  </a:t>
            </a:r>
            <a:r>
              <a:rPr lang="en-US" sz="2400" dirty="0" smtClean="0">
                <a:solidFill>
                  <a:srgbClr val="002060"/>
                </a:solidFill>
              </a:rPr>
              <a:t>PISA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(спецификации и образцы)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984" y="1638074"/>
            <a:ext cx="3303815" cy="46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8285" y="943429"/>
            <a:ext cx="393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https://rikc.by/ru/PISA/2-ex__pisa.pdf</a:t>
            </a:r>
            <a:endParaRPr lang="ru-RU" dirty="0" smtClean="0"/>
          </a:p>
          <a:p>
            <a:r>
              <a:rPr lang="ru-RU" dirty="0" smtClean="0"/>
              <a:t>ссылка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561" y="3771900"/>
            <a:ext cx="4124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6725" y="1150712"/>
            <a:ext cx="4105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591" y="1174750"/>
            <a:ext cx="2733675" cy="1866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</TotalTime>
  <Words>4722</Words>
  <Application>Microsoft Office PowerPoint</Application>
  <PresentationFormat>Произвольный</PresentationFormat>
  <Paragraphs>627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МЕТОДИЧЕСКИЕ АСПЕКТЫ ФОРМИРОВАНИЯ МАТЕМАТИЧЕСКОЙ ГРАМОТНОСТИ. РАЗБОР ЗАДАНИЙ ИССЛЕДОВАНИЯ PISA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МЕТОДИЧЕСКИЕ АСПЕКТЫ ФОРМИРОВАНИЯ МАТЕМАТИЧЕСКОЙ ГРАМОТНОСТИ. РАЗБОР ЗАДАНИЙ ИССЛЕДОВАНИЯ PISA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РЦОИ</cp:lastModifiedBy>
  <cp:revision>295</cp:revision>
  <dcterms:created xsi:type="dcterms:W3CDTF">2021-08-15T15:17:03Z</dcterms:created>
  <dcterms:modified xsi:type="dcterms:W3CDTF">2022-02-27T17:10:28Z</dcterms:modified>
</cp:coreProperties>
</file>