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9" r:id="rId3"/>
    <p:sldId id="311" r:id="rId4"/>
    <p:sldId id="292" r:id="rId5"/>
    <p:sldId id="296" r:id="rId6"/>
    <p:sldId id="267" r:id="rId7"/>
    <p:sldId id="298" r:id="rId8"/>
    <p:sldId id="269" r:id="rId9"/>
    <p:sldId id="302" r:id="rId10"/>
    <p:sldId id="304" r:id="rId11"/>
    <p:sldId id="275" r:id="rId12"/>
    <p:sldId id="306" r:id="rId13"/>
    <p:sldId id="307" r:id="rId14"/>
    <p:sldId id="308" r:id="rId15"/>
    <p:sldId id="310" r:id="rId16"/>
    <p:sldId id="31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C92A6"/>
    <a:srgbClr val="B9FFFF"/>
    <a:srgbClr val="DDFFFF"/>
    <a:srgbClr val="27A09D"/>
    <a:srgbClr val="8A0000"/>
    <a:srgbClr val="0033CC"/>
    <a:srgbClr val="0000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12C8-CEEE-4903-A2D8-E90F503E0794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8124-0D77-460A-96A2-EC149EDCA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33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8B04-5812-4371-8069-9AC1C85E90E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1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0A87D-A611-4407-9F4B-965663F778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75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29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70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11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/>
        </p:nvGraphicFramePr>
        <p:xfrm>
          <a:off x="1589" y="1590"/>
          <a:ext cx="1587" cy="1587"/>
        </p:xfrm>
        <a:graphic>
          <a:graphicData uri="http://schemas.openxmlformats.org/presentationml/2006/ole">
            <p:oleObj spid="_x0000_s1026" name="Слайд think-cell" r:id="rId3" imgW="360" imgH="360" progId="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9"/>
            <a:ext cx="9144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79882" y="5202062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8379882" y="5178146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9735" y="4860081"/>
            <a:ext cx="2106234" cy="666646"/>
          </a:xfrm>
          <a:prstGeom prst="rect">
            <a:avLst/>
          </a:prstGeom>
        </p:spPr>
      </p:pic>
      <p:grpSp>
        <p:nvGrpSpPr>
          <p:cNvPr id="2" name="Группа 44"/>
          <p:cNvGrpSpPr>
            <a:grpSpLocks noChangeAspect="1"/>
          </p:cNvGrpSpPr>
          <p:nvPr/>
        </p:nvGrpSpPr>
        <p:grpSpPr>
          <a:xfrm>
            <a:off x="1000207" y="4851124"/>
            <a:ext cx="1484849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2709222" y="5204814"/>
            <a:ext cx="54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2709222" y="5180898"/>
            <a:ext cx="54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21" y="4725560"/>
            <a:ext cx="1637453" cy="935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814570" y="5204814"/>
            <a:ext cx="567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5814570" y="5180898"/>
            <a:ext cx="567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251222" y="6103159"/>
            <a:ext cx="52484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81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81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="" xmlns:p14="http://schemas.microsoft.com/office/powerpoint/2010/main" val="121535910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89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60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86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0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89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95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7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8668-6ED3-4ED5-A8D5-125BF6ACF781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A6F2-1BF7-47C2-8C85-14F882374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ales@blbz.ru" TargetMode="External"/><Relationship Id="rId4" Type="http://schemas.openxmlformats.org/officeDocument/2006/relationships/hyperlink" Target="mailto:binom@lbz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9BC1BF-1596-4A91-A0A1-555BA90A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09" t="588" b="19534"/>
          <a:stretch/>
        </p:blipFill>
        <p:spPr>
          <a:xfrm>
            <a:off x="0" y="-1"/>
            <a:ext cx="5072066" cy="67726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516" y="476672"/>
            <a:ext cx="8712968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C92A6"/>
                </a:solidFill>
              </a:rPr>
              <a:t>«Реализация ФГОС СОО:  открытость, вариативность, </a:t>
            </a:r>
            <a:r>
              <a:rPr lang="ru-RU" sz="4400" b="1" dirty="0" err="1" smtClean="0">
                <a:solidFill>
                  <a:srgbClr val="2C92A6"/>
                </a:solidFill>
              </a:rPr>
              <a:t>метапредметность</a:t>
            </a:r>
            <a:r>
              <a:rPr lang="ru-RU" sz="4400" b="1" dirty="0" smtClean="0">
                <a:solidFill>
                  <a:srgbClr val="2C92A6"/>
                </a:solidFill>
              </a:rPr>
              <a:t> и преемственность в образовании»</a:t>
            </a:r>
            <a:endParaRPr lang="ru-RU" sz="4400" b="1" dirty="0">
              <a:solidFill>
                <a:srgbClr val="2C92A6"/>
              </a:solidFill>
            </a:endParaRPr>
          </a:p>
        </p:txBody>
      </p:sp>
      <p:pic>
        <p:nvPicPr>
          <p:cNvPr id="8" name="Picture 2" descr="http://lbz.ru/_img/promo/logo755x254.jpg">
            <a:extLst>
              <a:ext uri="{FF2B5EF4-FFF2-40B4-BE49-F238E27FC236}">
                <a16:creationId xmlns:a16="http://schemas.microsoft.com/office/drawing/2014/main" xmlns="" id="{BE27DBF6-BE32-42A1-8FF5-C1EB0844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500702"/>
            <a:ext cx="3563376" cy="11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3714752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err="1" smtClean="0"/>
              <a:t>Анжелика</a:t>
            </a:r>
            <a:r>
              <a:rPr lang="ru-RU" sz="2400" b="1" i="1" dirty="0" smtClean="0"/>
              <a:t> Васильевна Кошкина</a:t>
            </a:r>
          </a:p>
          <a:p>
            <a:r>
              <a:rPr lang="ru-RU" b="1" dirty="0" smtClean="0"/>
              <a:t>автор </a:t>
            </a:r>
            <a:r>
              <a:rPr lang="ru-RU" b="1" dirty="0" smtClean="0"/>
              <a:t>УМК </a:t>
            </a:r>
            <a:r>
              <a:rPr lang="ru-RU" b="1" dirty="0" smtClean="0"/>
              <a:t>«Физика</a:t>
            </a:r>
            <a:r>
              <a:rPr lang="ru-RU" b="1" dirty="0" smtClean="0"/>
              <a:t>»  редакции </a:t>
            </a:r>
            <a:r>
              <a:rPr lang="ru-RU" b="1" dirty="0" smtClean="0"/>
              <a:t>«БИНОМ</a:t>
            </a:r>
            <a:r>
              <a:rPr lang="ru-RU" b="1" dirty="0" smtClean="0"/>
              <a:t>. Лаборатория знаний»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60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056784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choolBookCTT" pitchFamily="2" charset="0"/>
              </a:rPr>
              <a:t>Какие УУД мы формировали </a:t>
            </a:r>
          </a:p>
          <a:p>
            <a:pPr algn="ctr"/>
            <a:r>
              <a:rPr lang="ru-RU" sz="2400" b="1" dirty="0">
                <a:latin typeface="SchoolBookCTT" pitchFamily="2" charset="0"/>
              </a:rPr>
              <a:t>при выполнении этого задания?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choolBookCTT" pitchFamily="2" charset="0"/>
              </a:rPr>
              <a:t>Регулятивные УУД </a:t>
            </a:r>
            <a:endParaRPr lang="ru-RU" sz="2400" b="1" dirty="0">
              <a:latin typeface="SchoolBookCT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16936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SchoolBookCTT" pitchFamily="2" charset="0"/>
              </a:rPr>
              <a:t>определять необходимые действия в соответствии с учебной и познавательной задачей и составлять алгоритм их выполнения;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SchoolBookCTT" pitchFamily="2" charset="0"/>
              </a:rPr>
              <a:t>обосновывать и осуществлять выбор наиболее эффективных способов решения учебных и познавательных задач;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 smtClean="0">
                <a:latin typeface="SchoolBookCTT" pitchFamily="2" charset="0"/>
              </a:rPr>
              <a:t>определять </a:t>
            </a:r>
            <a:r>
              <a:rPr lang="ru-RU" sz="2800" dirty="0">
                <a:latin typeface="SchoolBookCTT" pitchFamily="2" charset="0"/>
              </a:rPr>
              <a:t>потенциальные затруднения при решении учебной и познавательной задачи и находить средства для их устранения;</a:t>
            </a:r>
          </a:p>
        </p:txBody>
      </p:sp>
    </p:spTree>
    <p:extLst>
      <p:ext uri="{BB962C8B-B14F-4D97-AF65-F5344CB8AC3E}">
        <p14:creationId xmlns="" xmlns:p14="http://schemas.microsoft.com/office/powerpoint/2010/main" val="8149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056784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choolBookCTT" pitchFamily="2" charset="0"/>
              </a:rPr>
              <a:t>Какие УУД мы формировали </a:t>
            </a:r>
          </a:p>
          <a:p>
            <a:pPr algn="ctr"/>
            <a:r>
              <a:rPr lang="ru-RU" sz="2400" b="1" dirty="0">
                <a:latin typeface="SchoolBookCTT" pitchFamily="2" charset="0"/>
              </a:rPr>
              <a:t>при выполнении этого задания?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choolBookCTT" pitchFamily="2" charset="0"/>
              </a:rPr>
              <a:t>Коммуникативные УУД </a:t>
            </a:r>
            <a:endParaRPr lang="ru-RU" sz="2400" b="1" dirty="0">
              <a:latin typeface="SchoolBookCT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04864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800" dirty="0">
                <a:latin typeface="SchoolBookCTT" pitchFamily="2" charset="0"/>
              </a:rPr>
              <a:t>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1439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0240" cy="463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886" y="154078"/>
            <a:ext cx="8784976" cy="1015663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choolBookCTT" pitchFamily="2" charset="0"/>
              </a:rPr>
              <a:t>Познавательные УУД.</a:t>
            </a:r>
          </a:p>
          <a:p>
            <a:r>
              <a:rPr lang="ru-RU" sz="2000" dirty="0" smtClean="0">
                <a:latin typeface="SchoolBookCTT" pitchFamily="2" charset="0"/>
              </a:rPr>
              <a:t>Умение </a:t>
            </a:r>
            <a:r>
              <a:rPr lang="ru-RU" sz="2000" dirty="0">
                <a:latin typeface="SchoolBookCTT" pitchFamily="2" charset="0"/>
              </a:rPr>
              <a:t>создавать, применять и преобразовывать знаки и символы, модели и схемы для решения учебных и познавательных задач. </a:t>
            </a:r>
          </a:p>
        </p:txBody>
      </p:sp>
    </p:spTree>
    <p:extLst>
      <p:ext uri="{BB962C8B-B14F-4D97-AF65-F5344CB8AC3E}">
        <p14:creationId xmlns="" xmlns:p14="http://schemas.microsoft.com/office/powerpoint/2010/main" val="20672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7"/>
          <a:stretch/>
        </p:blipFill>
        <p:spPr bwMode="auto">
          <a:xfrm>
            <a:off x="430155" y="2826482"/>
            <a:ext cx="8049171" cy="20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02" y="3419474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02" y="3571874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107"/>
            <a:ext cx="8144138" cy="175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5088394"/>
            <a:ext cx="4475261" cy="14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62" y="4822440"/>
            <a:ext cx="2974830" cy="20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192" y="80318"/>
            <a:ext cx="9020773" cy="984885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choolBookCTT" pitchFamily="2" charset="0"/>
              </a:rPr>
              <a:t>Регулятивные УУД.</a:t>
            </a:r>
          </a:p>
          <a:p>
            <a:r>
              <a:rPr lang="ru-RU" sz="1900" dirty="0"/>
              <a:t>Умение самостоятельно планировать пути достижения </a:t>
            </a:r>
            <a:r>
              <a:rPr lang="ru-RU" sz="1900" dirty="0" smtClean="0"/>
              <a:t>целей, осознанно </a:t>
            </a:r>
            <a:r>
              <a:rPr lang="ru-RU" sz="1900" dirty="0"/>
              <a:t>выбирать наиболее эффективные способы решения учебных и </a:t>
            </a:r>
            <a:r>
              <a:rPr lang="ru-RU" sz="1900" dirty="0" smtClean="0"/>
              <a:t>познавательных </a:t>
            </a:r>
            <a:r>
              <a:rPr lang="ru-RU" sz="1900" dirty="0"/>
              <a:t>задач.</a:t>
            </a:r>
            <a:endParaRPr lang="ru-RU" sz="1900" dirty="0">
              <a:latin typeface="SchoolBook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7181"/>
            <a:ext cx="8964488" cy="30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886" y="154078"/>
            <a:ext cx="8784976" cy="1631216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choolBookCTT" pitchFamily="2" charset="0"/>
              </a:rPr>
              <a:t>Коммуникативные УУД.</a:t>
            </a:r>
          </a:p>
          <a:p>
            <a:r>
              <a:rPr lang="ru-RU" sz="2000" dirty="0"/>
              <a:t>Умение осознанно использовать речевые средства в соответствии с задачей коммуникации для выражения своих чувств, мыслей и потребностей для планирования и регуляции своей деятельности; владение устной и письменной речью, монологической контекстной речью.</a:t>
            </a:r>
            <a:endParaRPr lang="ru-RU" sz="2000" dirty="0">
              <a:latin typeface="SchoolBook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9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BCCADD21-023E-1444-BB6E-D81DC30AA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041174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p:oleObj spid="_x0000_s2050" name="Слайд think-cell" r:id="rId5" imgW="7761960" imgH="10047960" progId="">
              <p:embed/>
            </p:oleObj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59712902-299E-8949-8177-2BD7B585D0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000" b="1" dirty="0" err="1">
              <a:solidFill>
                <a:schemeClr val="bg1"/>
              </a:solidFill>
              <a:latin typeface="Calibri" panose="020F0502020204030204" pitchFamily="34" charset="0"/>
              <a:ea typeface="+mj-ea"/>
              <a:sym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D4BAC93-3F64-4847-8A21-E5F2342F2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155"/>
            <a:ext cx="9144000" cy="7939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C92A6"/>
                </a:solidFill>
                <a:latin typeface="+mn-lt"/>
                <a:ea typeface="+mn-ea"/>
                <a:cs typeface="+mn-cs"/>
              </a:rPr>
              <a:t>Преемственность</a:t>
            </a:r>
            <a:endParaRPr lang="ru-RU" dirty="0">
              <a:solidFill>
                <a:srgbClr val="2C92A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 descr="D:\Опаловский\7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643182"/>
            <a:ext cx="1500198" cy="2357454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  <p:pic>
        <p:nvPicPr>
          <p:cNvPr id="16" name="Picture 4" descr="K:\_for all\ИМО физики\Опаловский\Презентации 2019\УМК\Грачёв\7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071546"/>
            <a:ext cx="1428760" cy="2214578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  <p:pic>
        <p:nvPicPr>
          <p:cNvPr id="352260" name="Picture 4" descr="Физика. 7 класс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714488"/>
            <a:ext cx="1500198" cy="2286016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  <p:pic>
        <p:nvPicPr>
          <p:cNvPr id="352262" name="Picture 6" descr="Физика. 7 класс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500306"/>
            <a:ext cx="1428760" cy="2071702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  <p:pic>
        <p:nvPicPr>
          <p:cNvPr id="352264" name="Picture 8" descr="Физика. 7 класс*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1428736"/>
            <a:ext cx="1357322" cy="2071702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  <p:pic>
        <p:nvPicPr>
          <p:cNvPr id="352266" name="Picture 10" descr="Физика. 7 класс: учебник в 2 ч. Ч. 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2000240"/>
            <a:ext cx="1428760" cy="2000264"/>
          </a:xfrm>
          <a:prstGeom prst="rect">
            <a:avLst/>
          </a:prstGeom>
          <a:noFill/>
          <a:ln>
            <a:solidFill>
              <a:srgbClr val="4249AA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808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9BC1BF-1596-4A91-A0A1-555BA90A4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09" t="588" b="19534"/>
          <a:stretch/>
        </p:blipFill>
        <p:spPr>
          <a:xfrm>
            <a:off x="0" y="-1"/>
            <a:ext cx="5072066" cy="6772629"/>
          </a:xfrm>
          <a:prstGeom prst="rect">
            <a:avLst/>
          </a:prstGeom>
        </p:spPr>
      </p:pic>
      <p:pic>
        <p:nvPicPr>
          <p:cNvPr id="59394" name="Picture 2" descr="http://lbz.ru/_img/promo/logo755x254.jpg">
            <a:extLst>
              <a:ext uri="{FF2B5EF4-FFF2-40B4-BE49-F238E27FC236}">
                <a16:creationId xmlns:a16="http://schemas.microsoft.com/office/drawing/2014/main" xmlns="" id="{A15B4309-F075-4B2A-9B6C-FD69C03B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857892"/>
            <a:ext cx="19907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>
            <a:extLst>
              <a:ext uri="{FF2B5EF4-FFF2-40B4-BE49-F238E27FC236}">
                <a16:creationId xmlns:a16="http://schemas.microsoft.com/office/drawing/2014/main" xmlns="" id="{CE85FF84-A1A0-47A2-BE28-B22368398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70" y="214290"/>
            <a:ext cx="707233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  <a:cs typeface="Arial" panose="020B0604020202020204" pitchFamily="34" charset="0"/>
              </a:rPr>
              <a:t>Будем рады сотрудничеству!</a:t>
            </a:r>
          </a:p>
        </p:txBody>
      </p:sp>
      <p:sp>
        <p:nvSpPr>
          <p:cNvPr id="59397" name="Прямоугольник 1">
            <a:extLst>
              <a:ext uri="{FF2B5EF4-FFF2-40B4-BE49-F238E27FC236}">
                <a16:creationId xmlns:a16="http://schemas.microsoft.com/office/drawing/2014/main" xmlns="" id="{CD0DA920-FF66-421D-9357-9F177D91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6" y="1263552"/>
            <a:ext cx="42862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>
                <a:latin typeface="Tahoma" panose="020B0604030504040204" pitchFamily="34" charset="0"/>
              </a:rPr>
              <a:t>Москва, ул. </a:t>
            </a:r>
            <a:r>
              <a:rPr lang="ru-RU" altLang="ru-RU" b="1" dirty="0" err="1">
                <a:latin typeface="Tahoma" panose="020B0604030504040204" pitchFamily="34" charset="0"/>
              </a:rPr>
              <a:t>Краснопролетарская</a:t>
            </a:r>
            <a:r>
              <a:rPr lang="ru-RU" altLang="ru-RU" b="1" dirty="0">
                <a:latin typeface="Tahoma" panose="020B0604030504040204" pitchFamily="34" charset="0"/>
              </a:rPr>
              <a:t>, </a:t>
            </a:r>
            <a:endParaRPr lang="ru-RU" altLang="ru-RU" b="1" dirty="0" smtClean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b="1" dirty="0" smtClean="0">
                <a:latin typeface="Tahoma" panose="020B0604030504040204" pitchFamily="34" charset="0"/>
              </a:rPr>
              <a:t>д</a:t>
            </a:r>
            <a:r>
              <a:rPr lang="ru-RU" altLang="ru-RU" b="1" dirty="0">
                <a:latin typeface="Tahoma" panose="020B0604030504040204" pitchFamily="34" charset="0"/>
              </a:rPr>
              <a:t>. 16, стр. 3</a:t>
            </a:r>
          </a:p>
          <a:p>
            <a:pPr>
              <a:defRPr/>
            </a:pPr>
            <a:endParaRPr lang="ru-RU" altLang="ru-RU" b="1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b="1" dirty="0">
                <a:latin typeface="Tahoma" panose="020B0604030504040204" pitchFamily="34" charset="0"/>
              </a:rPr>
              <a:t>+7 (495) 181-53-44; </a:t>
            </a:r>
          </a:p>
          <a:p>
            <a:pPr>
              <a:defRPr/>
            </a:pPr>
            <a:endParaRPr lang="ru-RU" altLang="ru-RU" b="1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hlinkClick r:id="rId4"/>
              </a:rPr>
              <a:t>E-mail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hlinkClick r:id="rId4"/>
              </a:rPr>
              <a:t>: binom@lbz.ru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; </a:t>
            </a:r>
          </a:p>
          <a:p>
            <a:pPr>
              <a:defRPr/>
            </a:pPr>
            <a:endParaRPr lang="en-US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HTTP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://</a:t>
            </a: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www.lbz.ru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9400" name="Прямоугольник 7">
            <a:extLst>
              <a:ext uri="{FF2B5EF4-FFF2-40B4-BE49-F238E27FC236}">
                <a16:creationId xmlns:a16="http://schemas.microsoft.com/office/drawing/2014/main" xmlns="" id="{5785B820-AF18-405B-B9F9-D118A94A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2803029"/>
            <a:ext cx="2802761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cs typeface="Arial" panose="020B0604020202020204" pitchFamily="34" charset="0"/>
              </a:rPr>
              <a:t>Интернет-магазины:</a:t>
            </a:r>
          </a:p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www.shop.prosv.ru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www.tdabris.ru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www.labirint.ru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my-shop.ru</a:t>
            </a:r>
            <a:endParaRPr lang="ru-RU" altLang="ru-RU" sz="20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7554" y="4286256"/>
            <a:ext cx="5435488" cy="1214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Коммерческий департамент: </a:t>
            </a:r>
            <a:r>
              <a:rPr lang="en-US" dirty="0">
                <a:solidFill>
                  <a:schemeClr val="tx1"/>
                </a:solidFill>
                <a:hlinkClick r:id="rId5"/>
              </a:rPr>
              <a:t>sales@blbz.ru</a:t>
            </a:r>
            <a:r>
              <a:rPr lang="ru-RU" dirty="0">
                <a:solidFill>
                  <a:schemeClr val="tx1"/>
                </a:solidFill>
              </a:rPr>
              <a:t>, +7 (495) 181-53-44, доб. 271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Департамент регионального развития: </a:t>
            </a:r>
            <a:r>
              <a:rPr lang="en-US" dirty="0">
                <a:solidFill>
                  <a:schemeClr val="tx1"/>
                </a:solidFill>
              </a:rPr>
              <a:t>http</a:t>
            </a:r>
            <a:r>
              <a:rPr lang="ru-RU" dirty="0">
                <a:solidFill>
                  <a:schemeClr val="tx1"/>
                </a:solidFill>
              </a:rPr>
              <a:t>://</a:t>
            </a:r>
            <a:r>
              <a:rPr lang="en-US" dirty="0">
                <a:solidFill>
                  <a:schemeClr val="tx1"/>
                </a:solidFill>
              </a:rPr>
              <a:t>lbz.ru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region</a:t>
            </a:r>
            <a:r>
              <a:rPr lang="ru-RU" dirty="0">
                <a:solidFill>
                  <a:schemeClr val="tx1"/>
                </a:solidFill>
              </a:rPr>
              <a:t>/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92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064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336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608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880" y="492565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8" y="4791602"/>
            <a:ext cx="1238400" cy="17547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712" y="4792360"/>
            <a:ext cx="123733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064" y="4792360"/>
            <a:ext cx="123733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5256" y="4792360"/>
            <a:ext cx="123733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805" y="4792360"/>
            <a:ext cx="120240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46533" y="4792360"/>
            <a:ext cx="120240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Прямоугольник 14"/>
          <p:cNvSpPr/>
          <p:nvPr/>
        </p:nvSpPr>
        <p:spPr>
          <a:xfrm>
            <a:off x="234473" y="2564904"/>
            <a:ext cx="87096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УМК по физике  авторского коллектива  </a:t>
            </a:r>
          </a:p>
          <a:p>
            <a:pPr algn="ctr"/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Л.Э. </a:t>
            </a:r>
            <a:r>
              <a:rPr lang="ru-RU" sz="28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Генденштейна</a:t>
            </a:r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, А.А. </a:t>
            </a:r>
            <a:r>
              <a:rPr lang="ru-RU" sz="28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Булатовой</a:t>
            </a:r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И.Н.Корнильева</a:t>
            </a:r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, А.В. Кошкиной </a:t>
            </a:r>
            <a:b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под ред. В.А. Орлова </a:t>
            </a:r>
            <a:endParaRPr lang="ru-RU" sz="2800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5725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C92A6"/>
                </a:solidFill>
              </a:rPr>
              <a:t>Реализация требований ФГОС в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2C92A6"/>
                </a:solidFill>
              </a:rPr>
              <a:t>УМК «Физика»  редакции «БИНОМ. Лаборатория знаний»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141348"/>
            <a:ext cx="292895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Вариативность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211018"/>
            <a:ext cx="292895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Преемственность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071678"/>
            <a:ext cx="292895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Открытость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561" y="5280688"/>
            <a:ext cx="2930400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Метапредметность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786322"/>
            <a:ext cx="1238400" cy="17547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2428868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1142984"/>
            <a:ext cx="1238250" cy="17545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357694"/>
            <a:ext cx="123733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143248"/>
            <a:ext cx="1202400" cy="175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85432" y="376102"/>
            <a:ext cx="2952328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Требования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ФГОС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071" y="1963089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Личностные результаты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7582" y="1963089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Предметные результаты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6854" y="3380488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Межпредметные</a:t>
            </a:r>
            <a:r>
              <a:rPr lang="ru-RU" sz="2400" b="1" dirty="0" smtClean="0">
                <a:solidFill>
                  <a:schemeClr val="tx1"/>
                </a:solidFill>
              </a:rPr>
              <a:t> понятия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3380488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УУД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50092" y="1963089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2400" b="1" dirty="0" smtClean="0">
                <a:solidFill>
                  <a:schemeClr val="tx1"/>
                </a:solidFill>
              </a:rPr>
              <a:t> результаты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76" y="5280688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Познавательные УУД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62724" y="5280688"/>
            <a:ext cx="2664296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Регулятивные УУД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3872" y="5280688"/>
            <a:ext cx="2868815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Коммуникативные УУД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1220247"/>
            <a:ext cx="0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20072" y="1220247"/>
            <a:ext cx="1368152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555776" y="1220247"/>
            <a:ext cx="1368152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389002" y="2804423"/>
            <a:ext cx="0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880623" y="2693114"/>
            <a:ext cx="1368152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57971" y="4343018"/>
            <a:ext cx="0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231796" y="4343018"/>
            <a:ext cx="1368152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15994" y="4343018"/>
            <a:ext cx="1368152" cy="576065"/>
          </a:xfrm>
          <a:prstGeom prst="straightConnector1">
            <a:avLst/>
          </a:prstGeom>
          <a:ln w="28575">
            <a:solidFill>
              <a:srgbClr val="0000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1422" y="107133"/>
            <a:ext cx="9001156" cy="664373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6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646"/>
          <a:stretch/>
        </p:blipFill>
        <p:spPr bwMode="auto">
          <a:xfrm>
            <a:off x="298389" y="415655"/>
            <a:ext cx="8547222" cy="94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6" y="3132454"/>
            <a:ext cx="813816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866310"/>
            <a:ext cx="60198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7680960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2786058"/>
            <a:ext cx="8572560" cy="3286148"/>
          </a:xfrm>
          <a:prstGeom prst="rect">
            <a:avLst/>
          </a:prstGeom>
          <a:noFill/>
          <a:ln>
            <a:solidFill>
              <a:srgbClr val="2C9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1579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4459"/>
    </mc:Choice>
    <mc:Fallback>
      <p:transition spd="slow" advTm="8445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2"/>
        <p14:stopEvt time="8291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\Documents\Cropper Captures\CropperCapture[1]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4" t="4838"/>
          <a:stretch/>
        </p:blipFill>
        <p:spPr bwMode="auto">
          <a:xfrm>
            <a:off x="55486" y="217627"/>
            <a:ext cx="9033029" cy="219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4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\Documents\Cropper Captures\CropperCapture[1]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4" t="4838"/>
          <a:stretch/>
        </p:blipFill>
        <p:spPr bwMode="auto">
          <a:xfrm>
            <a:off x="55486" y="217627"/>
            <a:ext cx="9033029" cy="219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03477" y="2348880"/>
            <a:ext cx="2512339" cy="4522209"/>
            <a:chOff x="403477" y="2261800"/>
            <a:chExt cx="2512339" cy="452220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477" y="2261800"/>
              <a:ext cx="2512339" cy="452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6646" y="5689823"/>
              <a:ext cx="2600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SchoolBookCTT" pitchFamily="2" charset="0"/>
                </a:rPr>
                <a:t>l</a:t>
              </a:r>
              <a:endParaRPr lang="en-US" b="1" i="1" dirty="0" smtClean="0">
                <a:latin typeface="SchoolBookCTT" pitchFamily="2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2" r="65371" b="15450"/>
          <a:stretch/>
        </p:blipFill>
        <p:spPr bwMode="auto">
          <a:xfrm>
            <a:off x="4572000" y="2738287"/>
            <a:ext cx="3024336" cy="19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26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\Documents\Cropper Captures\CropperCapture[1]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4" t="4838"/>
          <a:stretch/>
        </p:blipFill>
        <p:spPr bwMode="auto">
          <a:xfrm>
            <a:off x="55486" y="255086"/>
            <a:ext cx="9033029" cy="219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желик\Documents\Cropper Captures\CropperCapture[2]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45107"/>
          <a:stretch/>
        </p:blipFill>
        <p:spPr bwMode="auto">
          <a:xfrm>
            <a:off x="345148" y="2394539"/>
            <a:ext cx="8113181" cy="64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желик\Documents\Cropper Captures\CropperCapture[1]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52" y="2394538"/>
            <a:ext cx="580348" cy="189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77" r="31946" b="14622"/>
          <a:stretch/>
        </p:blipFill>
        <p:spPr bwMode="auto">
          <a:xfrm>
            <a:off x="1586036" y="3207794"/>
            <a:ext cx="5631404" cy="14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63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056784" cy="72008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SchoolBookCTT" pitchFamily="2" charset="0"/>
              </a:rPr>
              <a:t>Какие УУД мы формировали </a:t>
            </a:r>
          </a:p>
          <a:p>
            <a:pPr algn="ctr"/>
            <a:r>
              <a:rPr lang="ru-RU" sz="2400" b="1" dirty="0">
                <a:latin typeface="SchoolBookCTT" pitchFamily="2" charset="0"/>
              </a:rPr>
              <a:t>при выполнении этого задания?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764" y="2031806"/>
            <a:ext cx="88204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SchoolBookCTT" pitchFamily="2" charset="0"/>
              </a:rPr>
              <a:t> обозначать </a:t>
            </a:r>
            <a:r>
              <a:rPr lang="ru-RU" sz="2600" dirty="0">
                <a:latin typeface="SchoolBookCTT" pitchFamily="2" charset="0"/>
              </a:rPr>
              <a:t>символом и знаком предмет и (или) явление;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SchoolBookCTT" pitchFamily="2" charset="0"/>
              </a:rPr>
              <a:t> определять </a:t>
            </a:r>
            <a:r>
              <a:rPr lang="ru-RU" sz="2600" dirty="0">
                <a:latin typeface="SchoolBookCTT" pitchFamily="2" charset="0"/>
              </a:rPr>
              <a:t>логические связи между предметами и (или) явлениями, обозначать данные логические связи с помощью знаков в схеме;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SchoolBookCTT" pitchFamily="2" charset="0"/>
              </a:rPr>
              <a:t> строить </a:t>
            </a:r>
            <a:r>
              <a:rPr lang="ru-RU" sz="2600" dirty="0">
                <a:latin typeface="SchoolBookCTT" pitchFamily="2" charset="0"/>
              </a:rPr>
              <a:t>модель (схему) на основе условий задачи и (или) способа ее решения;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600" dirty="0" smtClean="0">
                <a:latin typeface="SchoolBookCTT" pitchFamily="2" charset="0"/>
              </a:rPr>
              <a:t>переводить </a:t>
            </a:r>
            <a:r>
              <a:rPr lang="ru-RU" sz="2600" dirty="0">
                <a:latin typeface="SchoolBookCTT" pitchFamily="2" charset="0"/>
              </a:rPr>
              <a:t>сложную по составу (многоаспектную) информацию из графического или формализованного (символьного) представления в текстовое и наоборот;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SchoolBookCTT" pitchFamily="2" charset="0"/>
              </a:rPr>
              <a:t>Познавательные УУД </a:t>
            </a:r>
            <a:endParaRPr lang="ru-RU" sz="2400" b="1" dirty="0">
              <a:latin typeface="SchoolBookCT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e6ffa8a058225c43bb555471fdcbb09b132da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9.3|23|10.1|10.1"/>
  <p:tag name="GENSWF_SLIDE_TITLE" val="Превращение задачи в ситуацию"/>
  <p:tag name="GENSWF_ADVANCE_TIME" val="84.46"/>
  <p:tag name="ISPRING_SLIDE_INDENT_LEVEL" val="1"/>
  <p:tag name="ISPRING_CUSTOM_TIMING_USED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.EyHthi.v4yHugp7pP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384</Words>
  <Application>Microsoft Office PowerPoint</Application>
  <PresentationFormat>Экран (4:3)</PresentationFormat>
  <Paragraphs>60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Преемственность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МВидео</cp:lastModifiedBy>
  <cp:revision>80</cp:revision>
  <dcterms:created xsi:type="dcterms:W3CDTF">2016-11-25T04:16:01Z</dcterms:created>
  <dcterms:modified xsi:type="dcterms:W3CDTF">2020-08-12T19:52:10Z</dcterms:modified>
</cp:coreProperties>
</file>