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2" r:id="rId3"/>
    <p:sldId id="257" r:id="rId4"/>
    <p:sldId id="268" r:id="rId5"/>
    <p:sldId id="265" r:id="rId6"/>
    <p:sldId id="280" r:id="rId7"/>
    <p:sldId id="266" r:id="rId8"/>
    <p:sldId id="258" r:id="rId9"/>
    <p:sldId id="259" r:id="rId10"/>
    <p:sldId id="260" r:id="rId11"/>
    <p:sldId id="281" r:id="rId12"/>
    <p:sldId id="261" r:id="rId13"/>
    <p:sldId id="282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1" d="100"/>
          <a:sy n="101" d="100"/>
        </p:scale>
        <p:origin x="-108" y="-6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E7E6-395E-42C5-B69D-CD04B06F5FB6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BA1198D-CCBE-4B88-9615-1339446C4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250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E7E6-395E-42C5-B69D-CD04B06F5FB6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A1198D-CCBE-4B88-9615-1339446C4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032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E7E6-395E-42C5-B69D-CD04B06F5FB6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A1198D-CCBE-4B88-9615-1339446C4B0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8718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E7E6-395E-42C5-B69D-CD04B06F5FB6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A1198D-CCBE-4B88-9615-1339446C4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00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E7E6-395E-42C5-B69D-CD04B06F5FB6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A1198D-CCBE-4B88-9615-1339446C4B0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2923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E7E6-395E-42C5-B69D-CD04B06F5FB6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A1198D-CCBE-4B88-9615-1339446C4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617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E7E6-395E-42C5-B69D-CD04B06F5FB6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198D-CCBE-4B88-9615-1339446C4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020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E7E6-395E-42C5-B69D-CD04B06F5FB6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198D-CCBE-4B88-9615-1339446C4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481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E7E6-395E-42C5-B69D-CD04B06F5FB6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198D-CCBE-4B88-9615-1339446C4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967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E7E6-395E-42C5-B69D-CD04B06F5FB6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A1198D-CCBE-4B88-9615-1339446C4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670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E7E6-395E-42C5-B69D-CD04B06F5FB6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A1198D-CCBE-4B88-9615-1339446C4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400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E7E6-395E-42C5-B69D-CD04B06F5FB6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A1198D-CCBE-4B88-9615-1339446C4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2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E7E6-395E-42C5-B69D-CD04B06F5FB6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198D-CCBE-4B88-9615-1339446C4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94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E7E6-395E-42C5-B69D-CD04B06F5FB6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198D-CCBE-4B88-9615-1339446C4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670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E7E6-395E-42C5-B69D-CD04B06F5FB6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198D-CCBE-4B88-9615-1339446C4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283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E7E6-395E-42C5-B69D-CD04B06F5FB6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A1198D-CCBE-4B88-9615-1339446C4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964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AE7E6-395E-42C5-B69D-CD04B06F5FB6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BA1198D-CCBE-4B88-9615-1339446C4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78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5469" y="1528550"/>
            <a:ext cx="10399143" cy="2702256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1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проживания горя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подростковом возрасте</a:t>
            </a:r>
            <a:r>
              <a:rPr lang="ru-RU" sz="31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100" b="1" dirty="0"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effectLst/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93122" y="4813406"/>
            <a:ext cx="3534771" cy="1126283"/>
          </a:xfrm>
        </p:spPr>
        <p:txBody>
          <a:bodyPr/>
          <a:lstStyle/>
          <a:p>
            <a:pPr>
              <a:lnSpc>
                <a:spcPts val="216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Кандидат псих. наук, </a:t>
            </a:r>
          </a:p>
          <a:p>
            <a:pPr>
              <a:lnSpc>
                <a:spcPts val="216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педагог-психолог 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16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Нездайминова Елена Анатольевна</a:t>
            </a:r>
            <a:endParaRPr lang="ru-RU" sz="2000" dirty="0">
              <a:solidFill>
                <a:schemeClr val="tx1"/>
              </a:solidFill>
              <a:effectLst/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23332" y="-10918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237" y="348018"/>
            <a:ext cx="1323976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700368" y="207286"/>
            <a:ext cx="623792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Министерство обороны Российской Федерации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казенное общеобразовательное учреждение </a:t>
            </a:r>
            <a:endParaRPr kumimoji="0" lang="en-US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«Ставропольское президентское кадетское училище»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47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2573" y="624110"/>
            <a:ext cx="9512039" cy="12808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0501" y="982639"/>
            <a:ext cx="10904112" cy="5377217"/>
          </a:xfrm>
        </p:spPr>
        <p:txBody>
          <a:bodyPr>
            <a:normAutofit/>
          </a:bodyPr>
          <a:lstStyle/>
          <a:p>
            <a:pPr marL="183515" marR="123190" indent="0" algn="ctr">
              <a:lnSpc>
                <a:spcPct val="115000"/>
              </a:lnSpc>
              <a:spcAft>
                <a:spcPts val="600"/>
              </a:spcAft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Возрастные особенности проживания горя.</a:t>
            </a:r>
            <a:endParaRPr lang="ru-RU" sz="3600" dirty="0">
              <a:solidFill>
                <a:schemeClr val="tx1"/>
              </a:solidFill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 smtClean="0"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 9</a:t>
            </a:r>
            <a:r>
              <a:rPr lang="ru-RU" sz="3600" dirty="0" smtClean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b="1" dirty="0" smtClean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3600" dirty="0" smtClean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endParaRPr lang="en-US" sz="3600" b="1" dirty="0" smtClean="0">
              <a:solidFill>
                <a:schemeClr val="tx1"/>
              </a:solidFill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600" b="1" dirty="0" smtClean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возрасте от 9</a:t>
            </a:r>
            <a:r>
              <a:rPr lang="ru-RU" sz="2400" dirty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dirty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2400" dirty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r>
              <a:rPr lang="ru-RU" sz="2400" dirty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sz="2400" dirty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наблюдать фрагментарность. Это поведение можно рассматривать как психологическую защиту ребенка от состояния тревоги и страдания, что означает, что для детского опыта характерно периодическое чередование состояний грусти и развлечений, игр. </a:t>
            </a:r>
            <a:endParaRPr lang="en-US" sz="2400" b="1" dirty="0">
              <a:solidFill>
                <a:schemeClr val="tx1"/>
              </a:solidFill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4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2573" y="624110"/>
            <a:ext cx="9512039" cy="12808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0185" y="624110"/>
            <a:ext cx="10194428" cy="5287112"/>
          </a:xfrm>
        </p:spPr>
        <p:txBody>
          <a:bodyPr>
            <a:normAutofit/>
          </a:bodyPr>
          <a:lstStyle/>
          <a:p>
            <a:pPr marL="183515" marR="123190" indent="0" algn="ctr">
              <a:lnSpc>
                <a:spcPct val="115000"/>
              </a:lnSpc>
              <a:spcAft>
                <a:spcPts val="600"/>
              </a:spcAft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Возрастные особенности проживания горя.</a:t>
            </a:r>
            <a:endParaRPr lang="ru-RU" sz="3600" dirty="0">
              <a:solidFill>
                <a:schemeClr val="tx1"/>
              </a:solidFill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 smtClean="0"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 (13-15 лет)</a:t>
            </a:r>
            <a:endParaRPr lang="en-US" sz="3600" b="1" dirty="0" smtClean="0">
              <a:solidFill>
                <a:schemeClr val="tx1"/>
              </a:solidFill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b="1" dirty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Переходный возраст (13-15 лет) - самый сложный период для переживания горя. </a:t>
            </a:r>
            <a:r>
              <a:rPr lang="ru-RU" sz="2600" dirty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Подростки часто ищут помощи вне дома. Некоторые чувствуют себя в изоляции, ощущают, что друзья избегают их или смущаются и не знают, что сказать.  Повышается риск обращения к неадаптивным формам </a:t>
            </a:r>
            <a:r>
              <a:rPr lang="ru-RU" sz="2600" dirty="0" err="1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совладания</a:t>
            </a:r>
            <a:r>
              <a:rPr lang="ru-RU" sz="2600" dirty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 стрессовой </a:t>
            </a:r>
            <a:r>
              <a:rPr lang="ru-RU" sz="2600" dirty="0" smtClean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ситуацией</a:t>
            </a:r>
            <a:r>
              <a:rPr lang="en-US" sz="2600" dirty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7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3141" y="624110"/>
            <a:ext cx="9921472" cy="1280890"/>
          </a:xfrm>
        </p:spPr>
        <p:txBody>
          <a:bodyPr>
            <a:noAutofit/>
          </a:bodyPr>
          <a:lstStyle/>
          <a:p>
            <a:pPr marL="636905" marR="147955" algn="ctr">
              <a:lnSpc>
                <a:spcPct val="115000"/>
              </a:lnSpc>
              <a:spcBef>
                <a:spcPts val="15"/>
              </a:spcBef>
              <a:spcAft>
                <a:spcPts val="0"/>
              </a:spcAft>
              <a:tabLst>
                <a:tab pos="1020445" algn="l"/>
              </a:tabLs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Приемы оперативной помощи обучающимся, при тревожном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состоянии:</a:t>
            </a:r>
            <a:r>
              <a:rPr lang="ru-RU" dirty="0"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7982" y="2133600"/>
            <a:ext cx="9566630" cy="3777622"/>
          </a:xfrm>
        </p:spPr>
        <p:txBody>
          <a:bodyPr/>
          <a:lstStyle/>
          <a:p>
            <a:pPr marL="636905" marR="147955" algn="ctr">
              <a:lnSpc>
                <a:spcPct val="115000"/>
              </a:lnSpc>
              <a:spcBef>
                <a:spcPts val="15"/>
              </a:spcBef>
              <a:tabLst>
                <a:tab pos="1020445" algn="l"/>
              </a:tabLst>
            </a:pPr>
            <a:endParaRPr lang="ru-RU" dirty="0"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дыхания».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«5-4-3-2-1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».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Проговаривание собственных эмоций».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6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95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Лариса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Рыбык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«Пережить горе» дневник самопомощи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425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6287" y="1269242"/>
            <a:ext cx="10508325" cy="3370997"/>
          </a:xfrm>
        </p:spPr>
        <p:txBody>
          <a:bodyPr/>
          <a:lstStyle/>
          <a:p>
            <a:pPr marL="186055" marR="139065" indent="0" algn="just">
              <a:lnSpc>
                <a:spcPct val="115000"/>
              </a:lnSpc>
              <a:buNone/>
              <a:tabLst>
                <a:tab pos="3583305" algn="l"/>
              </a:tabLst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 проведения мероприятий остается даже менее важным, чем особенности их проведения, уровень</a:t>
            </a:r>
            <a:r>
              <a:rPr lang="ru-RU" sz="3200" b="1" spc="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эмоциональной</a:t>
            </a:r>
            <a:r>
              <a:rPr lang="ru-RU" sz="3200" b="1" spc="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близости</a:t>
            </a:r>
            <a:r>
              <a:rPr lang="ru-RU" sz="3200" b="1" spc="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теплоты общения педагогов с обучающимися.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920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4335" y="624110"/>
            <a:ext cx="9580278" cy="1280890"/>
          </a:xfrm>
        </p:spPr>
        <p:txBody>
          <a:bodyPr>
            <a:normAutofit fontScale="90000"/>
          </a:bodyPr>
          <a:lstStyle/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Фазы детского горя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4525" y="1310185"/>
            <a:ext cx="10440087" cy="4601037"/>
          </a:xfrm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фаза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фаза протеста, когда ребенок отвергает и сопротивляется идее смерти и потери. </a:t>
            </a:r>
            <a:r>
              <a:rPr lang="ru-RU" sz="2400" dirty="0" smtClean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«Не может быть!» (длится от нескольких секунд до недель, в среднем 9 дней).</a:t>
            </a:r>
          </a:p>
          <a:p>
            <a:pPr algn="just">
              <a:lnSpc>
                <a:spcPct val="115000"/>
              </a:lnSpc>
              <a:tabLst>
                <a:tab pos="457200" algn="l"/>
              </a:tabLst>
            </a:pPr>
            <a:r>
              <a:rPr lang="ru-RU" sz="2400" dirty="0" smtClean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Ничего не чувствует. Утрата аппетита, мышечная слабость, малоподвижность, которая сменяется суетливостью.</a:t>
            </a:r>
          </a:p>
          <a:p>
            <a:pPr algn="just">
              <a:lnSpc>
                <a:spcPct val="115000"/>
              </a:lnSpc>
              <a:tabLst>
                <a:tab pos="457200" algn="l"/>
              </a:tabLst>
            </a:pPr>
            <a:r>
              <a:rPr lang="ru-RU" sz="2400" dirty="0" smtClean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Ощущение </a:t>
            </a:r>
            <a:r>
              <a:rPr lang="ru-RU" sz="2400" dirty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нереальности, душевного онемения, </a:t>
            </a:r>
            <a:r>
              <a:rPr lang="ru-RU" sz="2400" dirty="0" smtClean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бесчувственность</a:t>
            </a:r>
            <a:r>
              <a:rPr lang="ru-RU" sz="2400" dirty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tabLst>
                <a:tab pos="457200" algn="l"/>
              </a:tabLst>
            </a:pPr>
            <a:r>
              <a:rPr lang="ru-RU" sz="2400" dirty="0" smtClean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Отрицание как защита.</a:t>
            </a:r>
          </a:p>
          <a:p>
            <a:pPr algn="just">
              <a:lnSpc>
                <a:spcPct val="115000"/>
              </a:lnSpc>
              <a:tabLst>
                <a:tab pos="457200" algn="l"/>
              </a:tabLst>
            </a:pPr>
            <a:r>
              <a:rPr lang="ru-RU" sz="2400" dirty="0" smtClean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любой момент может смениться острым реактивным состоянием</a:t>
            </a:r>
            <a:r>
              <a:rPr lang="ru-RU" sz="2400" dirty="0" smtClean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15000"/>
              </a:lnSpc>
              <a:buNone/>
              <a:tabLst>
                <a:tab pos="457200" algn="l"/>
              </a:tabLst>
            </a:pPr>
            <a:endParaRPr lang="ru-RU" sz="2400" dirty="0">
              <a:solidFill>
                <a:schemeClr val="tx1"/>
              </a:solidFill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</a:pP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</a:pP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</a:pP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</a:pP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</a:pP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947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1128" y="1501254"/>
            <a:ext cx="10153484" cy="4409968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делать, как помочь</a:t>
            </a:r>
            <a:r>
              <a:rPr lang="ru-RU" sz="2400" dirty="0" smtClean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dirty="0" smtClean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возможности не оставлять одного. При этом не обязательно с ним разговаривать, просто быть рядом.</a:t>
            </a:r>
          </a:p>
          <a:p>
            <a:pPr lvl="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dirty="0" smtClean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возможности не посещать учебные занятия.</a:t>
            </a:r>
          </a:p>
          <a:p>
            <a:pPr lvl="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dirty="0" smtClean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Тактильный контакт помогает вывести из шока. Гладить по голове, держать за руку. Если удалось вызвать слёзы, значит помогли перейти на следующую стадию.</a:t>
            </a:r>
            <a:endParaRPr lang="ru-RU" sz="2400" dirty="0">
              <a:solidFill>
                <a:schemeClr val="tx1"/>
              </a:solidFill>
              <a:effectLst/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51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6662" y="955343"/>
            <a:ext cx="10057951" cy="949657"/>
          </a:xfrm>
        </p:spPr>
        <p:txBody>
          <a:bodyPr>
            <a:noAutofit/>
          </a:bodyPr>
          <a:lstStyle/>
          <a:p>
            <a:pPr indent="449580">
              <a:spcAft>
                <a:spcPts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фаза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фаза дезорганизации (страдания)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течение которой ребенок постепенно осознает, что потерянный близкий никогда не вернется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длится в среднем 6-7 недель, 40 дней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6662" y="2606721"/>
            <a:ext cx="10057949" cy="3862317"/>
          </a:xfrm>
        </p:spPr>
        <p:txBody>
          <a:bodyPr>
            <a:normAutofit lnSpcReduction="10000"/>
          </a:bodyPr>
          <a:lstStyle/>
          <a:p>
            <a:pPr lvl="0" algn="just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dirty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Ощущение присутствия умершего, постоянное напоминание о нем</a:t>
            </a:r>
            <a:r>
              <a:rPr lang="ru-RU" sz="2400" dirty="0" smtClean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dirty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Острая душевная боль</a:t>
            </a:r>
            <a:r>
              <a:rPr lang="ru-RU" sz="2400" dirty="0" smtClean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dirty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Ощущение пустоты, отчаяния, бессмысленности, </a:t>
            </a:r>
            <a:r>
              <a:rPr lang="ru-RU" sz="2400" dirty="0" err="1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брошенности</a:t>
            </a:r>
            <a:r>
              <a:rPr lang="ru-RU" sz="2400" dirty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злость, вина, страх.</a:t>
            </a:r>
          </a:p>
          <a:p>
            <a:pPr lvl="0" algn="just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dirty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Желание уединиться, раздражительность.</a:t>
            </a:r>
          </a:p>
          <a:p>
            <a:pPr lvl="0" algn="just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dirty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Нарушение познавательных процессов.</a:t>
            </a:r>
          </a:p>
          <a:p>
            <a:pPr lvl="0" algn="just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dirty="0">
                <a:solidFill>
                  <a:schemeClr val="tx1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Патологическое горе — когда человек не справляется с этой фазой и застревает на ней.</a:t>
            </a:r>
          </a:p>
          <a:p>
            <a:pPr marL="0" lvl="0" indent="0" algn="just">
              <a:lnSpc>
                <a:spcPct val="115000"/>
              </a:lnSpc>
              <a:buNone/>
              <a:tabLst>
                <a:tab pos="457200" algn="l"/>
              </a:tabLst>
            </a:pPr>
            <a:endParaRPr lang="ru-RU" sz="2400" dirty="0" smtClean="0">
              <a:solidFill>
                <a:schemeClr val="tx1"/>
              </a:solidFill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buNone/>
              <a:tabLst>
                <a:tab pos="457200" algn="l"/>
              </a:tabLst>
            </a:pPr>
            <a:endParaRPr lang="ru-RU" dirty="0"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ru-RU" dirty="0">
              <a:solidFill>
                <a:schemeClr val="tx1"/>
              </a:solidFill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327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6662" y="955343"/>
            <a:ext cx="10057951" cy="949657"/>
          </a:xfrm>
        </p:spPr>
        <p:txBody>
          <a:bodyPr>
            <a:no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6662" y="2606721"/>
            <a:ext cx="10057949" cy="3862317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buNone/>
              <a:tabLst>
                <a:tab pos="457200" algn="l"/>
              </a:tabLst>
            </a:pPr>
            <a:endParaRPr lang="ru-RU" sz="2400" dirty="0" smtClean="0">
              <a:solidFill>
                <a:schemeClr val="tx1"/>
              </a:solidFill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buNone/>
              <a:tabLst>
                <a:tab pos="457200" algn="l"/>
              </a:tabLst>
            </a:pPr>
            <a:endParaRPr lang="ru-RU" dirty="0"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ru-RU" dirty="0">
              <a:solidFill>
                <a:schemeClr val="tx1"/>
              </a:solidFill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55845" y="1132764"/>
            <a:ext cx="9444251" cy="4112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457200">
              <a:lnSpc>
                <a:spcPct val="115000"/>
              </a:lnSpc>
              <a:spcBef>
                <a:spcPts val="1000"/>
              </a:spcBef>
              <a:buClr>
                <a:srgbClr val="A53010"/>
              </a:buClr>
            </a:pPr>
            <a:r>
              <a:rPr lang="ru-RU" sz="2400" b="1" dirty="0">
                <a:solidFill>
                  <a:prstClr val="black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делать, как помочь:</a:t>
            </a:r>
            <a:endParaRPr lang="ru-RU" sz="2400" dirty="0">
              <a:solidFill>
                <a:prstClr val="black"/>
              </a:solidFill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defTabSz="457200">
              <a:spcBef>
                <a:spcPts val="1000"/>
              </a:spcBef>
              <a:buClr>
                <a:srgbClr val="A53010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dirty="0">
                <a:solidFill>
                  <a:prstClr val="black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хочет поговорить, нужно быть всегда в его распоряжении.</a:t>
            </a:r>
          </a:p>
          <a:p>
            <a:pPr marL="342900" lvl="0" indent="-342900" algn="just" defTabSz="457200">
              <a:spcBef>
                <a:spcPts val="1000"/>
              </a:spcBef>
              <a:buClr>
                <a:srgbClr val="A53010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dirty="0">
                <a:solidFill>
                  <a:prstClr val="black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Мягко и с пониманием относиться к раздражительности.</a:t>
            </a:r>
          </a:p>
          <a:p>
            <a:pPr marL="342900" lvl="0" indent="-342900" algn="just" defTabSz="457200">
              <a:spcBef>
                <a:spcPts val="1000"/>
              </a:spcBef>
              <a:buClr>
                <a:srgbClr val="A53010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dirty="0">
                <a:solidFill>
                  <a:prstClr val="black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мешать плакать. Слёзы - это эмоциональная разрядка, способствуют успокоению.</a:t>
            </a:r>
          </a:p>
          <a:p>
            <a:pPr marL="342900" lvl="0" indent="-342900" algn="just" defTabSz="457200">
              <a:spcBef>
                <a:spcPts val="1000"/>
              </a:spcBef>
              <a:buClr>
                <a:srgbClr val="A53010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dirty="0">
                <a:solidFill>
                  <a:prstClr val="black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Жалостливые взгляды и отношение окружающих мешают горюющему и постоянно напоминают об утрате.</a:t>
            </a:r>
          </a:p>
          <a:p>
            <a:pPr marL="342900" lvl="0" indent="-342900" algn="just" defTabSz="457200">
              <a:spcBef>
                <a:spcPts val="1000"/>
              </a:spcBef>
              <a:buClr>
                <a:srgbClr val="A53010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dirty="0">
                <a:solidFill>
                  <a:prstClr val="black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конце фазы постепенно приобщать к общественно-полезной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11254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676" y="1001166"/>
            <a:ext cx="9825936" cy="1132434"/>
          </a:xfrm>
        </p:spPr>
        <p:txBody>
          <a:bodyPr>
            <a:noAutofit/>
          </a:bodyPr>
          <a:lstStyle/>
          <a:p>
            <a:pPr marL="342900" lvl="0" indent="449580">
              <a:spcBef>
                <a:spcPts val="1000"/>
              </a:spcBef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3 фаза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для детей, как и для взрослых -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фаза реорганизации, когда происходит процесс принятия потери и окончательное прощание. 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0687" y="2133600"/>
            <a:ext cx="9593925" cy="3777622"/>
          </a:xfrm>
        </p:spPr>
        <p:txBody>
          <a:bodyPr/>
          <a:lstStyle/>
          <a:p>
            <a:pPr indent="0" algn="just">
              <a:lnSpc>
                <a:spcPct val="115000"/>
              </a:lnSpc>
              <a:buNone/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78676" y="1905000"/>
            <a:ext cx="9648966" cy="310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Жизнь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входит в обычный ритм, восстанавливается сон и аппетит.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Горе как переживание не постоянно, а наступает отдельными редкими приступами. Горе переживается как печаль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делать, как помочь: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препятствовать соблюдать ритуал траура.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Оказать помощь в строении планов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будущее.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endParaRPr lang="ru-RU" sz="2400" dirty="0">
              <a:effectLst/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6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01504" y="1801505"/>
            <a:ext cx="9348717" cy="1856096"/>
          </a:xfrm>
        </p:spPr>
        <p:txBody>
          <a:bodyPr>
            <a:normAutofit fontScale="90000"/>
          </a:bodyPr>
          <a:lstStyle/>
          <a:p>
            <a:pPr indent="449580" algn="just">
              <a:spcAft>
                <a:spcPts val="0"/>
              </a:spcAft>
            </a:pP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Работа с горем не в том, чтобы забыть, а в том, чтобы проработать воспоминания.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614149" y="160020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05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0436" y="300251"/>
            <a:ext cx="10581564" cy="6557749"/>
          </a:xfrm>
        </p:spPr>
        <p:txBody>
          <a:bodyPr>
            <a:normAutofit/>
          </a:bodyPr>
          <a:lstStyle/>
          <a:p>
            <a:pPr marR="138430">
              <a:lnSpc>
                <a:spcPct val="115000"/>
              </a:lnSpc>
              <a:spcBef>
                <a:spcPts val="25"/>
              </a:spcBef>
              <a:spcAft>
                <a:spcPts val="0"/>
              </a:spcAft>
              <a:tabLst>
                <a:tab pos="902335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горя будет завершена: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когда эмоции и чувства будут проработаны 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отреагированы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когда ребенок выйдет из состояния крайней зависимости от умершего, вновь приспособится к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окружающему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миру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формы социальной активности не будут нарушены; 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когда ребенок будет проявлять интерес и составлять жизненный маршрут;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когда боль от потери уменьшится;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когда снизиться уровень тревожности и страхов, состояние достигнет эмоционального равновесия;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когда сформируется новая когнитивная модель, в которой травматическое событие займет определенное место в череде других жизненных событий;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когда ребенок принимает прошлое (образ «ушедшего» останется «светлым» в памяти), приобретает новый жизненный опыт, расширится диапазон совладеющего поведения.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3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1315</TotalTime>
  <Words>474</Words>
  <Application>Microsoft Office PowerPoint</Application>
  <PresentationFormat>Произвольный</PresentationFormat>
  <Paragraphs>70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Легкий дым</vt:lpstr>
      <vt:lpstr>«Особенности проживания горя  в подростковом возрасте»  </vt:lpstr>
      <vt:lpstr>Презентация PowerPoint</vt:lpstr>
      <vt:lpstr>Фазы детского горя </vt:lpstr>
      <vt:lpstr>Презентация PowerPoint</vt:lpstr>
      <vt:lpstr>2 фаза - фаза дезорганизации (страдания) в течение которой ребенок постепенно осознает, что потерянный близкий никогда не вернется  (длится в среднем 6-7 недель, 40 дней).   </vt:lpstr>
      <vt:lpstr>  </vt:lpstr>
      <vt:lpstr>3 фаза для детей, как и для взрослых - фаза реорганизации, когда происходит процесс принятия потери и окончательное прощание.  </vt:lpstr>
      <vt:lpstr>Работа с горем не в том, чтобы забыть, а в том, чтобы проработать воспоминания.  </vt:lpstr>
      <vt:lpstr>Работа горя будет завершена: - когда эмоции и чувства будут проработаны и отреагированы; - когда ребенок выйдет из состояния крайней зависимости от умершего, вновь приспособится к окружающему миру и формы социальной активности не будут нарушены;  - когда ребенок будет проявлять интерес и составлять жизненный маршрут; - когда боль от потери уменьшится; - когда снизиться уровень тревожности и страхов, состояние достигнет эмоционального равновесия; - когда сформируется новая когнитивная модель, в которой травматическое событие займет определенное место в череде других жизненных событий; - когда ребенок принимает прошлое (образ «ушедшего» останется «светлым» в памяти), приобретает новый жизненный опыт, расширится диапазон совладеющего поведения.    </vt:lpstr>
      <vt:lpstr>Презентация PowerPoint</vt:lpstr>
      <vt:lpstr>Презентация PowerPoint</vt:lpstr>
      <vt:lpstr>Приемы оперативной помощи обучающимся, при тревожном состоянии: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«Психолого-педагогическое сопровождение  воспитанников- детей ветеранов (участников) специальной военной операции»</dc:title>
  <dc:creator>УО - НЕЗДАЙМИНОВА ЕЛЕНА АНАТОЛЬЕВНА</dc:creator>
  <cp:lastModifiedBy>владимир</cp:lastModifiedBy>
  <cp:revision>52</cp:revision>
  <dcterms:created xsi:type="dcterms:W3CDTF">2023-09-18T08:26:43Z</dcterms:created>
  <dcterms:modified xsi:type="dcterms:W3CDTF">2023-11-15T13:13:41Z</dcterms:modified>
</cp:coreProperties>
</file>