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1" r:id="rId4"/>
    <p:sldId id="260" r:id="rId5"/>
    <p:sldId id="262" r:id="rId6"/>
    <p:sldId id="263" r:id="rId7"/>
    <p:sldId id="264" r:id="rId8"/>
    <p:sldId id="259" r:id="rId9"/>
    <p:sldId id="257" r:id="rId10"/>
    <p:sldId id="272" r:id="rId11"/>
    <p:sldId id="268" r:id="rId12"/>
    <p:sldId id="267" r:id="rId13"/>
    <p:sldId id="265" r:id="rId14"/>
    <p:sldId id="266" r:id="rId15"/>
    <p:sldId id="269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E4F2"/>
    <a:srgbClr val="000099"/>
    <a:srgbClr val="00A800"/>
    <a:srgbClr val="336600"/>
    <a:srgbClr val="AEC9E4"/>
    <a:srgbClr val="660066"/>
    <a:srgbClr val="663300"/>
    <a:srgbClr val="003300"/>
    <a:srgbClr val="E0D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0" autoAdjust="0"/>
  </p:normalViewPr>
  <p:slideViewPr>
    <p:cSldViewPr snapToGrid="0">
      <p:cViewPr varScale="1">
        <p:scale>
          <a:sx n="101" d="100"/>
          <a:sy n="101" d="100"/>
        </p:scale>
        <p:origin x="144" y="26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0BB8F1-AB43-4816-9AAD-0E93197E2D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7AFFBD2-4B38-43F4-8AAA-E6E315FAF1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A9DDD47-2121-4063-8021-1FFEE988DD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9562D-544A-4451-ABC9-DB2F5D521D28}" type="datetimeFigureOut">
              <a:rPr lang="ru-RU" smtClean="0"/>
              <a:t>06.08.2017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F9BE855-CA8F-43B5-991A-CDF72E72FB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1FFD534-053F-4F58-9899-4F97D1717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ED74F-EFE9-4B37-8242-6E013E4D58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5291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FF307C-C77C-4D18-921D-451B6FE6E7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C2F6C56-EE3F-4BE6-8EF4-8698783B8A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1F62EC6-7043-46A2-95F7-5D3F66A300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9562D-544A-4451-ABC9-DB2F5D521D28}" type="datetimeFigureOut">
              <a:rPr lang="ru-RU" smtClean="0"/>
              <a:t>06.08.2017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C3BD159-C1BB-4DA4-BCC6-42F7C4AC9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0F31A98-FFAB-4E55-8D61-4656BD955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ED74F-EFE9-4B37-8242-6E013E4D58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1669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A9D10348-F71A-4CCE-BAC2-EE32C083CE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342AA6A-897E-4D7A-B95F-153747E069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690C2BE-F95C-4166-B5BE-7C0B12D86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9562D-544A-4451-ABC9-DB2F5D521D28}" type="datetimeFigureOut">
              <a:rPr lang="ru-RU" smtClean="0"/>
              <a:t>06.08.2017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12CCB90-B04A-48EC-8250-BEEFC603A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EF12DE3-D6B2-4B49-B683-2E4DED208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ED74F-EFE9-4B37-8242-6E013E4D58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5612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507581-E85B-466B-B49A-9754796C9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13076E9-175A-4373-820D-0668DF3AD9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35E1743-076B-4FB1-8FF6-4FBF819D5B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9562D-544A-4451-ABC9-DB2F5D521D28}" type="datetimeFigureOut">
              <a:rPr lang="ru-RU" smtClean="0"/>
              <a:t>06.08.2017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E7B3B9A-F9B3-45DD-BD41-9569509B9C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B9ACCB2-F70C-43AC-9BB3-7E3C9CCA1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ED74F-EFE9-4B37-8242-6E013E4D58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4436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833AB3-9F54-4056-8C6D-967D03EBAE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C478357-463A-408A-9B44-806F33742F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8AA20AE-4522-4A95-BCAF-77AB4A4F9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9562D-544A-4451-ABC9-DB2F5D521D28}" type="datetimeFigureOut">
              <a:rPr lang="ru-RU" smtClean="0"/>
              <a:t>06.08.2017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3BEAABA-CFAB-4594-B613-621C03569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23773E8-839F-4E35-A4DA-5B2EF6161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ED74F-EFE9-4B37-8242-6E013E4D58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7236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293380-A9A5-4A44-ABD1-0002EB441E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83086FC-FDBB-41DE-9898-94CA2DE3CE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3FD1C3D-0D4A-47C1-BAB5-BDACFA8037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BA8D363-9767-45CE-99FD-B6C6E163A2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9562D-544A-4451-ABC9-DB2F5D521D28}" type="datetimeFigureOut">
              <a:rPr lang="ru-RU" smtClean="0"/>
              <a:t>06.08.2017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B56A70F-5943-4AE5-A6F5-0F3381A22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F9247E7-1C7D-408E-99C5-484516C76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ED74F-EFE9-4B37-8242-6E013E4D58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527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FDB899-7F8A-4EC5-BD0D-2C6930CD9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047B4D0-2C29-4FE4-8CF8-31100AC65F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CC598F0-55ED-4683-8245-27CDA02A49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0DC76E7-8FFA-4C68-9855-0B41E7D6EE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AEC0216-D840-4F88-AEAD-5DD599DB57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1507768-67A0-4C82-8B7F-56469BC408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9562D-544A-4451-ABC9-DB2F5D521D28}" type="datetimeFigureOut">
              <a:rPr lang="ru-RU" smtClean="0"/>
              <a:t>06.08.2017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20BFDB8-9381-4C3B-B583-5F1C71714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9B329FD-2FC4-4B1E-9661-248B78D2A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ED74F-EFE9-4B37-8242-6E013E4D58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5371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7A660A-0351-4562-845D-5E9202B9E3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469F6A3-B1AF-4D02-AC91-8997941C7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9562D-544A-4451-ABC9-DB2F5D521D28}" type="datetimeFigureOut">
              <a:rPr lang="ru-RU" smtClean="0"/>
              <a:t>06.08.2017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BDDB9ED-8A0F-4E48-9747-DAE4CC4C22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75883F6-EA2D-452B-AD3B-A5410DF25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ED74F-EFE9-4B37-8242-6E013E4D58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2173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2469C7C-0021-4419-8AD5-C2D15A1B09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9562D-544A-4451-ABC9-DB2F5D521D28}" type="datetimeFigureOut">
              <a:rPr lang="ru-RU" smtClean="0"/>
              <a:t>06.08.2017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D0286037-D758-4804-A998-920668939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00A4BAF-75B8-44C0-9F6D-AA0527F33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ED74F-EFE9-4B37-8242-6E013E4D58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4962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A9BFB2-15EE-43BF-AB19-3265CE06B6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34613FC-0644-4950-A3C0-CAB57F28F5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C0CF2CF-539C-4937-AD35-E38B0BEEF3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C153D6B-6259-4228-8805-6E49C32FB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9562D-544A-4451-ABC9-DB2F5D521D28}" type="datetimeFigureOut">
              <a:rPr lang="ru-RU" smtClean="0"/>
              <a:t>06.08.2017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CC9CC65-30B2-4294-AB81-6E8D53F38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CD1A74A-0EE0-43C0-8096-907BFE36B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ED74F-EFE9-4B37-8242-6E013E4D58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9973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7BA882-406B-41B9-A821-FE9AD50BF9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D3148E1-E832-4747-9D5D-CB64A6B10D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171A40D-7979-4978-A936-3A5BB1A1B4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3E52F15-0690-4A82-B593-8625CBDC2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9562D-544A-4451-ABC9-DB2F5D521D28}" type="datetimeFigureOut">
              <a:rPr lang="ru-RU" smtClean="0"/>
              <a:t>06.08.2017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E524FCB-F83D-4668-8EAA-0C2A4FD0C3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B39DA94-8FA3-43DD-A899-069B16D0A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ED74F-EFE9-4B37-8242-6E013E4D58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4187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68427C-5440-4DDB-8C84-D313DEC62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D8907DC-F450-40B5-9930-B1E2453C07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2CE1D27-AE50-4FFA-883D-71EDEC09D3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79562D-544A-4451-ABC9-DB2F5D521D28}" type="datetimeFigureOut">
              <a:rPr lang="ru-RU" smtClean="0"/>
              <a:t>06.08.2017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B98952A-BA79-4DCE-BB1B-6E2F46A8DF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55D2A36-C1A1-4097-976D-A32F6F5DCE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8ED74F-EFE9-4B37-8242-6E013E4D58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2526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6E4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39BD15-6D70-4570-84E7-DD9613BB40E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400" dirty="0">
                <a:latin typeface="Calibri" panose="020F0502020204030204" pitchFamily="34" charset="0"/>
                <a:cs typeface="Calibri" panose="020F0502020204030204" pitchFamily="34" charset="0"/>
              </a:rPr>
              <a:t>Концептуальные подходы к обучению дисциплине «Второй иностранный язык» в соответствии с требованиями ФГОС ООО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DFBAAB7-F945-49E1-A7BF-6322CC08D5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93506" y="4640726"/>
            <a:ext cx="9144000" cy="1655762"/>
          </a:xfrm>
        </p:spPr>
        <p:txBody>
          <a:bodyPr/>
          <a:lstStyle/>
          <a:p>
            <a:pPr algn="r"/>
            <a:r>
              <a:rPr lang="ru-RU" b="1" dirty="0"/>
              <a:t>Романова Галина Васильевна</a:t>
            </a:r>
            <a:r>
              <a:rPr lang="ru-RU" dirty="0"/>
              <a:t> </a:t>
            </a:r>
          </a:p>
          <a:p>
            <a:pPr algn="r"/>
            <a:r>
              <a:rPr lang="ru-RU" dirty="0"/>
              <a:t>преподаватель немецкого языка ФГКОУ СПКУ </a:t>
            </a:r>
          </a:p>
          <a:p>
            <a:pPr algn="r"/>
            <a:r>
              <a:rPr lang="ru-RU" dirty="0"/>
              <a:t>кандидат педагогических наук, доцент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D19A25C-1F42-44B9-913F-EB10AE26429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300" y="104774"/>
            <a:ext cx="1968500" cy="1476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6677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6E4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BBA839-935F-4D9A-93D7-6D60899543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0" y="174626"/>
            <a:ext cx="6534150" cy="4064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00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Общие принципы и подходы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1B1F306-A7BF-4BDC-AF08-6262C31AF03F}"/>
              </a:ext>
            </a:extLst>
          </p:cNvPr>
          <p:cNvSpPr/>
          <p:nvPr/>
        </p:nvSpPr>
        <p:spPr>
          <a:xfrm>
            <a:off x="152401" y="831767"/>
            <a:ext cx="11602534" cy="181588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457200" lvl="0" indent="-457200">
              <a:buFont typeface="Calibri" panose="020F0502020204030204" pitchFamily="34" charset="0"/>
              <a:buChar char="-"/>
            </a:pPr>
            <a:r>
              <a:rPr lang="ru-RU" sz="2800" dirty="0"/>
              <a:t>коммуникативной направленности;</a:t>
            </a:r>
          </a:p>
          <a:p>
            <a:pPr marL="457200" lvl="0" indent="-457200">
              <a:buFont typeface="Calibri" panose="020F0502020204030204" pitchFamily="34" charset="0"/>
              <a:buChar char="-"/>
            </a:pPr>
            <a:r>
              <a:rPr lang="ru-RU" sz="2800" dirty="0"/>
              <a:t>комплексности;</a:t>
            </a:r>
          </a:p>
          <a:p>
            <a:pPr marL="457200" lvl="0" indent="-457200">
              <a:buFont typeface="Calibri" panose="020F0502020204030204" pitchFamily="34" charset="0"/>
              <a:buChar char="-"/>
            </a:pPr>
            <a:r>
              <a:rPr lang="ru-RU" sz="2800" dirty="0"/>
              <a:t>концентрической прогрессии;</a:t>
            </a:r>
          </a:p>
          <a:p>
            <a:pPr marL="457200" indent="-457200">
              <a:buFont typeface="Calibri" panose="020F0502020204030204" pitchFamily="34" charset="0"/>
              <a:buChar char="-"/>
            </a:pPr>
            <a:r>
              <a:rPr lang="ru-RU" sz="2800" dirty="0" err="1"/>
              <a:t>интеркультурной</a:t>
            </a:r>
            <a:r>
              <a:rPr lang="ru-RU" sz="2800" dirty="0"/>
              <a:t>/</a:t>
            </a:r>
            <a:r>
              <a:rPr lang="ru-RU" sz="2800" dirty="0" err="1"/>
              <a:t>социкультурной</a:t>
            </a:r>
            <a:r>
              <a:rPr lang="ru-RU" sz="2800" dirty="0"/>
              <a:t>/межкультурной направленности;</a:t>
            </a:r>
            <a:endParaRPr lang="ru-RU" sz="2800" b="0" i="0" dirty="0">
              <a:solidFill>
                <a:srgbClr val="222222"/>
              </a:solidFill>
              <a:effectLst/>
              <a:latin typeface="Helvetica Neue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09FA1C90-2878-4708-8D13-183BD621F108}"/>
              </a:ext>
            </a:extLst>
          </p:cNvPr>
          <p:cNvSpPr/>
          <p:nvPr/>
        </p:nvSpPr>
        <p:spPr>
          <a:xfrm>
            <a:off x="2270566" y="3037042"/>
            <a:ext cx="9484369" cy="224676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457200" lvl="0" indent="-457200">
              <a:buFont typeface="Calibri" panose="020F0502020204030204" pitchFamily="34" charset="0"/>
              <a:buChar char="-"/>
            </a:pPr>
            <a:r>
              <a:rPr lang="ru-RU" sz="2800" dirty="0"/>
              <a:t>когнитивной направленности;</a:t>
            </a:r>
          </a:p>
          <a:p>
            <a:pPr marL="457200" lvl="0" indent="-457200">
              <a:buFont typeface="Calibri" panose="020F0502020204030204" pitchFamily="34" charset="0"/>
              <a:buChar char="-"/>
            </a:pPr>
            <a:r>
              <a:rPr lang="ru-RU" sz="2800" dirty="0"/>
              <a:t>сопоставительный;</a:t>
            </a:r>
          </a:p>
          <a:p>
            <a:pPr marL="457200" lvl="0" indent="-457200">
              <a:buFont typeface="Calibri" panose="020F0502020204030204" pitchFamily="34" charset="0"/>
              <a:buChar char="-"/>
            </a:pPr>
            <a:r>
              <a:rPr lang="ru-RU" sz="2800" dirty="0"/>
              <a:t> аутентичности;</a:t>
            </a:r>
          </a:p>
          <a:p>
            <a:pPr marL="457200" lvl="0" indent="-457200">
              <a:buFont typeface="Calibri" panose="020F0502020204030204" pitchFamily="34" charset="0"/>
              <a:buChar char="-"/>
            </a:pPr>
            <a:r>
              <a:rPr lang="ru-RU" sz="2800" dirty="0"/>
              <a:t> самостоятельности; </a:t>
            </a:r>
          </a:p>
          <a:p>
            <a:pPr marL="457200" lvl="0" indent="-457200">
              <a:buFont typeface="Calibri" panose="020F0502020204030204" pitchFamily="34" charset="0"/>
              <a:buChar char="-"/>
            </a:pPr>
            <a:r>
              <a:rPr lang="ru-RU" sz="2800" dirty="0"/>
              <a:t>интенсификации.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265152C-C6F5-4CCA-8C68-87FB99C8074A}"/>
              </a:ext>
            </a:extLst>
          </p:cNvPr>
          <p:cNvSpPr/>
          <p:nvPr/>
        </p:nvSpPr>
        <p:spPr>
          <a:xfrm>
            <a:off x="4246099" y="5739110"/>
            <a:ext cx="7945901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Методика обучения иностранным языкам: традиции и современность / Под ред. А. А. Миролюбова.— Обнинск: Титул, 2010.— 464 с. </a:t>
            </a:r>
          </a:p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ISBN 978-5-86866-524-0</a:t>
            </a:r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78DFE6D-838D-47ED-A37D-E44C753D4374}"/>
              </a:ext>
            </a:extLst>
          </p:cNvPr>
          <p:cNvSpPr/>
          <p:nvPr/>
        </p:nvSpPr>
        <p:spPr>
          <a:xfrm>
            <a:off x="0" y="5782619"/>
            <a:ext cx="42460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http://www.studfiles.ru/preview/5769616/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85579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6E4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over Profile deutsch 978-3-12-606518-4 Deutsch als Fremdsprache (DaF)">
            <a:extLst>
              <a:ext uri="{FF2B5EF4-FFF2-40B4-BE49-F238E27FC236}">
                <a16:creationId xmlns:a16="http://schemas.microsoft.com/office/drawing/2014/main" id="{113BB4E8-C6DF-4ECF-9A5C-02842AFC19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602" y="359229"/>
            <a:ext cx="3429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2CAEE04-5D57-4A5E-A0C9-ACEE8A51628B}"/>
              </a:ext>
            </a:extLst>
          </p:cNvPr>
          <p:cNvSpPr/>
          <p:nvPr/>
        </p:nvSpPr>
        <p:spPr>
          <a:xfrm>
            <a:off x="4895461" y="637029"/>
            <a:ext cx="6096000" cy="3185487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spcAft>
                <a:spcPts val="1200"/>
              </a:spcAft>
            </a:pPr>
            <a:r>
              <a:rPr lang="en-US" sz="3200" b="1" dirty="0">
                <a:solidFill>
                  <a:srgbClr val="000000"/>
                </a:solidFill>
              </a:rPr>
              <a:t>Profile </a:t>
            </a:r>
            <a:r>
              <a:rPr lang="en-US" sz="3200" b="1" dirty="0" err="1">
                <a:solidFill>
                  <a:srgbClr val="000000"/>
                </a:solidFill>
              </a:rPr>
              <a:t>deutsch</a:t>
            </a:r>
            <a:r>
              <a:rPr lang="en-US" sz="3200" b="1" dirty="0">
                <a:solidFill>
                  <a:srgbClr val="000000"/>
                </a:solidFill>
              </a:rPr>
              <a:t>. </a:t>
            </a:r>
            <a:r>
              <a:rPr lang="en-US" sz="2400" dirty="0" err="1">
                <a:solidFill>
                  <a:srgbClr val="000000"/>
                </a:solidFill>
              </a:rPr>
              <a:t>Lernzielbestimmungen</a:t>
            </a:r>
            <a:r>
              <a:rPr lang="en-US" sz="2400" dirty="0">
                <a:solidFill>
                  <a:srgbClr val="000000"/>
                </a:solidFill>
              </a:rPr>
              <a:t>, </a:t>
            </a:r>
            <a:r>
              <a:rPr lang="en-US" sz="2400" dirty="0" err="1">
                <a:solidFill>
                  <a:srgbClr val="000000"/>
                </a:solidFill>
              </a:rPr>
              <a:t>Kannbeschreibungen</a:t>
            </a:r>
            <a:r>
              <a:rPr lang="en-US" sz="2400" dirty="0">
                <a:solidFill>
                  <a:srgbClr val="000000"/>
                </a:solidFill>
              </a:rPr>
              <a:t>, </a:t>
            </a:r>
            <a:r>
              <a:rPr lang="en-US" sz="2400" dirty="0" err="1">
                <a:solidFill>
                  <a:srgbClr val="000000"/>
                </a:solidFill>
              </a:rPr>
              <a:t>Kommunikative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Mittel</a:t>
            </a:r>
            <a:r>
              <a:rPr lang="en-US" sz="2400" dirty="0">
                <a:solidFill>
                  <a:srgbClr val="000000"/>
                </a:solidFill>
              </a:rPr>
              <a:t>.</a:t>
            </a:r>
          </a:p>
          <a:p>
            <a:pPr>
              <a:spcAft>
                <a:spcPts val="600"/>
              </a:spcAft>
            </a:pPr>
            <a:r>
              <a:rPr lang="en-US" sz="2400" dirty="0"/>
              <a:t>Manuela </a:t>
            </a:r>
            <a:r>
              <a:rPr lang="en-US" sz="2400" dirty="0" err="1"/>
              <a:t>Glaboniat</a:t>
            </a:r>
            <a:r>
              <a:rPr lang="en-US" sz="2400" dirty="0"/>
              <a:t>, Martin Muller, Paul </a:t>
            </a:r>
            <a:r>
              <a:rPr lang="en-US" sz="2400" dirty="0" err="1"/>
              <a:t>Rusch</a:t>
            </a:r>
            <a:r>
              <a:rPr lang="en-US" sz="2400" dirty="0"/>
              <a:t>, Helen Schmitz, Lukas </a:t>
            </a:r>
            <a:r>
              <a:rPr lang="en-US" sz="2400" dirty="0" err="1"/>
              <a:t>Wertenschlag</a:t>
            </a:r>
            <a:endParaRPr lang="en-US" sz="2400" dirty="0">
              <a:solidFill>
                <a:srgbClr val="000000"/>
              </a:solidFill>
            </a:endParaRPr>
          </a:p>
          <a:p>
            <a:pPr>
              <a:spcAft>
                <a:spcPts val="600"/>
              </a:spcAft>
            </a:pPr>
            <a:r>
              <a:rPr lang="en-US" sz="2400" dirty="0">
                <a:solidFill>
                  <a:srgbClr val="000000"/>
                </a:solidFill>
              </a:rPr>
              <a:t>Buch + CD-ROM</a:t>
            </a:r>
          </a:p>
          <a:p>
            <a:pPr>
              <a:spcAft>
                <a:spcPts val="600"/>
              </a:spcAft>
            </a:pPr>
            <a:r>
              <a:rPr lang="en-US" sz="2400" dirty="0">
                <a:solidFill>
                  <a:srgbClr val="333333"/>
                </a:solidFill>
              </a:rPr>
              <a:t>240 Seiten</a:t>
            </a:r>
          </a:p>
          <a:p>
            <a:pPr>
              <a:spcAft>
                <a:spcPts val="600"/>
              </a:spcAft>
            </a:pPr>
            <a:r>
              <a:rPr lang="en-US" sz="2400" dirty="0">
                <a:solidFill>
                  <a:srgbClr val="000000"/>
                </a:solidFill>
              </a:rPr>
              <a:t>ISBN 978-3-12-606518-4</a:t>
            </a:r>
            <a:endParaRPr lang="en-US" sz="2400" i="0" dirty="0"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508132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6E4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42856D-8E12-4CA8-85BC-2DA680E222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8864" y="117276"/>
            <a:ext cx="2118064" cy="4072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>
                <a:solidFill>
                  <a:srgbClr val="0000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Стратегии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00460291-90A6-4278-8123-00AB035C4408}"/>
              </a:ext>
            </a:extLst>
          </p:cNvPr>
          <p:cNvSpPr txBox="1">
            <a:spLocks/>
          </p:cNvSpPr>
          <p:nvPr/>
        </p:nvSpPr>
        <p:spPr>
          <a:xfrm>
            <a:off x="182727" y="1471222"/>
            <a:ext cx="11518038" cy="4072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Ежедневно повторение в течение дня 3 речевых структур или 7 слов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91C42524-675A-4946-AB4F-F53762AC504E}"/>
              </a:ext>
            </a:extLst>
          </p:cNvPr>
          <p:cNvSpPr txBox="1">
            <a:spLocks/>
          </p:cNvSpPr>
          <p:nvPr/>
        </p:nvSpPr>
        <p:spPr>
          <a:xfrm>
            <a:off x="182727" y="794249"/>
            <a:ext cx="10719048" cy="4072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>
                <a:solidFill>
                  <a:srgbClr val="33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Ведение карманного словаря-справочника, носить его с собой </a:t>
            </a:r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289A9317-CE93-44AF-8069-E20CCC8F2C4F}"/>
              </a:ext>
            </a:extLst>
          </p:cNvPr>
          <p:cNvSpPr txBox="1">
            <a:spLocks/>
          </p:cNvSpPr>
          <p:nvPr/>
        </p:nvSpPr>
        <p:spPr>
          <a:xfrm>
            <a:off x="182727" y="6326409"/>
            <a:ext cx="11739981" cy="4072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Работа по исправлению чужих экзаменационных и контрольных работ 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A331D0E0-E4E4-4644-B312-C5137483BE6D}"/>
              </a:ext>
            </a:extLst>
          </p:cNvPr>
          <p:cNvSpPr txBox="1">
            <a:spLocks/>
          </p:cNvSpPr>
          <p:nvPr/>
        </p:nvSpPr>
        <p:spPr>
          <a:xfrm>
            <a:off x="182726" y="2148195"/>
            <a:ext cx="11739981" cy="65392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600" dirty="0">
                <a:solidFill>
                  <a:srgbClr val="33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Заучивание поговорок, пословиц и речевых клише с ежедневным </a:t>
            </a:r>
          </a:p>
          <a:p>
            <a:r>
              <a:rPr lang="ru-RU" sz="2600" dirty="0">
                <a:solidFill>
                  <a:srgbClr val="33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проговариванием в течение недели</a:t>
            </a: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1E4D3B2E-35E2-47EC-B833-490E61596243}"/>
              </a:ext>
            </a:extLst>
          </p:cNvPr>
          <p:cNvSpPr txBox="1">
            <a:spLocks/>
          </p:cNvSpPr>
          <p:nvPr/>
        </p:nvSpPr>
        <p:spPr>
          <a:xfrm>
            <a:off x="182725" y="3112178"/>
            <a:ext cx="11739981" cy="5284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6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Наличие учебных плакатов в классной комнате, выполненных учащимися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AC283A99-7BAF-4DE3-97A3-6C6FC3422C74}"/>
              </a:ext>
            </a:extLst>
          </p:cNvPr>
          <p:cNvSpPr txBox="1">
            <a:spLocks/>
          </p:cNvSpPr>
          <p:nvPr/>
        </p:nvSpPr>
        <p:spPr>
          <a:xfrm>
            <a:off x="182725" y="3748835"/>
            <a:ext cx="11739981" cy="65392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600" dirty="0">
                <a:solidFill>
                  <a:srgbClr val="33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Совместное выполнение домашних заданий (в облаке, через эл. почту и т.п.)</a:t>
            </a: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C8AE70C4-C114-465E-B987-E558C95C0F71}"/>
              </a:ext>
            </a:extLst>
          </p:cNvPr>
          <p:cNvSpPr txBox="1">
            <a:spLocks/>
          </p:cNvSpPr>
          <p:nvPr/>
        </p:nvSpPr>
        <p:spPr>
          <a:xfrm>
            <a:off x="182727" y="4632788"/>
            <a:ext cx="11739981" cy="9991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6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Самостоятельный поиск в Интернете текстов для дальнейшей работы и разработка заданий для выполнения одноклассниками, в том числе кроссвордов и т.п.</a:t>
            </a:r>
          </a:p>
        </p:txBody>
      </p:sp>
      <p:sp>
        <p:nvSpPr>
          <p:cNvPr id="13" name="Заголовок 1">
            <a:extLst>
              <a:ext uri="{FF2B5EF4-FFF2-40B4-BE49-F238E27FC236}">
                <a16:creationId xmlns:a16="http://schemas.microsoft.com/office/drawing/2014/main" id="{C44F8950-02C8-4942-93C0-04444C4C4F92}"/>
              </a:ext>
            </a:extLst>
          </p:cNvPr>
          <p:cNvSpPr txBox="1">
            <a:spLocks/>
          </p:cNvSpPr>
          <p:nvPr/>
        </p:nvSpPr>
        <p:spPr>
          <a:xfrm>
            <a:off x="182727" y="5652232"/>
            <a:ext cx="11739981" cy="65392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600" dirty="0">
                <a:solidFill>
                  <a:srgbClr val="33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Ведение дневника с фиксацией основных учебных моментов</a:t>
            </a:r>
          </a:p>
        </p:txBody>
      </p:sp>
    </p:spTree>
    <p:extLst>
      <p:ext uri="{BB962C8B-B14F-4D97-AF65-F5344CB8AC3E}">
        <p14:creationId xmlns:p14="http://schemas.microsoft.com/office/powerpoint/2010/main" val="9013069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6E4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9259482D-5C73-489C-80F4-2FBF95CAB724}"/>
              </a:ext>
            </a:extLst>
          </p:cNvPr>
          <p:cNvSpPr/>
          <p:nvPr/>
        </p:nvSpPr>
        <p:spPr>
          <a:xfrm>
            <a:off x="9138854" y="5306551"/>
            <a:ext cx="3106838" cy="12003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b="1" i="0" dirty="0">
                <a:solidFill>
                  <a:srgbClr val="333333"/>
                </a:solidFill>
                <a:effectLst/>
                <a:latin typeface="Georgia" panose="02040502050405020303" pitchFamily="18" charset="0"/>
              </a:rPr>
              <a:t>Мой выбор – английский!</a:t>
            </a:r>
            <a:r>
              <a:rPr lang="ru-RU" i="0" dirty="0">
                <a:solidFill>
                  <a:srgbClr val="333333"/>
                </a:solidFill>
                <a:effectLst/>
                <a:latin typeface="Georgia" panose="02040502050405020303" pitchFamily="18" charset="0"/>
              </a:rPr>
              <a:t> </a:t>
            </a:r>
            <a:r>
              <a:rPr lang="ru-RU" i="0" dirty="0" err="1">
                <a:solidFill>
                  <a:srgbClr val="333333"/>
                </a:solidFill>
                <a:effectLst/>
                <a:latin typeface="Georgia" panose="02040502050405020303" pitchFamily="18" charset="0"/>
              </a:rPr>
              <a:t>Маневич</a:t>
            </a:r>
            <a:r>
              <a:rPr lang="ru-RU" i="0" dirty="0">
                <a:solidFill>
                  <a:srgbClr val="333333"/>
                </a:solidFill>
                <a:effectLst/>
                <a:latin typeface="Georgia" panose="02040502050405020303" pitchFamily="18" charset="0"/>
              </a:rPr>
              <a:t> Е.Г., Полякова А.А, Дули Д., Эванс В.</a:t>
            </a:r>
            <a:endParaRPr lang="ru-RU" dirty="0"/>
          </a:p>
        </p:txBody>
      </p:sp>
      <p:pic>
        <p:nvPicPr>
          <p:cNvPr id="4098" name="Picture 2" descr="http://catalog.prosv.ru/images/big/89030287-f758-11e6-bf6f-0050569c7d18.jpg">
            <a:extLst>
              <a:ext uri="{FF2B5EF4-FFF2-40B4-BE49-F238E27FC236}">
                <a16:creationId xmlns:a16="http://schemas.microsoft.com/office/drawing/2014/main" id="{26A8D4D7-4037-4AA6-A37A-0679D606B1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1700" y="2747089"/>
            <a:ext cx="1743558" cy="2476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99258404-148D-4E7F-9347-4B260C14543D}"/>
              </a:ext>
            </a:extLst>
          </p:cNvPr>
          <p:cNvSpPr txBox="1">
            <a:spLocks/>
          </p:cNvSpPr>
          <p:nvPr/>
        </p:nvSpPr>
        <p:spPr>
          <a:xfrm>
            <a:off x="5517405" y="1351939"/>
            <a:ext cx="1108397" cy="3778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dirty="0">
                <a:solidFill>
                  <a:srgbClr val="000099"/>
                </a:solidFill>
              </a:rPr>
              <a:t>УМК</a:t>
            </a:r>
          </a:p>
        </p:txBody>
      </p:sp>
      <p:pic>
        <p:nvPicPr>
          <p:cNvPr id="4100" name="Picture 4" descr="http://catalog.prosv.ru/images/big/b4da6937-df48-11e4-8c1e-0050569c7d18.jpg">
            <a:extLst>
              <a:ext uri="{FF2B5EF4-FFF2-40B4-BE49-F238E27FC236}">
                <a16:creationId xmlns:a16="http://schemas.microsoft.com/office/drawing/2014/main" id="{6C5D49D1-5905-423E-BDEA-8EC684795C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5554" y="2358397"/>
            <a:ext cx="1829189" cy="2444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FED865E6-078B-424A-BBB3-FC06582247AC}"/>
              </a:ext>
            </a:extLst>
          </p:cNvPr>
          <p:cNvSpPr/>
          <p:nvPr/>
        </p:nvSpPr>
        <p:spPr>
          <a:xfrm>
            <a:off x="6300071" y="5013230"/>
            <a:ext cx="2608550" cy="12003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b="1" i="0" dirty="0">
                <a:solidFill>
                  <a:srgbClr val="333333"/>
                </a:solidFill>
                <a:effectLst/>
                <a:latin typeface="Open Sans"/>
              </a:rPr>
              <a:t>Встречи.</a:t>
            </a:r>
            <a:r>
              <a:rPr lang="ru-RU" b="0" i="0" dirty="0">
                <a:solidFill>
                  <a:srgbClr val="333333"/>
                </a:solidFill>
                <a:effectLst/>
                <a:latin typeface="Open Sans"/>
              </a:rPr>
              <a:t> </a:t>
            </a:r>
          </a:p>
          <a:p>
            <a:r>
              <a:rPr lang="ru-RU" b="0" i="0" dirty="0">
                <a:solidFill>
                  <a:srgbClr val="333333"/>
                </a:solidFill>
                <a:effectLst/>
                <a:latin typeface="Open Sans"/>
              </a:rPr>
              <a:t>Французский язык. Селиванова Н.А., Шашурина А.Ю. и др.</a:t>
            </a:r>
            <a:endParaRPr lang="ru-RU" dirty="0">
              <a:latin typeface="Open Sans"/>
            </a:endParaRPr>
          </a:p>
        </p:txBody>
      </p:sp>
      <p:pic>
        <p:nvPicPr>
          <p:cNvPr id="4102" name="Picture 6" descr="http://catalog.prosv.ru/images/big/a093b98c-f758-11e6-bf6f-0050569c7d18.jpg">
            <a:extLst>
              <a:ext uri="{FF2B5EF4-FFF2-40B4-BE49-F238E27FC236}">
                <a16:creationId xmlns:a16="http://schemas.microsoft.com/office/drawing/2014/main" id="{B320CE7C-263B-4CAE-9518-2FD8CFA773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037" y="2358397"/>
            <a:ext cx="1922618" cy="2553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catalog.prosv.ru/images/big/401ee94c-a6da-11e4-b311-0050569c7d18.jpg">
            <a:extLst>
              <a:ext uri="{FF2B5EF4-FFF2-40B4-BE49-F238E27FC236}">
                <a16:creationId xmlns:a16="http://schemas.microsoft.com/office/drawing/2014/main" id="{CA6774AF-8C94-4479-84C4-3A0F3A9BFC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605" y="2937803"/>
            <a:ext cx="1927655" cy="2576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C913B731-63DB-4B3C-96F5-F532C3C8D9A1}"/>
              </a:ext>
            </a:extLst>
          </p:cNvPr>
          <p:cNvSpPr/>
          <p:nvPr/>
        </p:nvSpPr>
        <p:spPr>
          <a:xfrm>
            <a:off x="74042" y="5751894"/>
            <a:ext cx="2845348" cy="12003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b="1" i="0" dirty="0">
                <a:solidFill>
                  <a:srgbClr val="333333"/>
                </a:solidFill>
                <a:effectLst/>
                <a:latin typeface="Georgia" panose="02040502050405020303" pitchFamily="18" charset="0"/>
              </a:rPr>
              <a:t>Завтра. </a:t>
            </a:r>
            <a:r>
              <a:rPr lang="ru-RU" b="0" i="0" dirty="0">
                <a:solidFill>
                  <a:srgbClr val="333333"/>
                </a:solidFill>
                <a:effectLst/>
                <a:latin typeface="Georgia" panose="02040502050405020303" pitchFamily="18" charset="0"/>
              </a:rPr>
              <a:t>Испанский язык.  Костылева С. В., </a:t>
            </a:r>
            <a:r>
              <a:rPr lang="ru-RU" b="0" i="0" dirty="0" err="1">
                <a:solidFill>
                  <a:srgbClr val="333333"/>
                </a:solidFill>
                <a:effectLst/>
                <a:latin typeface="Georgia" panose="02040502050405020303" pitchFamily="18" charset="0"/>
              </a:rPr>
              <a:t>Сараф</a:t>
            </a:r>
            <a:r>
              <a:rPr lang="ru-RU" b="0" i="0" dirty="0">
                <a:solidFill>
                  <a:srgbClr val="333333"/>
                </a:solidFill>
                <a:effectLst/>
                <a:latin typeface="Georgia" panose="02040502050405020303" pitchFamily="18" charset="0"/>
              </a:rPr>
              <a:t> О. В., Морено К. В.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C08459AA-41AB-4207-86BF-690E24ACCD94}"/>
              </a:ext>
            </a:extLst>
          </p:cNvPr>
          <p:cNvSpPr/>
          <p:nvPr/>
        </p:nvSpPr>
        <p:spPr>
          <a:xfrm>
            <a:off x="3526801" y="4931082"/>
            <a:ext cx="2312887" cy="14773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b="1" dirty="0"/>
              <a:t>Синяя птица.</a:t>
            </a:r>
          </a:p>
          <a:p>
            <a:r>
              <a:rPr lang="ru-RU" b="0" i="0" dirty="0">
                <a:solidFill>
                  <a:srgbClr val="333333"/>
                </a:solidFill>
                <a:effectLst/>
                <a:latin typeface="Open Sans"/>
              </a:rPr>
              <a:t>Французский язык. Береговская Э. М.,</a:t>
            </a:r>
            <a:r>
              <a:rPr lang="ru-RU" dirty="0"/>
              <a:t> Селиванова Н. А., Шашурина А. Ю.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C0EEF539-DDF0-4E7F-974A-7A67DCE08A48}"/>
              </a:ext>
            </a:extLst>
          </p:cNvPr>
          <p:cNvSpPr/>
          <p:nvPr/>
        </p:nvSpPr>
        <p:spPr>
          <a:xfrm>
            <a:off x="2181138" y="529435"/>
            <a:ext cx="2628831" cy="12003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b="1" i="0" dirty="0">
                <a:solidFill>
                  <a:srgbClr val="333333"/>
                </a:solidFill>
                <a:effectLst/>
                <a:latin typeface="Open Sans"/>
              </a:rPr>
              <a:t>Горизонты.</a:t>
            </a:r>
            <a:r>
              <a:rPr lang="ru-RU" b="0" i="0" dirty="0">
                <a:solidFill>
                  <a:srgbClr val="333333"/>
                </a:solidFill>
                <a:effectLst/>
                <a:latin typeface="Open Sans"/>
              </a:rPr>
              <a:t> Немецкий язык. Аверин М.М., Джин Ф., </a:t>
            </a:r>
            <a:r>
              <a:rPr lang="ru-RU" b="0" i="0" dirty="0" err="1">
                <a:solidFill>
                  <a:srgbClr val="333333"/>
                </a:solidFill>
                <a:effectLst/>
                <a:latin typeface="Open Sans"/>
              </a:rPr>
              <a:t>Рорман</a:t>
            </a:r>
            <a:r>
              <a:rPr lang="ru-RU" b="0" i="0" dirty="0">
                <a:solidFill>
                  <a:srgbClr val="333333"/>
                </a:solidFill>
                <a:effectLst/>
                <a:latin typeface="Open Sans"/>
              </a:rPr>
              <a:t> Л. и др.</a:t>
            </a:r>
          </a:p>
        </p:txBody>
      </p:sp>
      <p:pic>
        <p:nvPicPr>
          <p:cNvPr id="4106" name="Picture 10" descr="Немецкий язык как второй иностранный. 5 класс. Учебник в 2-х частях. Часть 1">
            <a:extLst>
              <a:ext uri="{FF2B5EF4-FFF2-40B4-BE49-F238E27FC236}">
                <a16:creationId xmlns:a16="http://schemas.microsoft.com/office/drawing/2014/main" id="{7D19C054-4EBC-44F4-9F0A-6AE4C1466A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1700" y="129139"/>
            <a:ext cx="1824104" cy="2401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D965019A-0971-4CB5-BC20-4A3D882DCEE5}"/>
              </a:ext>
            </a:extLst>
          </p:cNvPr>
          <p:cNvSpPr/>
          <p:nvPr/>
        </p:nvSpPr>
        <p:spPr>
          <a:xfrm>
            <a:off x="7354969" y="534473"/>
            <a:ext cx="2265281" cy="12003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Мосты.</a:t>
            </a:r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Немецкий язык. Бим И.Л.,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Садомова</a:t>
            </a:r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Л.В., Рыжова Л.И.</a:t>
            </a:r>
            <a:endParaRPr lang="ru-RU" dirty="0"/>
          </a:p>
        </p:txBody>
      </p:sp>
      <p:pic>
        <p:nvPicPr>
          <p:cNvPr id="4108" name="Picture 12" descr="https://img05.rl0.ru/ba29e856b13ab6f9e39068a71f96c075/c415x570/img-gorod.ru/upload/iblock/725/72575a27935c32fd19484943f6ad1c88.jpg">
            <a:extLst>
              <a:ext uri="{FF2B5EF4-FFF2-40B4-BE49-F238E27FC236}">
                <a16:creationId xmlns:a16="http://schemas.microsoft.com/office/drawing/2014/main" id="{6E4AD14D-9567-49BA-8A71-6BAFE96A6A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736" y="105955"/>
            <a:ext cx="1606493" cy="2206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86771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6E4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4F963E2-E7A5-4B7D-BB47-FFAFCF9DC5EE}"/>
              </a:ext>
            </a:extLst>
          </p:cNvPr>
          <p:cNvSpPr/>
          <p:nvPr/>
        </p:nvSpPr>
        <p:spPr>
          <a:xfrm>
            <a:off x="4676751" y="90369"/>
            <a:ext cx="33922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000099"/>
                </a:solidFill>
              </a:rPr>
              <a:t>УМК: Проблемы</a:t>
            </a:r>
            <a:endParaRPr lang="ru-RU" sz="3600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C8C368D-0FD9-4D24-803F-DE2B9CE7D7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9760" y="1554745"/>
            <a:ext cx="8565655" cy="2098153"/>
          </a:xfrm>
          <a:prstGeom prst="rect">
            <a:avLst/>
          </a:prstGeom>
          <a:noFill/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48B250A-BAAF-42E3-8165-8E3C84B0E34B}"/>
              </a:ext>
            </a:extLst>
          </p:cNvPr>
          <p:cNvSpPr/>
          <p:nvPr/>
        </p:nvSpPr>
        <p:spPr>
          <a:xfrm>
            <a:off x="361926" y="760660"/>
            <a:ext cx="1616148" cy="646331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000099"/>
                </a:solidFill>
              </a:rPr>
              <a:t>Уровни</a:t>
            </a:r>
            <a:endParaRPr lang="ru-RU" sz="3600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F5FDD4A9-C4C5-4416-AA70-56908135A981}"/>
              </a:ext>
            </a:extLst>
          </p:cNvPr>
          <p:cNvSpPr/>
          <p:nvPr/>
        </p:nvSpPr>
        <p:spPr>
          <a:xfrm>
            <a:off x="267636" y="3917542"/>
            <a:ext cx="4548040" cy="646331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000099"/>
                </a:solidFill>
              </a:rPr>
              <a:t>Завершенность линий</a:t>
            </a:r>
            <a:endParaRPr lang="ru-RU" sz="3600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7CBA6B6-0548-4A5E-A277-78D6B77D054E}"/>
              </a:ext>
            </a:extLst>
          </p:cNvPr>
          <p:cNvSpPr/>
          <p:nvPr/>
        </p:nvSpPr>
        <p:spPr>
          <a:xfrm>
            <a:off x="267636" y="4912875"/>
            <a:ext cx="9574159" cy="646331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000099"/>
                </a:solidFill>
              </a:rPr>
              <a:t>Соответствие содержания заявленному уровню</a:t>
            </a:r>
            <a:endParaRPr lang="ru-RU" sz="3600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E307FE3E-0EBA-4250-8F78-B84E4DA005F3}"/>
              </a:ext>
            </a:extLst>
          </p:cNvPr>
          <p:cNvSpPr/>
          <p:nvPr/>
        </p:nvSpPr>
        <p:spPr>
          <a:xfrm>
            <a:off x="267636" y="5908208"/>
            <a:ext cx="5818772" cy="646331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000099"/>
                </a:solidFill>
              </a:rPr>
              <a:t>Тематическая насыщенность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2122936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6E4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FEA38F-D712-4445-8B34-59FC8D980B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>
                <a:solidFill>
                  <a:srgbClr val="000099"/>
                </a:solidFill>
              </a:rPr>
              <a:t>Благодарю за внимание.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F14A220-6B37-404D-8757-123FFE3250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4983163"/>
            <a:ext cx="9144000" cy="1655762"/>
          </a:xfrm>
        </p:spPr>
        <p:txBody>
          <a:bodyPr>
            <a:normAutofit/>
          </a:bodyPr>
          <a:lstStyle/>
          <a:p>
            <a:pPr algn="r"/>
            <a:r>
              <a:rPr lang="ru-RU" sz="3200" dirty="0">
                <a:solidFill>
                  <a:srgbClr val="000099"/>
                </a:solidFill>
              </a:rPr>
              <a:t>По возникшим вопросам обращаться по адресу:</a:t>
            </a:r>
          </a:p>
          <a:p>
            <a:pPr algn="r"/>
            <a:r>
              <a:rPr lang="en-US" sz="3200" dirty="0"/>
              <a:t>romanova.lina@rambler.ru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2946471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6E4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6630B4-2B47-4639-962F-937E38D388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Закон «Об образовании в РФ</a:t>
            </a:r>
            <a:r>
              <a:rPr lang="ru-RU"/>
              <a:t>», Статья </a:t>
            </a:r>
            <a:r>
              <a:rPr lang="ru-RU" dirty="0"/>
              <a:t>12 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7555A5B-DD45-4A74-BF28-208E5EA1796D}"/>
              </a:ext>
            </a:extLst>
          </p:cNvPr>
          <p:cNvSpPr/>
          <p:nvPr/>
        </p:nvSpPr>
        <p:spPr>
          <a:xfrm>
            <a:off x="247650" y="2055324"/>
            <a:ext cx="1176337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>
                <a:solidFill>
                  <a:srgbClr val="202020"/>
                </a:solidFill>
                <a:latin typeface="Roboto Condensed"/>
              </a:rPr>
              <a:t>7. Организации, осуществляющие образовательную деятельность по имеющим государственную аккредитацию образовательным программам (…), разрабатывают образовательные программы </a:t>
            </a:r>
            <a:r>
              <a:rPr lang="ru-RU" sz="3200" dirty="0">
                <a:solidFill>
                  <a:srgbClr val="000099"/>
                </a:solidFill>
                <a:latin typeface="Roboto Condensed"/>
              </a:rPr>
              <a:t>в соответствии с ФГОС </a:t>
            </a:r>
            <a:r>
              <a:rPr lang="ru-RU" sz="3200" dirty="0">
                <a:solidFill>
                  <a:srgbClr val="202020"/>
                </a:solidFill>
                <a:latin typeface="Roboto Condensed"/>
              </a:rPr>
              <a:t>и </a:t>
            </a:r>
            <a:r>
              <a:rPr lang="ru-RU" sz="3200" dirty="0">
                <a:solidFill>
                  <a:srgbClr val="000099"/>
                </a:solidFill>
                <a:latin typeface="Roboto Condensed"/>
              </a:rPr>
              <a:t>с учетом</a:t>
            </a:r>
            <a:r>
              <a:rPr lang="ru-RU" sz="3200" dirty="0">
                <a:solidFill>
                  <a:srgbClr val="202020"/>
                </a:solidFill>
                <a:latin typeface="Roboto Condensed"/>
              </a:rPr>
              <a:t> соответствующих </a:t>
            </a:r>
            <a:r>
              <a:rPr lang="ru-RU" sz="3200" dirty="0">
                <a:solidFill>
                  <a:srgbClr val="000099"/>
                </a:solidFill>
                <a:latin typeface="Roboto Condensed"/>
              </a:rPr>
              <a:t>примерных ООП</a:t>
            </a:r>
            <a:r>
              <a:rPr lang="ru-RU" sz="3200" dirty="0">
                <a:solidFill>
                  <a:srgbClr val="202020"/>
                </a:solidFill>
                <a:latin typeface="Roboto Condensed"/>
              </a:rPr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2545490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6E4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E92B97-5ACD-4D9D-940A-1D7839344E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1512" y="178695"/>
            <a:ext cx="2828278" cy="522642"/>
          </a:xfrm>
        </p:spPr>
        <p:txBody>
          <a:bodyPr>
            <a:normAutofit fontScale="90000"/>
          </a:bodyPr>
          <a:lstStyle/>
          <a:p>
            <a:r>
              <a:rPr lang="ru-RU" sz="3200" dirty="0">
                <a:solidFill>
                  <a:srgbClr val="000099"/>
                </a:solidFill>
              </a:rPr>
              <a:t>ФГОС, Раздел </a:t>
            </a:r>
            <a:r>
              <a:rPr lang="en-US" sz="3200" dirty="0">
                <a:solidFill>
                  <a:srgbClr val="000099"/>
                </a:solidFill>
              </a:rPr>
              <a:t>III</a:t>
            </a:r>
            <a:endParaRPr lang="ru-RU" sz="3200" dirty="0">
              <a:solidFill>
                <a:srgbClr val="000099"/>
              </a:solidFill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E1A234A-0167-4749-A5A5-BB4474D25123}"/>
              </a:ext>
            </a:extLst>
          </p:cNvPr>
          <p:cNvSpPr/>
          <p:nvPr/>
        </p:nvSpPr>
        <p:spPr>
          <a:xfrm>
            <a:off x="239697" y="1343367"/>
            <a:ext cx="1154984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1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18.3.1.</a:t>
            </a:r>
            <a:r>
              <a:rPr lang="de-DE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sz="2700" dirty="0">
                <a:solidFill>
                  <a:srgbClr val="000099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ООП ООО может включать как один, так и несколько учебных планов.</a:t>
            </a:r>
            <a:endParaRPr lang="ru-RU" sz="2700" dirty="0">
              <a:solidFill>
                <a:srgbClr val="000099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ts val="2100"/>
              </a:lnSpc>
              <a:spcAft>
                <a:spcPts val="0"/>
              </a:spcAft>
            </a:pPr>
            <a:endParaRPr lang="ru-RU" sz="24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just">
              <a:lnSpc>
                <a:spcPts val="2100"/>
              </a:lnSpc>
              <a:spcAft>
                <a:spcPts val="600"/>
              </a:spcAft>
            </a:pPr>
            <a:r>
              <a:rPr lang="ru-RU" sz="2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В учебный план входят следующие обязательные предметные области и учебные предметы:</a:t>
            </a:r>
            <a:endParaRPr lang="ru-RU" sz="200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indent="-216000" algn="just">
              <a:lnSpc>
                <a:spcPts val="2100"/>
              </a:lnSpc>
              <a:spcAft>
                <a:spcPts val="600"/>
              </a:spcAft>
              <a:buFont typeface="Calibri" panose="020F0502020204030204" pitchFamily="34" charset="0"/>
              <a:buChar char="-"/>
            </a:pPr>
            <a:r>
              <a:rPr lang="ru-RU" sz="2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русский язык и литература (русский язык, литература);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216000" algn="just">
              <a:lnSpc>
                <a:spcPts val="2100"/>
              </a:lnSpc>
              <a:spcAft>
                <a:spcPts val="600"/>
              </a:spcAft>
              <a:buFont typeface="Calibri" panose="020F0502020204030204" pitchFamily="34" charset="0"/>
              <a:buChar char="-"/>
            </a:pPr>
            <a:r>
              <a:rPr lang="ru-RU" sz="2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родной язык и родная литература (родной язык, родная литература);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216000" algn="just">
              <a:lnSpc>
                <a:spcPts val="2100"/>
              </a:lnSpc>
              <a:spcAft>
                <a:spcPts val="600"/>
              </a:spcAft>
              <a:buFont typeface="Calibri" panose="020F0502020204030204" pitchFamily="34" charset="0"/>
              <a:buChar char="-"/>
            </a:pPr>
            <a:r>
              <a:rPr lang="ru-RU" sz="2800" dirty="0">
                <a:solidFill>
                  <a:srgbClr val="000099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иностранные языки (иностранный язык, второй иностранный язык);</a:t>
            </a:r>
            <a:endParaRPr lang="ru-RU" sz="2800" dirty="0">
              <a:solidFill>
                <a:srgbClr val="000099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216000" algn="just">
              <a:lnSpc>
                <a:spcPts val="2100"/>
              </a:lnSpc>
              <a:spcAft>
                <a:spcPts val="600"/>
              </a:spcAft>
              <a:buFont typeface="Calibri" panose="020F0502020204030204" pitchFamily="34" charset="0"/>
              <a:buChar char="-"/>
            </a:pPr>
            <a:r>
              <a:rPr lang="ru-RU" sz="2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общественно-научные предметы (история России, всеобщая история, обществознание, география);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216000" algn="just">
              <a:lnSpc>
                <a:spcPts val="2100"/>
              </a:lnSpc>
              <a:spcAft>
                <a:spcPts val="600"/>
              </a:spcAft>
              <a:buFont typeface="Calibri" panose="020F0502020204030204" pitchFamily="34" charset="0"/>
              <a:buChar char="-"/>
            </a:pPr>
            <a:r>
              <a:rPr lang="ru-RU" sz="2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математика и информатика (математика, алгебра, геометрия, информатика);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216000" algn="just">
              <a:lnSpc>
                <a:spcPts val="2100"/>
              </a:lnSpc>
              <a:spcAft>
                <a:spcPts val="600"/>
              </a:spcAft>
              <a:buFont typeface="Calibri" panose="020F0502020204030204" pitchFamily="34" charset="0"/>
              <a:buChar char="-"/>
            </a:pPr>
            <a:r>
              <a:rPr lang="ru-RU" sz="2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основы духовно-нравственной культуры народов России;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216000" algn="just">
              <a:lnSpc>
                <a:spcPts val="2100"/>
              </a:lnSpc>
              <a:spcAft>
                <a:spcPts val="600"/>
              </a:spcAft>
              <a:buFont typeface="Calibri" panose="020F0502020204030204" pitchFamily="34" charset="0"/>
              <a:buChar char="-"/>
            </a:pPr>
            <a:r>
              <a:rPr lang="ru-RU" sz="2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естественнонаучные предметы (физика, биология, химия);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216000" algn="just">
              <a:lnSpc>
                <a:spcPts val="2100"/>
              </a:lnSpc>
              <a:spcAft>
                <a:spcPts val="600"/>
              </a:spcAft>
              <a:buFont typeface="Calibri" panose="020F0502020204030204" pitchFamily="34" charset="0"/>
              <a:buChar char="-"/>
            </a:pPr>
            <a:r>
              <a:rPr lang="ru-RU" sz="2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искусство (изобразительное искусство, музыка);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216000" algn="just">
              <a:lnSpc>
                <a:spcPts val="2100"/>
              </a:lnSpc>
              <a:spcAft>
                <a:spcPts val="600"/>
              </a:spcAft>
              <a:buFont typeface="Calibri" panose="020F0502020204030204" pitchFamily="34" charset="0"/>
              <a:buChar char="-"/>
            </a:pPr>
            <a:r>
              <a:rPr lang="ru-RU" sz="2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технология (технология);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216000">
              <a:buFont typeface="Calibri" panose="020F0502020204030204" pitchFamily="34" charset="0"/>
              <a:buChar char="-"/>
            </a:pPr>
            <a:r>
              <a:rPr lang="ru-RU" sz="2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физическая культура и основы безопасности жизнедеятельности </a:t>
            </a:r>
            <a:endParaRPr lang="ru-R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76167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6E4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330CC3-0538-49BA-BF77-F43ED14389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0225" y="365126"/>
            <a:ext cx="8810625" cy="1016000"/>
          </a:xfrm>
        </p:spPr>
        <p:txBody>
          <a:bodyPr/>
          <a:lstStyle/>
          <a:p>
            <a:r>
              <a:rPr lang="ru-RU" dirty="0">
                <a:solidFill>
                  <a:srgbClr val="000099"/>
                </a:solidFill>
              </a:rPr>
              <a:t>Проект новой редакции ФГОС ООО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3014068-BC72-42BE-A1C3-38E8E4A0B593}"/>
              </a:ext>
            </a:extLst>
          </p:cNvPr>
          <p:cNvSpPr/>
          <p:nvPr/>
        </p:nvSpPr>
        <p:spPr>
          <a:xfrm>
            <a:off x="2685327" y="1723993"/>
            <a:ext cx="895458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0" i="0" cap="all" dirty="0">
                <a:effectLst/>
                <a:latin typeface="fira_sansregular"/>
              </a:rPr>
              <a:t>ФЕДЕРАЛЬНЫЙ ПОРТАЛ ПРОЕКТОВ НОРМАТИВНЫХ ПРАВОВЫХ АКТОВ</a:t>
            </a:r>
            <a:endParaRPr lang="ru-RU" sz="3000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B19FB6E-02C9-4CA1-8BBB-20A692582EB3}"/>
              </a:ext>
            </a:extLst>
          </p:cNvPr>
          <p:cNvSpPr/>
          <p:nvPr/>
        </p:nvSpPr>
        <p:spPr>
          <a:xfrm>
            <a:off x="2773780" y="3345974"/>
            <a:ext cx="77284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/>
              <a:t>http://regulation.gov.ru/projects#npa=68161</a:t>
            </a:r>
            <a:endParaRPr lang="ru-RU" sz="32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48A2BA3-6FCA-4EF4-958A-216205555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4153" y="1787156"/>
            <a:ext cx="95250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7784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6E4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468CAB-F64D-46E1-A60E-9DB7B04D6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4118" y="-67070"/>
            <a:ext cx="9586913" cy="781445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ru-RU" sz="2400" b="1" dirty="0">
                <a:solidFill>
                  <a:srgbClr val="000099"/>
                </a:solidFill>
              </a:rPr>
              <a:t>10. «Метапредметные результаты освоения основной образовательной </a:t>
            </a:r>
            <a:br>
              <a:rPr lang="ru-RU" sz="2400" b="1" dirty="0">
                <a:solidFill>
                  <a:srgbClr val="000099"/>
                </a:solidFill>
              </a:rPr>
            </a:br>
            <a:r>
              <a:rPr lang="ru-RU" sz="2400" b="1" dirty="0">
                <a:solidFill>
                  <a:srgbClr val="000099"/>
                </a:solidFill>
              </a:rPr>
              <a:t>       программы основного общего образования должны отражать…» 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9B6C314-7473-48A9-BB10-67C24BC7D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04118" y="608014"/>
            <a:ext cx="3275012" cy="458786"/>
          </a:xfrm>
        </p:spPr>
        <p:txBody>
          <a:bodyPr>
            <a:normAutofit/>
          </a:bodyPr>
          <a:lstStyle/>
          <a:p>
            <a:r>
              <a:rPr lang="ru-RU" sz="2000" b="0" i="0" dirty="0">
                <a:solidFill>
                  <a:srgbClr val="000000"/>
                </a:solidFill>
                <a:effectLst/>
                <a:latin typeface="Open Sans"/>
              </a:rPr>
              <a:t>исчезли формировки: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986D3D5-68C5-409B-9DCF-ECF4C07976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33350" y="1095375"/>
            <a:ext cx="6010275" cy="5686425"/>
          </a:xfrm>
          <a:solidFill>
            <a:schemeClr val="bg1"/>
          </a:solidFill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sz="39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1) </a:t>
            </a:r>
            <a:r>
              <a:rPr lang="ru-RU" sz="3900" b="0" i="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умение самостоятельно определять цели своего обучения</a:t>
            </a:r>
            <a:r>
              <a:rPr lang="ru-RU" sz="39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ставить и формулировать для себя новые задачи в учебе и познавательной деятельности, развивать мотивы и интересы своей познавательной деятельности;</a:t>
            </a:r>
          </a:p>
          <a:p>
            <a:pPr marL="0" indent="0">
              <a:buNone/>
            </a:pPr>
            <a:r>
              <a:rPr lang="ru-RU" sz="39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2) </a:t>
            </a:r>
            <a:r>
              <a:rPr lang="ru-RU" sz="3900" b="0" i="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умение самостоятельно планировать пути достижения целей</a:t>
            </a:r>
            <a:r>
              <a:rPr lang="ru-RU" sz="39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в том числе альтернативные, осознанно выбирать наиболее эффективные способы решения учебных и познавательных задач;</a:t>
            </a:r>
          </a:p>
          <a:p>
            <a:pPr marL="0" indent="0">
              <a:buNone/>
            </a:pPr>
            <a:r>
              <a:rPr lang="ru-RU" sz="39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3) умение соотносить свои действия с планируемыми результатами, осуществлять контроль своей деятельности в процессе достижения результата, определять способы действий в рамках предложенных условий и требований, корректировать свои действия в соответствии с изменяющейся ситуацией;</a:t>
            </a:r>
          </a:p>
          <a:p>
            <a:pPr marL="0" indent="0">
              <a:buNone/>
            </a:pPr>
            <a:r>
              <a:rPr lang="ru-RU" sz="39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4) умение оценивать правильность выполнения учебной задачи, собственные возможности ее решения;</a:t>
            </a:r>
          </a:p>
          <a:p>
            <a:pPr marL="0" indent="0">
              <a:buNone/>
            </a:pPr>
            <a:r>
              <a:rPr lang="ru-RU" sz="39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…6) умение определять понятия, создавать обобщения, устанавливать аналогии, классифицировать, </a:t>
            </a:r>
            <a:r>
              <a:rPr lang="ru-RU" sz="3900" b="0" i="0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самостоятельно</a:t>
            </a:r>
            <a:r>
              <a:rPr lang="ru-RU" sz="39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выбирать основания и критерии для классификации, устанавливать причинно-следственные связи, строить логическое рассуждение, умозаключение (индуктивное, дедуктивное и по аналогии) и делать выводы.</a:t>
            </a:r>
          </a:p>
          <a:p>
            <a:endParaRPr lang="ru-RU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68457D1-AA54-4087-85BC-739073EE993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236742" y="614363"/>
            <a:ext cx="1676400" cy="481012"/>
          </a:xfrm>
        </p:spPr>
        <p:txBody>
          <a:bodyPr>
            <a:normAutofit/>
          </a:bodyPr>
          <a:lstStyle/>
          <a:p>
            <a:r>
              <a:rPr lang="ru-RU" sz="2000" b="0" dirty="0"/>
              <a:t>появились:</a:t>
            </a:r>
            <a:endParaRPr lang="ru-RU" sz="2000" dirty="0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65A84D2-AF9E-4063-99A6-FD9E01382EE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62713" y="1290637"/>
            <a:ext cx="5729287" cy="5295900"/>
          </a:xfrm>
          <a:solidFill>
            <a:schemeClr val="bg1"/>
          </a:solidFill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2900" dirty="0"/>
              <a:t>1) овладение универсальными учебными действиями:</a:t>
            </a:r>
          </a:p>
          <a:p>
            <a:r>
              <a:rPr lang="ru-RU" sz="2900" dirty="0"/>
              <a:t>ставить </a:t>
            </a:r>
            <a:r>
              <a:rPr lang="ru-RU" sz="2900" dirty="0">
                <a:solidFill>
                  <a:srgbClr val="C00000"/>
                </a:solidFill>
              </a:rPr>
              <a:t>познавательную</a:t>
            </a:r>
            <a:r>
              <a:rPr lang="ru-RU" sz="2900" dirty="0"/>
              <a:t> </a:t>
            </a:r>
            <a:r>
              <a:rPr lang="ru-RU" sz="2900" dirty="0">
                <a:solidFill>
                  <a:srgbClr val="C00000"/>
                </a:solidFill>
              </a:rPr>
              <a:t>задачу</a:t>
            </a:r>
            <a:r>
              <a:rPr lang="ru-RU" sz="2900" dirty="0"/>
              <a:t> на основе задачи практической деятельности;</a:t>
            </a:r>
          </a:p>
          <a:p>
            <a:r>
              <a:rPr lang="ru-RU" sz="2900" dirty="0"/>
              <a:t>ставить </a:t>
            </a:r>
            <a:r>
              <a:rPr lang="ru-RU" sz="2900" dirty="0">
                <a:solidFill>
                  <a:srgbClr val="C00000"/>
                </a:solidFill>
              </a:rPr>
              <a:t>познавательную</a:t>
            </a:r>
            <a:r>
              <a:rPr lang="ru-RU" sz="2900" dirty="0"/>
              <a:t> </a:t>
            </a:r>
            <a:r>
              <a:rPr lang="ru-RU" sz="2900" dirty="0">
                <a:solidFill>
                  <a:srgbClr val="C00000"/>
                </a:solidFill>
              </a:rPr>
              <a:t>задачу</a:t>
            </a:r>
            <a:r>
              <a:rPr lang="ru-RU" sz="2900" dirty="0"/>
              <a:t>, обосновывая ее ссылками на собственные интересы, мотивы, внешние условия;</a:t>
            </a:r>
          </a:p>
          <a:p>
            <a:r>
              <a:rPr lang="ru-RU" sz="2900" dirty="0"/>
              <a:t>ставить </a:t>
            </a:r>
            <a:r>
              <a:rPr lang="ru-RU" sz="2900" dirty="0">
                <a:solidFill>
                  <a:srgbClr val="C00000"/>
                </a:solidFill>
              </a:rPr>
              <a:t>учебные</a:t>
            </a:r>
            <a:r>
              <a:rPr lang="ru-RU" sz="2900" dirty="0"/>
              <a:t> </a:t>
            </a:r>
            <a:r>
              <a:rPr lang="ru-RU" sz="2900" dirty="0">
                <a:solidFill>
                  <a:srgbClr val="C00000"/>
                </a:solidFill>
              </a:rPr>
              <a:t>задачи</a:t>
            </a:r>
            <a:r>
              <a:rPr lang="ru-RU" sz="2900" dirty="0"/>
              <a:t> на основе познавательных проблем;</a:t>
            </a:r>
          </a:p>
          <a:p>
            <a:r>
              <a:rPr lang="ru-RU" sz="2900" dirty="0"/>
              <a:t>распределять время на решение </a:t>
            </a:r>
            <a:r>
              <a:rPr lang="ru-RU" sz="2900" dirty="0">
                <a:solidFill>
                  <a:srgbClr val="C00000"/>
                </a:solidFill>
              </a:rPr>
              <a:t>учебных задач</a:t>
            </a:r>
            <a:r>
              <a:rPr lang="ru-RU" sz="2900" dirty="0"/>
              <a:t>;</a:t>
            </a:r>
          </a:p>
          <a:p>
            <a:r>
              <a:rPr lang="ru-RU" sz="2900" dirty="0"/>
              <a:t>выбирать способ решения </a:t>
            </a:r>
            <a:r>
              <a:rPr lang="ru-RU" sz="2900" dirty="0">
                <a:solidFill>
                  <a:srgbClr val="C00000"/>
                </a:solidFill>
              </a:rPr>
              <a:t>задачи</a:t>
            </a:r>
            <a:r>
              <a:rPr lang="ru-RU" sz="2900" dirty="0"/>
              <a:t> из известных или выделять часть известного алгоритма для решения конкретной учебной </a:t>
            </a:r>
            <a:r>
              <a:rPr lang="ru-RU" sz="2900" dirty="0">
                <a:solidFill>
                  <a:srgbClr val="C00000"/>
                </a:solidFill>
              </a:rPr>
              <a:t>задачи</a:t>
            </a:r>
            <a:r>
              <a:rPr lang="ru-RU" sz="2900" dirty="0"/>
              <a:t>; обосновывать выбор наиболее эффективных способов решения учебных и познавательных </a:t>
            </a:r>
            <a:r>
              <a:rPr lang="ru-RU" sz="2900" dirty="0">
                <a:solidFill>
                  <a:srgbClr val="C00000"/>
                </a:solidFill>
              </a:rPr>
              <a:t>задач</a:t>
            </a:r>
            <a:r>
              <a:rPr lang="ru-RU" sz="2900" dirty="0"/>
              <a:t>;</a:t>
            </a:r>
          </a:p>
          <a:p>
            <a:r>
              <a:rPr lang="ru-RU" sz="2900" dirty="0"/>
              <a:t>планировать и реализовывать </a:t>
            </a:r>
            <a:r>
              <a:rPr lang="ru-RU" sz="2900" dirty="0">
                <a:solidFill>
                  <a:srgbClr val="C00000"/>
                </a:solidFill>
              </a:rPr>
              <a:t>способ достижения краткосрочной цели </a:t>
            </a:r>
            <a:r>
              <a:rPr lang="ru-RU" sz="2900" dirty="0"/>
              <a:t>собственного обучения с опорой на собственный опыт достижения аналогичных целей.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5880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6E4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3FFAC9-F135-4FC6-88FC-22E435D0A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20725"/>
          </a:xfrm>
          <a:noFill/>
        </p:spPr>
        <p:txBody>
          <a:bodyPr>
            <a:normAutofit fontScale="90000"/>
          </a:bodyPr>
          <a:lstStyle/>
          <a:p>
            <a:br>
              <a:rPr lang="ru-RU" dirty="0"/>
            </a:br>
            <a:r>
              <a:rPr lang="ru-RU" sz="2700" dirty="0">
                <a:solidFill>
                  <a:srgbClr val="000099"/>
                </a:solidFill>
              </a:rPr>
              <a:t>Предметные результаты изучения предметной области (12.3.) «Иностранный язык. Второй иностранный язык»</a:t>
            </a:r>
            <a:br>
              <a:rPr lang="ru-RU" sz="2700" dirty="0">
                <a:solidFill>
                  <a:srgbClr val="000099"/>
                </a:solidFill>
              </a:rPr>
            </a:br>
            <a:endParaRPr lang="ru-RU" sz="2700" dirty="0">
              <a:solidFill>
                <a:srgbClr val="000099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E53FF46-5694-47FE-A92A-0427AAC274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289300"/>
          </a:xfrm>
          <a:solidFill>
            <a:schemeClr val="bg1"/>
          </a:solidFill>
        </p:spPr>
        <p:txBody>
          <a:bodyPr/>
          <a:lstStyle/>
          <a:p>
            <a:pPr marL="0" indent="0" algn="just">
              <a:buNone/>
            </a:pPr>
            <a:r>
              <a:rPr lang="ru-RU" dirty="0"/>
              <a:t>Предметные результаты изучения учебного предмета «Иностранный язык» на уровне основного общего образования должны быть ориентированы на </a:t>
            </a:r>
            <a:r>
              <a:rPr lang="ru-RU" dirty="0">
                <a:solidFill>
                  <a:srgbClr val="C00000"/>
                </a:solidFill>
              </a:rPr>
              <a:t>применение знаний, умений и навыков в учебных ситуациях и реальных жизненных условиях и отражать сформированность иноязычной коммуникативной компетенции на </a:t>
            </a:r>
            <a:r>
              <a:rPr lang="ru-RU" dirty="0" err="1">
                <a:solidFill>
                  <a:srgbClr val="C00000"/>
                </a:solidFill>
              </a:rPr>
              <a:t>допороговом</a:t>
            </a:r>
            <a:r>
              <a:rPr lang="ru-RU" dirty="0">
                <a:solidFill>
                  <a:srgbClr val="C00000"/>
                </a:solidFill>
              </a:rPr>
              <a:t> уровне (А2) </a:t>
            </a:r>
            <a:r>
              <a:rPr lang="ru-RU" dirty="0"/>
              <a:t>в совокупности ее составляющих – речевой, языковой, социокультурной, компенсаторной, учебно-познавательной.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26677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6E4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A94EF879-55AC-4667-81DD-9DD7031702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2085" y="71672"/>
            <a:ext cx="5599112" cy="442912"/>
          </a:xfrm>
        </p:spPr>
        <p:txBody>
          <a:bodyPr>
            <a:normAutofit/>
          </a:bodyPr>
          <a:lstStyle/>
          <a:p>
            <a:r>
              <a:rPr lang="ru-RU" sz="2200" dirty="0"/>
              <a:t>Предыдущая редакция (ООП ООО)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65C413A-4D03-4B6E-9CB6-FE52E9869E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5799" y="878855"/>
            <a:ext cx="5157787" cy="924007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900" dirty="0">
                <a:solidFill>
                  <a:srgbClr val="000099"/>
                </a:solidFill>
              </a:rPr>
              <a:t>Длительность: 2 – 2,5 мин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900" dirty="0">
                <a:solidFill>
                  <a:srgbClr val="000099"/>
                </a:solidFill>
              </a:rPr>
              <a:t>Объем:  не менее 4 – 5 реплик (8-9 классы) со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900" dirty="0">
                <a:solidFill>
                  <a:srgbClr val="000099"/>
                </a:solidFill>
              </a:rPr>
              <a:t>                стороны каждого учащегося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6F1A2C3-C548-4C20-A8C1-3704A045B8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255290" y="118900"/>
            <a:ext cx="3724276" cy="348456"/>
          </a:xfrm>
        </p:spPr>
        <p:txBody>
          <a:bodyPr>
            <a:noAutofit/>
          </a:bodyPr>
          <a:lstStyle/>
          <a:p>
            <a:r>
              <a:rPr lang="ru-RU" sz="2200" dirty="0"/>
              <a:t>Новая редакция (ФГОС ООО)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9895627-F76B-4D21-91D5-D66E7750ABC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619704" y="905034"/>
            <a:ext cx="5183188" cy="967287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900" dirty="0">
                <a:solidFill>
                  <a:srgbClr val="000099"/>
                </a:solidFill>
              </a:rPr>
              <a:t>Длительность    – 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900" dirty="0">
                <a:solidFill>
                  <a:srgbClr val="000099"/>
                </a:solidFill>
              </a:rPr>
              <a:t>Объем:  до 7 реплик со стороны каждого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900" dirty="0">
                <a:solidFill>
                  <a:srgbClr val="000099"/>
                </a:solidFill>
              </a:rPr>
              <a:t>                учащегося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4CB6A74A-74F2-48BF-A3D0-E9635C864EA1}"/>
              </a:ext>
            </a:extLst>
          </p:cNvPr>
          <p:cNvSpPr/>
          <p:nvPr/>
        </p:nvSpPr>
        <p:spPr>
          <a:xfrm>
            <a:off x="5387789" y="651576"/>
            <a:ext cx="8883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>
                <a:solidFill>
                  <a:srgbClr val="000099"/>
                </a:solidFill>
              </a:rPr>
              <a:t>Диалог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ADB26100-3299-4DA0-A588-3E20598F5CB8}"/>
              </a:ext>
            </a:extLst>
          </p:cNvPr>
          <p:cNvSpPr/>
          <p:nvPr/>
        </p:nvSpPr>
        <p:spPr>
          <a:xfrm>
            <a:off x="5307674" y="1752191"/>
            <a:ext cx="10636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>
                <a:solidFill>
                  <a:srgbClr val="000099"/>
                </a:solidFill>
              </a:rPr>
              <a:t>Монолог</a:t>
            </a:r>
          </a:p>
        </p:txBody>
      </p:sp>
      <p:sp>
        <p:nvSpPr>
          <p:cNvPr id="9" name="Объект 3">
            <a:extLst>
              <a:ext uri="{FF2B5EF4-FFF2-40B4-BE49-F238E27FC236}">
                <a16:creationId xmlns:a16="http://schemas.microsoft.com/office/drawing/2014/main" id="{77CF5701-B118-4C98-8C73-8025B5A68D1F}"/>
              </a:ext>
            </a:extLst>
          </p:cNvPr>
          <p:cNvSpPr txBox="1">
            <a:spLocks/>
          </p:cNvSpPr>
          <p:nvPr/>
        </p:nvSpPr>
        <p:spPr>
          <a:xfrm>
            <a:off x="105799" y="2041625"/>
            <a:ext cx="5157787" cy="70285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u-RU" sz="1900" dirty="0">
                <a:solidFill>
                  <a:srgbClr val="000099"/>
                </a:solidFill>
              </a:rPr>
              <a:t>Длительность: </a:t>
            </a:r>
            <a:r>
              <a:rPr lang="en-US" sz="1900" dirty="0">
                <a:solidFill>
                  <a:srgbClr val="000099"/>
                </a:solidFill>
              </a:rPr>
              <a:t>1</a:t>
            </a:r>
            <a:r>
              <a:rPr lang="ru-RU" sz="1900" dirty="0">
                <a:solidFill>
                  <a:srgbClr val="000099"/>
                </a:solidFill>
              </a:rPr>
              <a:t>,</a:t>
            </a:r>
            <a:r>
              <a:rPr lang="en-US" sz="1900" dirty="0">
                <a:solidFill>
                  <a:srgbClr val="000099"/>
                </a:solidFill>
              </a:rPr>
              <a:t>5</a:t>
            </a:r>
            <a:r>
              <a:rPr lang="ru-RU" sz="1900" dirty="0">
                <a:solidFill>
                  <a:srgbClr val="000099"/>
                </a:solidFill>
              </a:rPr>
              <a:t> – 2 мин (9 </a:t>
            </a:r>
            <a:r>
              <a:rPr lang="ru-RU" sz="1900" dirty="0" err="1">
                <a:solidFill>
                  <a:srgbClr val="000099"/>
                </a:solidFill>
              </a:rPr>
              <a:t>кл</a:t>
            </a:r>
            <a:r>
              <a:rPr lang="ru-RU" sz="1900" dirty="0">
                <a:solidFill>
                  <a:srgbClr val="000099"/>
                </a:solidFill>
              </a:rPr>
              <a:t>.)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u-RU" sz="1900" dirty="0">
                <a:solidFill>
                  <a:srgbClr val="000099"/>
                </a:solidFill>
              </a:rPr>
              <a:t>Объем:  не менее 10 – 12 фраз(8-9 классы)</a:t>
            </a:r>
          </a:p>
        </p:txBody>
      </p:sp>
      <p:sp>
        <p:nvSpPr>
          <p:cNvPr id="10" name="Объект 5">
            <a:extLst>
              <a:ext uri="{FF2B5EF4-FFF2-40B4-BE49-F238E27FC236}">
                <a16:creationId xmlns:a16="http://schemas.microsoft.com/office/drawing/2014/main" id="{21FE5CD9-97AD-436F-BDE9-666658010A1D}"/>
              </a:ext>
            </a:extLst>
          </p:cNvPr>
          <p:cNvSpPr txBox="1">
            <a:spLocks/>
          </p:cNvSpPr>
          <p:nvPr/>
        </p:nvSpPr>
        <p:spPr>
          <a:xfrm>
            <a:off x="6595266" y="2078405"/>
            <a:ext cx="5183188" cy="70054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u-RU" sz="1900" dirty="0">
                <a:solidFill>
                  <a:srgbClr val="000099"/>
                </a:solidFill>
              </a:rPr>
              <a:t>Длительность    – 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900" dirty="0">
                <a:solidFill>
                  <a:srgbClr val="000099"/>
                </a:solidFill>
              </a:rPr>
              <a:t>Объем: 10 – 12 фраз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DB26EC77-8093-4DDE-BA41-F306B6049203}"/>
              </a:ext>
            </a:extLst>
          </p:cNvPr>
          <p:cNvSpPr txBox="1">
            <a:spLocks/>
          </p:cNvSpPr>
          <p:nvPr/>
        </p:nvSpPr>
        <p:spPr>
          <a:xfrm>
            <a:off x="5092055" y="267281"/>
            <a:ext cx="1608137" cy="4635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200" dirty="0">
                <a:solidFill>
                  <a:srgbClr val="0000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Говорение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2394E92D-4D80-4ECA-A386-1738950D8FE4}"/>
              </a:ext>
            </a:extLst>
          </p:cNvPr>
          <p:cNvSpPr/>
          <p:nvPr/>
        </p:nvSpPr>
        <p:spPr>
          <a:xfrm>
            <a:off x="105799" y="2983685"/>
            <a:ext cx="5265035" cy="96949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1900" dirty="0">
                <a:solidFill>
                  <a:srgbClr val="336600"/>
                </a:solidFill>
              </a:rPr>
              <a:t>С полным пониманием: до </a:t>
            </a:r>
            <a:r>
              <a:rPr lang="en-US" sz="1900" dirty="0">
                <a:solidFill>
                  <a:srgbClr val="336600"/>
                </a:solidFill>
              </a:rPr>
              <a:t>1</a:t>
            </a:r>
            <a:r>
              <a:rPr lang="ru-RU" sz="1900" dirty="0">
                <a:solidFill>
                  <a:srgbClr val="336600"/>
                </a:solidFill>
              </a:rPr>
              <a:t> мин </a:t>
            </a:r>
          </a:p>
          <a:p>
            <a:r>
              <a:rPr lang="ru-RU" sz="1900" dirty="0">
                <a:solidFill>
                  <a:srgbClr val="336600"/>
                </a:solidFill>
              </a:rPr>
              <a:t>С пониманием основного содержания: до 2 мин.</a:t>
            </a:r>
          </a:p>
          <a:p>
            <a:r>
              <a:rPr lang="ru-RU" sz="1900" dirty="0">
                <a:solidFill>
                  <a:srgbClr val="336600"/>
                </a:solidFill>
              </a:rPr>
              <a:t>С выборочным пониманием: до 1,5 мин.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15B525E0-1575-4323-8234-0D7392AD1662}"/>
              </a:ext>
            </a:extLst>
          </p:cNvPr>
          <p:cNvSpPr/>
          <p:nvPr/>
        </p:nvSpPr>
        <p:spPr>
          <a:xfrm>
            <a:off x="6566757" y="3219934"/>
            <a:ext cx="5322051" cy="38472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1900" dirty="0">
                <a:solidFill>
                  <a:srgbClr val="336600"/>
                </a:solidFill>
              </a:rPr>
              <a:t>С пониманием основного содержания: до 2 мин.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DFFB8404-B0FB-411F-9D26-086F3AD84CF5}"/>
              </a:ext>
            </a:extLst>
          </p:cNvPr>
          <p:cNvSpPr/>
          <p:nvPr/>
        </p:nvSpPr>
        <p:spPr>
          <a:xfrm>
            <a:off x="5070630" y="2644267"/>
            <a:ext cx="177567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200" dirty="0">
                <a:solidFill>
                  <a:srgbClr val="336600"/>
                </a:solidFill>
              </a:rPr>
              <a:t>Аудирование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70C038BA-2A56-4F0A-9042-C9AC8EF77CAA}"/>
              </a:ext>
            </a:extLst>
          </p:cNvPr>
          <p:cNvSpPr/>
          <p:nvPr/>
        </p:nvSpPr>
        <p:spPr>
          <a:xfrm>
            <a:off x="5315302" y="3756388"/>
            <a:ext cx="103336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200" dirty="0">
                <a:solidFill>
                  <a:srgbClr val="663300"/>
                </a:solidFill>
              </a:rPr>
              <a:t>Чтение</a:t>
            </a: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CCA41185-3064-449C-AF87-AA26AA0BE8CF}"/>
              </a:ext>
            </a:extLst>
          </p:cNvPr>
          <p:cNvSpPr/>
          <p:nvPr/>
        </p:nvSpPr>
        <p:spPr>
          <a:xfrm>
            <a:off x="105799" y="4221284"/>
            <a:ext cx="5522210" cy="96949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1900" dirty="0">
                <a:solidFill>
                  <a:srgbClr val="663300"/>
                </a:solidFill>
              </a:rPr>
              <a:t>С полным пониманием: объемом до 300 слов</a:t>
            </a:r>
          </a:p>
          <a:p>
            <a:r>
              <a:rPr lang="ru-RU" sz="1900" dirty="0">
                <a:solidFill>
                  <a:srgbClr val="663300"/>
                </a:solidFill>
              </a:rPr>
              <a:t>С пониманием основного содержания: до 500 слов</a:t>
            </a:r>
          </a:p>
          <a:p>
            <a:r>
              <a:rPr lang="ru-RU" sz="1900" dirty="0">
                <a:solidFill>
                  <a:srgbClr val="663300"/>
                </a:solidFill>
              </a:rPr>
              <a:t>С выборочным пониманием: до 350 слов</a:t>
            </a: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C5D40778-AE1C-475F-BF38-EDCA408DEDAB}"/>
              </a:ext>
            </a:extLst>
          </p:cNvPr>
          <p:cNvSpPr/>
          <p:nvPr/>
        </p:nvSpPr>
        <p:spPr>
          <a:xfrm>
            <a:off x="6566757" y="4173271"/>
            <a:ext cx="5265035" cy="96949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1900" dirty="0">
                <a:solidFill>
                  <a:srgbClr val="663300"/>
                </a:solidFill>
              </a:rPr>
              <a:t>С полным пониманием, с пониманием основного содержания, с выборочным пониманием объемом 500 – 600 слов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10DE468F-1069-4195-B8B7-43B41D93E7AC}"/>
              </a:ext>
            </a:extLst>
          </p:cNvPr>
          <p:cNvSpPr/>
          <p:nvPr/>
        </p:nvSpPr>
        <p:spPr>
          <a:xfrm>
            <a:off x="5334982" y="5095327"/>
            <a:ext cx="110318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200" dirty="0">
                <a:solidFill>
                  <a:srgbClr val="660066"/>
                </a:solidFill>
              </a:rPr>
              <a:t>Письмо</a:t>
            </a: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A283173C-E223-4F53-8CD1-408510045F38}"/>
              </a:ext>
            </a:extLst>
          </p:cNvPr>
          <p:cNvSpPr/>
          <p:nvPr/>
        </p:nvSpPr>
        <p:spPr>
          <a:xfrm>
            <a:off x="105799" y="5473881"/>
            <a:ext cx="5522210" cy="67710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1900" dirty="0">
                <a:solidFill>
                  <a:srgbClr val="660066"/>
                </a:solidFill>
              </a:rPr>
              <a:t>Короткие поздравления объемом 30 – 40  слов</a:t>
            </a:r>
          </a:p>
          <a:p>
            <a:r>
              <a:rPr lang="ru-RU" sz="1900" dirty="0">
                <a:solidFill>
                  <a:srgbClr val="660066"/>
                </a:solidFill>
              </a:rPr>
              <a:t>Личное письмо объемом около 100 – 140 слов</a:t>
            </a: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174DA7F8-5991-4157-A091-696E523C271F}"/>
              </a:ext>
            </a:extLst>
          </p:cNvPr>
          <p:cNvSpPr/>
          <p:nvPr/>
        </p:nvSpPr>
        <p:spPr>
          <a:xfrm>
            <a:off x="6438169" y="5276903"/>
            <a:ext cx="5522210" cy="14773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660066"/>
                </a:solidFill>
              </a:rPr>
              <a:t>Личное письмо объемом до 120 слов</a:t>
            </a:r>
          </a:p>
          <a:p>
            <a:r>
              <a:rPr lang="ru-RU" dirty="0">
                <a:solidFill>
                  <a:srgbClr val="660066"/>
                </a:solidFill>
              </a:rPr>
              <a:t>Небольшие письменные высказывания объемом до 120 слов </a:t>
            </a:r>
          </a:p>
          <a:p>
            <a:r>
              <a:rPr lang="ru-RU" dirty="0">
                <a:solidFill>
                  <a:srgbClr val="660066"/>
                </a:solidFill>
              </a:rPr>
              <a:t>письменно представлять результаты выполненной проектной работы объемом до 120 слов</a:t>
            </a:r>
          </a:p>
        </p:txBody>
      </p:sp>
    </p:spTree>
    <p:extLst>
      <p:ext uri="{BB962C8B-B14F-4D97-AF65-F5344CB8AC3E}">
        <p14:creationId xmlns:p14="http://schemas.microsoft.com/office/powerpoint/2010/main" val="34627048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6E4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A27642-D6E7-4317-ABF7-5FE733056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6775" y="179236"/>
            <a:ext cx="10515600" cy="63029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000099"/>
                </a:solidFill>
              </a:rPr>
              <a:t>Планируемые результаты. УУД. Содержание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A09710C-8541-4423-87E4-6AF204541533}"/>
              </a:ext>
            </a:extLst>
          </p:cNvPr>
          <p:cNvSpPr/>
          <p:nvPr/>
        </p:nvSpPr>
        <p:spPr>
          <a:xfrm>
            <a:off x="1733550" y="1690688"/>
            <a:ext cx="10153650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b="1" i="0" dirty="0">
                <a:solidFill>
                  <a:srgbClr val="222222"/>
                </a:solidFill>
                <a:effectLst/>
                <a:latin typeface="Helvetica Neue"/>
              </a:rPr>
              <a:t>Федеральный государственный образовательный стандарт основного общего образования</a:t>
            </a:r>
            <a:r>
              <a:rPr lang="ru-RU" b="0" i="0" dirty="0">
                <a:solidFill>
                  <a:srgbClr val="222222"/>
                </a:solidFill>
                <a:effectLst/>
                <a:latin typeface="Helvetica Neue"/>
              </a:rPr>
              <a:t> </a:t>
            </a:r>
            <a:r>
              <a:rPr lang="ru-RU" i="0" dirty="0">
                <a:solidFill>
                  <a:srgbClr val="222222"/>
                </a:solidFill>
                <a:effectLst/>
                <a:latin typeface="Helvetica Neue"/>
              </a:rPr>
              <a:t>/ М-во образования и науки Российской Федерации. - Москва: Просвещение, 2016. - 60, [1] с.; 22 см. - (Стандарты второго поколения).; ISBN 978-5-09-043459-1</a:t>
            </a:r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B375AF27-96EC-4971-AE5F-96DD2D39B477}"/>
              </a:ext>
            </a:extLst>
          </p:cNvPr>
          <p:cNvSpPr/>
          <p:nvPr/>
        </p:nvSpPr>
        <p:spPr>
          <a:xfrm>
            <a:off x="1628776" y="3628162"/>
            <a:ext cx="10258424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b="1" i="0" dirty="0">
                <a:solidFill>
                  <a:srgbClr val="222222"/>
                </a:solidFill>
                <a:effectLst/>
                <a:latin typeface="Helvetica Neue"/>
              </a:rPr>
              <a:t>Федеральный государственный образовательный стандарт среднего (полного) общего образования</a:t>
            </a:r>
            <a:r>
              <a:rPr lang="ru-RU" b="0" i="0" dirty="0">
                <a:solidFill>
                  <a:srgbClr val="222222"/>
                </a:solidFill>
                <a:effectLst/>
                <a:latin typeface="Helvetica Neue"/>
              </a:rPr>
              <a:t>  / </a:t>
            </a:r>
            <a:r>
              <a:rPr lang="ru-RU" i="0" dirty="0">
                <a:solidFill>
                  <a:srgbClr val="222222"/>
                </a:solidFill>
                <a:effectLst/>
                <a:latin typeface="Helvetica Neue"/>
              </a:rPr>
              <a:t>М-во образования и науки Российской Федерации. - Москва : Просвещение, 2013. - 62, [1] с.; 22 см. - (Стандарты второго поколения).; ISBN 978-5-09-023268-5 </a:t>
            </a:r>
            <a:endParaRPr lang="ru-RU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30DCA6F4-E317-42AA-A34A-E44DFB1CB917}"/>
              </a:ext>
            </a:extLst>
          </p:cNvPr>
          <p:cNvSpPr/>
          <p:nvPr/>
        </p:nvSpPr>
        <p:spPr>
          <a:xfrm>
            <a:off x="1523999" y="5870434"/>
            <a:ext cx="10258425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b="1" i="0" dirty="0">
                <a:solidFill>
                  <a:srgbClr val="222222"/>
                </a:solidFill>
                <a:effectLst/>
                <a:latin typeface="Helvetica Neue"/>
              </a:rPr>
              <a:t>Примерные программы по учебным предметам. Иностранный язык: 5-9-е классы. </a:t>
            </a:r>
            <a:r>
              <a:rPr lang="ru-RU" i="0" dirty="0">
                <a:solidFill>
                  <a:srgbClr val="222222"/>
                </a:solidFill>
                <a:effectLst/>
                <a:latin typeface="Helvetica Neue"/>
              </a:rPr>
              <a:t>- 5-е изд., </a:t>
            </a:r>
            <a:r>
              <a:rPr lang="ru-RU" i="0" dirty="0" err="1">
                <a:solidFill>
                  <a:srgbClr val="222222"/>
                </a:solidFill>
                <a:effectLst/>
                <a:latin typeface="Helvetica Neue"/>
              </a:rPr>
              <a:t>дораб</a:t>
            </a:r>
            <a:r>
              <a:rPr lang="ru-RU" i="0" dirty="0">
                <a:solidFill>
                  <a:srgbClr val="222222"/>
                </a:solidFill>
                <a:effectLst/>
                <a:latin typeface="Helvetica Neue"/>
              </a:rPr>
              <a:t>. - Москва: Просвещение, 2012. - 201, [1] с.; 22 см. - (Стандарты второго поколения).; ISBN 978-5-09-024540-1</a:t>
            </a:r>
            <a:endParaRPr lang="ru-RU" dirty="0"/>
          </a:p>
        </p:txBody>
      </p:sp>
      <p:pic>
        <p:nvPicPr>
          <p:cNvPr id="2050" name="Picture 2" descr="https://img05.rl0.ru/2f8c3ff5ecbd2df0dcc24adfe7a78396/c459x700/ozon-st.cdn.ngenix.net/multimedia/1005795038.jpg">
            <a:extLst>
              <a:ext uri="{FF2B5EF4-FFF2-40B4-BE49-F238E27FC236}">
                <a16:creationId xmlns:a16="http://schemas.microsoft.com/office/drawing/2014/main" id="{53A94EAC-D8B3-4F25-BB9E-0A06BB1C5D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847" y="3076575"/>
            <a:ext cx="1001957" cy="1474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img09.rl0.ru/e9491ab78d1dd612eaedf0ae23447600/c455x700/minemshop.ru/images/1007119466.jpg">
            <a:extLst>
              <a:ext uri="{FF2B5EF4-FFF2-40B4-BE49-F238E27FC236}">
                <a16:creationId xmlns:a16="http://schemas.microsoft.com/office/drawing/2014/main" id="{7DEC1C2C-4EB6-4371-954D-91291F9843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467" y="1042120"/>
            <a:ext cx="1021733" cy="1571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img08.rl0.ru/6b7d35d9bc2654bf164eeb58f2abb990/c1200x1953/metodist.edu54.ru/sites/default/files/upload/2009/11/inv.jpg">
            <a:extLst>
              <a:ext uri="{FF2B5EF4-FFF2-40B4-BE49-F238E27FC236}">
                <a16:creationId xmlns:a16="http://schemas.microsoft.com/office/drawing/2014/main" id="{EAAF9FA5-045F-4C77-8190-3E9A990342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09" y="4943475"/>
            <a:ext cx="1136729" cy="1850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3595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6E4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BBA839-935F-4D9A-93D7-6D60899543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0" y="174626"/>
            <a:ext cx="6534150" cy="4064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00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Общие принципы и подходы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1B1F306-A7BF-4BDC-AF08-6262C31AF03F}"/>
              </a:ext>
            </a:extLst>
          </p:cNvPr>
          <p:cNvSpPr/>
          <p:nvPr/>
        </p:nvSpPr>
        <p:spPr>
          <a:xfrm>
            <a:off x="2345681" y="831767"/>
            <a:ext cx="9409253" cy="14773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b="1" i="0" dirty="0" err="1">
                <a:solidFill>
                  <a:srgbClr val="222222"/>
                </a:solidFill>
                <a:effectLst/>
                <a:latin typeface="Helvetica Neue"/>
              </a:rPr>
              <a:t>Щепилова</a:t>
            </a:r>
            <a:r>
              <a:rPr lang="ru-RU" b="1" i="0" dirty="0">
                <a:solidFill>
                  <a:srgbClr val="222222"/>
                </a:solidFill>
                <a:effectLst/>
                <a:latin typeface="Helvetica Neue"/>
              </a:rPr>
              <a:t>, Алла Викторовна</a:t>
            </a:r>
          </a:p>
          <a:p>
            <a:r>
              <a:rPr lang="ru-RU" b="0" i="0" dirty="0">
                <a:solidFill>
                  <a:srgbClr val="222222"/>
                </a:solidFill>
                <a:effectLst/>
                <a:latin typeface="Helvetica Neue"/>
              </a:rPr>
              <a:t>Теория и методика обучения французскому языку как второму иностранному : учеб. пособие для студентов вузов, обучающихся по специальности 033200 "</a:t>
            </a:r>
            <a:r>
              <a:rPr lang="ru-RU" b="0" i="0" dirty="0" err="1">
                <a:solidFill>
                  <a:srgbClr val="222222"/>
                </a:solidFill>
                <a:effectLst/>
                <a:latin typeface="Helvetica Neue"/>
              </a:rPr>
              <a:t>Иностр</a:t>
            </a:r>
            <a:r>
              <a:rPr lang="ru-RU" b="0" i="0" dirty="0">
                <a:solidFill>
                  <a:srgbClr val="222222"/>
                </a:solidFill>
                <a:effectLst/>
                <a:latin typeface="Helvetica Neue"/>
              </a:rPr>
              <a:t>. яз." / А. В. </a:t>
            </a:r>
            <a:r>
              <a:rPr lang="ru-RU" b="0" i="0" dirty="0" err="1">
                <a:solidFill>
                  <a:srgbClr val="222222"/>
                </a:solidFill>
                <a:effectLst/>
                <a:latin typeface="Helvetica Neue"/>
              </a:rPr>
              <a:t>Щепилова</a:t>
            </a:r>
            <a:r>
              <a:rPr lang="ru-RU" b="0" i="0" dirty="0">
                <a:solidFill>
                  <a:srgbClr val="222222"/>
                </a:solidFill>
                <a:effectLst/>
                <a:latin typeface="Helvetica Neue"/>
              </a:rPr>
              <a:t>. - М.: </a:t>
            </a:r>
            <a:r>
              <a:rPr lang="ru-RU" b="0" i="0" dirty="0" err="1">
                <a:solidFill>
                  <a:srgbClr val="222222"/>
                </a:solidFill>
                <a:effectLst/>
                <a:latin typeface="Helvetica Neue"/>
              </a:rPr>
              <a:t>Гуманитар</a:t>
            </a:r>
            <a:r>
              <a:rPr lang="ru-RU" b="0" i="0" dirty="0">
                <a:solidFill>
                  <a:srgbClr val="222222"/>
                </a:solidFill>
                <a:effectLst/>
                <a:latin typeface="Helvetica Neue"/>
              </a:rPr>
              <a:t>. изд. центр "ВЛАДОС", 2005. - 245 с.: ил., табл.; 22 см. - (Учебное пособие для вузов).; ISBN 5-691-01423-4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87D1CDF-899C-4137-8068-A02EF4AF96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047" y="831767"/>
            <a:ext cx="1485778" cy="211391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46F3E68-0605-41F7-8757-328AC8935D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047" y="3282009"/>
            <a:ext cx="1422683" cy="2053921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09FA1C90-2878-4708-8D13-183BD621F108}"/>
              </a:ext>
            </a:extLst>
          </p:cNvPr>
          <p:cNvSpPr/>
          <p:nvPr/>
        </p:nvSpPr>
        <p:spPr>
          <a:xfrm>
            <a:off x="2270565" y="3282009"/>
            <a:ext cx="9484369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i="0" dirty="0">
                <a:solidFill>
                  <a:srgbClr val="222222"/>
                </a:solidFill>
                <a:effectLst/>
                <a:latin typeface="Helvetica Neue"/>
              </a:rPr>
              <a:t>Теория и методика обучения немецкому языку как второму иностранному: </a:t>
            </a:r>
            <a:r>
              <a:rPr lang="ru-RU" b="0" i="0" dirty="0">
                <a:solidFill>
                  <a:srgbClr val="222222"/>
                </a:solidFill>
                <a:effectLst/>
                <a:latin typeface="Helvetica Neue"/>
              </a:rPr>
              <a:t>учебное пособие / сост. Л. В. Фадеева. - Москва: Флинта: Наука, 2012. - 85, [1] с.: ил., табл.; 21 см.; ISBN 978-5-9765-1170-5 </a:t>
            </a:r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265152C-C6F5-4CCA-8C68-87FB99C8074A}"/>
              </a:ext>
            </a:extLst>
          </p:cNvPr>
          <p:cNvSpPr/>
          <p:nvPr/>
        </p:nvSpPr>
        <p:spPr>
          <a:xfrm>
            <a:off x="4246099" y="5739110"/>
            <a:ext cx="7945901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Методика обучения иностранным языкам: традиции и современность / Под ред. А. А. Миролюбова.— Обнинск: Титул, 2010.— 464 с. </a:t>
            </a:r>
          </a:p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ISBN 978-5-86866-524-0</a:t>
            </a:r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78DFE6D-838D-47ED-A37D-E44C753D4374}"/>
              </a:ext>
            </a:extLst>
          </p:cNvPr>
          <p:cNvSpPr/>
          <p:nvPr/>
        </p:nvSpPr>
        <p:spPr>
          <a:xfrm>
            <a:off x="0" y="5782619"/>
            <a:ext cx="42460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http://www.studfiles.ru/preview/5769616/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096460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1275</TotalTime>
  <Words>1154</Words>
  <Application>Microsoft Office PowerPoint</Application>
  <PresentationFormat>Широкоэкранный</PresentationFormat>
  <Paragraphs>127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5" baseType="lpstr">
      <vt:lpstr>Arial</vt:lpstr>
      <vt:lpstr>Calibri</vt:lpstr>
      <vt:lpstr>Calibri Light</vt:lpstr>
      <vt:lpstr>fira_sansregular</vt:lpstr>
      <vt:lpstr>Georgia</vt:lpstr>
      <vt:lpstr>Helvetica Neue</vt:lpstr>
      <vt:lpstr>Open Sans</vt:lpstr>
      <vt:lpstr>Roboto Condensed</vt:lpstr>
      <vt:lpstr>Times New Roman</vt:lpstr>
      <vt:lpstr>Тема Office</vt:lpstr>
      <vt:lpstr>Концептуальные подходы к обучению дисциплине «Второй иностранный язык» в соответствии с требованиями ФГОС ООО</vt:lpstr>
      <vt:lpstr>Закон «Об образовании в РФ», Статья 12 </vt:lpstr>
      <vt:lpstr>ФГОС, Раздел III</vt:lpstr>
      <vt:lpstr>Проект новой редакции ФГОС ООО</vt:lpstr>
      <vt:lpstr>10. «Метапредметные результаты освоения основной образовательной         программы основного общего образования должны отражать…» </vt:lpstr>
      <vt:lpstr> Предметные результаты изучения предметной области (12.3.) «Иностранный язык. Второй иностранный язык» </vt:lpstr>
      <vt:lpstr>Презентация PowerPoint</vt:lpstr>
      <vt:lpstr>Планируемые результаты. УУД. Содержание</vt:lpstr>
      <vt:lpstr>Общие принципы и подходы</vt:lpstr>
      <vt:lpstr>Общие принципы и подходы</vt:lpstr>
      <vt:lpstr>Презентация PowerPoint</vt:lpstr>
      <vt:lpstr>Стратегии</vt:lpstr>
      <vt:lpstr>Презентация PowerPoint</vt:lpstr>
      <vt:lpstr>Презентация PowerPoint</vt:lpstr>
      <vt:lpstr>Благодарю за внимание.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Концептуальные подходы к обучению дисциплине «Второй иностранный язык» в соответствии с требованиями ФГОС ООО</dc:title>
  <dc:creator>Галина Романова</dc:creator>
  <cp:lastModifiedBy>Галина Романова</cp:lastModifiedBy>
  <cp:revision>83</cp:revision>
  <dcterms:created xsi:type="dcterms:W3CDTF">2017-08-03T09:02:08Z</dcterms:created>
  <dcterms:modified xsi:type="dcterms:W3CDTF">2017-08-06T12:30:50Z</dcterms:modified>
</cp:coreProperties>
</file>