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47" r:id="rId6"/>
    <p:sldId id="260" r:id="rId7"/>
    <p:sldId id="34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416" r:id="rId16"/>
    <p:sldId id="418" r:id="rId17"/>
    <p:sldId id="423" r:id="rId18"/>
    <p:sldId id="42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65814-E27D-4E0C-9A10-49E0CD3E73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81CD9-9BA3-4A9A-BC09-8EF248CBD9CD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70C0"/>
              </a:solidFill>
            </a:rPr>
            <a:t>Комплекс мероприятий СКФУ в рамках естественнонаучного школьного образования</a:t>
          </a:r>
        </a:p>
      </dgm:t>
    </dgm:pt>
    <dgm:pt modelId="{D9F955A4-A190-4EE6-9FEB-7E94BB600D0A}" type="parTrans" cxnId="{4EB6FE53-39D6-466E-9983-BBFB16AAEC34}">
      <dgm:prSet/>
      <dgm:spPr/>
      <dgm:t>
        <a:bodyPr/>
        <a:lstStyle/>
        <a:p>
          <a:endParaRPr lang="ru-RU"/>
        </a:p>
      </dgm:t>
    </dgm:pt>
    <dgm:pt modelId="{1748E7A7-8B1D-43C7-8564-6268ED85B0C0}" type="sibTrans" cxnId="{4EB6FE53-39D6-466E-9983-BBFB16AAEC34}">
      <dgm:prSet/>
      <dgm:spPr/>
      <dgm:t>
        <a:bodyPr/>
        <a:lstStyle/>
        <a:p>
          <a:endParaRPr lang="ru-RU"/>
        </a:p>
      </dgm:t>
    </dgm:pt>
    <dgm:pt modelId="{ED6F9AB8-3E63-49D5-9724-3B29C7F55791}">
      <dgm:prSet phldrT="[Текст]"/>
      <dgm:spPr/>
      <dgm:t>
        <a:bodyPr/>
        <a:lstStyle/>
        <a:p>
          <a:r>
            <a:rPr lang="ru-RU" dirty="0">
              <a:solidFill>
                <a:srgbClr val="0070C0"/>
              </a:solidFill>
            </a:rPr>
            <a:t>Для школьников (будущих абитуриентов СКФУ)</a:t>
          </a:r>
        </a:p>
      </dgm:t>
    </dgm:pt>
    <dgm:pt modelId="{0D2DEF24-F615-4485-9AF5-4CAE374256F1}" type="parTrans" cxnId="{47F703E6-DBFF-4C00-98F2-067E668F6094}">
      <dgm:prSet/>
      <dgm:spPr/>
      <dgm:t>
        <a:bodyPr/>
        <a:lstStyle/>
        <a:p>
          <a:endParaRPr lang="ru-RU"/>
        </a:p>
      </dgm:t>
    </dgm:pt>
    <dgm:pt modelId="{94D3550D-733A-47AF-A4F5-2DFFAB9AA4CB}" type="sibTrans" cxnId="{47F703E6-DBFF-4C00-98F2-067E668F6094}">
      <dgm:prSet/>
      <dgm:spPr/>
      <dgm:t>
        <a:bodyPr/>
        <a:lstStyle/>
        <a:p>
          <a:endParaRPr lang="ru-RU"/>
        </a:p>
      </dgm:t>
    </dgm:pt>
    <dgm:pt modelId="{8BF95083-A87A-4EC5-BD09-82360CBD9E89}">
      <dgm:prSet phldrT="[Текст]"/>
      <dgm:spPr/>
      <dgm:t>
        <a:bodyPr/>
        <a:lstStyle/>
        <a:p>
          <a:r>
            <a:rPr lang="ru-RU" dirty="0">
              <a:solidFill>
                <a:srgbClr val="0070C0"/>
              </a:solidFill>
            </a:rPr>
            <a:t>Для учителей - предметников</a:t>
          </a:r>
        </a:p>
      </dgm:t>
    </dgm:pt>
    <dgm:pt modelId="{9C0714F2-491F-4011-A750-7206C0D23F30}" type="parTrans" cxnId="{C4709951-9C78-4DE2-8F40-F0DA7A9D2E81}">
      <dgm:prSet/>
      <dgm:spPr/>
      <dgm:t>
        <a:bodyPr/>
        <a:lstStyle/>
        <a:p>
          <a:endParaRPr lang="ru-RU"/>
        </a:p>
      </dgm:t>
    </dgm:pt>
    <dgm:pt modelId="{B3F9958E-DC51-45A6-9F36-7EB0E5B9BDFC}" type="sibTrans" cxnId="{C4709951-9C78-4DE2-8F40-F0DA7A9D2E81}">
      <dgm:prSet/>
      <dgm:spPr/>
      <dgm:t>
        <a:bodyPr/>
        <a:lstStyle/>
        <a:p>
          <a:endParaRPr lang="ru-RU"/>
        </a:p>
      </dgm:t>
    </dgm:pt>
    <dgm:pt modelId="{28276F0E-C70F-4A38-9ED2-CCBBE9BD9918}" type="pres">
      <dgm:prSet presAssocID="{ED165814-E27D-4E0C-9A10-49E0CD3E73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032319-18F2-43D7-8A60-CDAC97063667}" type="pres">
      <dgm:prSet presAssocID="{5DF81CD9-9BA3-4A9A-BC09-8EF248CBD9CD}" presName="hierRoot1" presStyleCnt="0"/>
      <dgm:spPr/>
    </dgm:pt>
    <dgm:pt modelId="{C6B63954-0C56-4435-B92B-EA288438072D}" type="pres">
      <dgm:prSet presAssocID="{5DF81CD9-9BA3-4A9A-BC09-8EF248CBD9CD}" presName="composite" presStyleCnt="0"/>
      <dgm:spPr/>
    </dgm:pt>
    <dgm:pt modelId="{C06488BB-137E-48E4-8DA3-7F0355AE1DFC}" type="pres">
      <dgm:prSet presAssocID="{5DF81CD9-9BA3-4A9A-BC09-8EF248CBD9CD}" presName="background" presStyleLbl="node0" presStyleIdx="0" presStyleCnt="1"/>
      <dgm:spPr/>
    </dgm:pt>
    <dgm:pt modelId="{498C86F4-9819-498C-92BC-A6A05C618AEE}" type="pres">
      <dgm:prSet presAssocID="{5DF81CD9-9BA3-4A9A-BC09-8EF248CBD9CD}" presName="text" presStyleLbl="fgAcc0" presStyleIdx="0" presStyleCnt="1" custScaleX="262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A68300-ACC4-4395-9D2D-16628C5CA7F7}" type="pres">
      <dgm:prSet presAssocID="{5DF81CD9-9BA3-4A9A-BC09-8EF248CBD9CD}" presName="hierChild2" presStyleCnt="0"/>
      <dgm:spPr/>
    </dgm:pt>
    <dgm:pt modelId="{067AFB79-84B2-4D19-BCBE-3CC8B0977BA6}" type="pres">
      <dgm:prSet presAssocID="{0D2DEF24-F615-4485-9AF5-4CAE374256F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9E98FD-46FB-4D23-BF7D-BE0C83E362C2}" type="pres">
      <dgm:prSet presAssocID="{ED6F9AB8-3E63-49D5-9724-3B29C7F55791}" presName="hierRoot2" presStyleCnt="0"/>
      <dgm:spPr/>
    </dgm:pt>
    <dgm:pt modelId="{A4764A2D-B345-4357-A6DA-CADC50BAE4F6}" type="pres">
      <dgm:prSet presAssocID="{ED6F9AB8-3E63-49D5-9724-3B29C7F55791}" presName="composite2" presStyleCnt="0"/>
      <dgm:spPr/>
    </dgm:pt>
    <dgm:pt modelId="{254D17C3-2932-4D16-83A2-3EE42317309F}" type="pres">
      <dgm:prSet presAssocID="{ED6F9AB8-3E63-49D5-9724-3B29C7F55791}" presName="background2" presStyleLbl="node2" presStyleIdx="0" presStyleCnt="2"/>
      <dgm:spPr/>
    </dgm:pt>
    <dgm:pt modelId="{08E64C1C-94DC-4B7E-837F-292382C6D2C4}" type="pres">
      <dgm:prSet presAssocID="{ED6F9AB8-3E63-49D5-9724-3B29C7F55791}" presName="text2" presStyleLbl="fgAcc2" presStyleIdx="0" presStyleCnt="2" custScaleX="128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AE2AE-2247-4D00-A179-FA72F0234DD0}" type="pres">
      <dgm:prSet presAssocID="{ED6F9AB8-3E63-49D5-9724-3B29C7F55791}" presName="hierChild3" presStyleCnt="0"/>
      <dgm:spPr/>
    </dgm:pt>
    <dgm:pt modelId="{3E6D3DAE-4D75-46C9-8393-FF9E03BB47BB}" type="pres">
      <dgm:prSet presAssocID="{9C0714F2-491F-4011-A750-7206C0D23F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07CBA96-36D6-4680-989E-53AABF70E313}" type="pres">
      <dgm:prSet presAssocID="{8BF95083-A87A-4EC5-BD09-82360CBD9E89}" presName="hierRoot2" presStyleCnt="0"/>
      <dgm:spPr/>
    </dgm:pt>
    <dgm:pt modelId="{CBF99118-A7F1-4ED4-A9C4-FFF372EBE15A}" type="pres">
      <dgm:prSet presAssocID="{8BF95083-A87A-4EC5-BD09-82360CBD9E89}" presName="composite2" presStyleCnt="0"/>
      <dgm:spPr/>
    </dgm:pt>
    <dgm:pt modelId="{797EF964-8767-41A0-B8B0-67EC47A299B6}" type="pres">
      <dgm:prSet presAssocID="{8BF95083-A87A-4EC5-BD09-82360CBD9E89}" presName="background2" presStyleLbl="node2" presStyleIdx="1" presStyleCnt="2"/>
      <dgm:spPr/>
    </dgm:pt>
    <dgm:pt modelId="{DEAF4E86-6535-4994-899F-B5B96C16AC4E}" type="pres">
      <dgm:prSet presAssocID="{8BF95083-A87A-4EC5-BD09-82360CBD9E89}" presName="text2" presStyleLbl="fgAcc2" presStyleIdx="1" presStyleCnt="2" custScaleX="129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EF3697-CECF-40B4-800B-667BF9588CA1}" type="pres">
      <dgm:prSet presAssocID="{8BF95083-A87A-4EC5-BD09-82360CBD9E89}" presName="hierChild3" presStyleCnt="0"/>
      <dgm:spPr/>
    </dgm:pt>
  </dgm:ptLst>
  <dgm:cxnLst>
    <dgm:cxn modelId="{2695D38F-121C-40E5-9F84-638D41C1EEE7}" type="presOf" srcId="{ED6F9AB8-3E63-49D5-9724-3B29C7F55791}" destId="{08E64C1C-94DC-4B7E-837F-292382C6D2C4}" srcOrd="0" destOrd="0" presId="urn:microsoft.com/office/officeart/2005/8/layout/hierarchy1"/>
    <dgm:cxn modelId="{730FAE3A-F202-428F-B149-4AE4F9A1D184}" type="presOf" srcId="{8BF95083-A87A-4EC5-BD09-82360CBD9E89}" destId="{DEAF4E86-6535-4994-899F-B5B96C16AC4E}" srcOrd="0" destOrd="0" presId="urn:microsoft.com/office/officeart/2005/8/layout/hierarchy1"/>
    <dgm:cxn modelId="{4EB6FE53-39D6-466E-9983-BBFB16AAEC34}" srcId="{ED165814-E27D-4E0C-9A10-49E0CD3E732E}" destId="{5DF81CD9-9BA3-4A9A-BC09-8EF248CBD9CD}" srcOrd="0" destOrd="0" parTransId="{D9F955A4-A190-4EE6-9FEB-7E94BB600D0A}" sibTransId="{1748E7A7-8B1D-43C7-8564-6268ED85B0C0}"/>
    <dgm:cxn modelId="{47F703E6-DBFF-4C00-98F2-067E668F6094}" srcId="{5DF81CD9-9BA3-4A9A-BC09-8EF248CBD9CD}" destId="{ED6F9AB8-3E63-49D5-9724-3B29C7F55791}" srcOrd="0" destOrd="0" parTransId="{0D2DEF24-F615-4485-9AF5-4CAE374256F1}" sibTransId="{94D3550D-733A-47AF-A4F5-2DFFAB9AA4CB}"/>
    <dgm:cxn modelId="{02C32D36-98BC-4562-B2A1-C7F2C6022A25}" type="presOf" srcId="{5DF81CD9-9BA3-4A9A-BC09-8EF248CBD9CD}" destId="{498C86F4-9819-498C-92BC-A6A05C618AEE}" srcOrd="0" destOrd="0" presId="urn:microsoft.com/office/officeart/2005/8/layout/hierarchy1"/>
    <dgm:cxn modelId="{2EB8B4A7-5F1D-4A42-8C14-1E8923DC7600}" type="presOf" srcId="{9C0714F2-491F-4011-A750-7206C0D23F30}" destId="{3E6D3DAE-4D75-46C9-8393-FF9E03BB47BB}" srcOrd="0" destOrd="0" presId="urn:microsoft.com/office/officeart/2005/8/layout/hierarchy1"/>
    <dgm:cxn modelId="{C4709951-9C78-4DE2-8F40-F0DA7A9D2E81}" srcId="{5DF81CD9-9BA3-4A9A-BC09-8EF248CBD9CD}" destId="{8BF95083-A87A-4EC5-BD09-82360CBD9E89}" srcOrd="1" destOrd="0" parTransId="{9C0714F2-491F-4011-A750-7206C0D23F30}" sibTransId="{B3F9958E-DC51-45A6-9F36-7EB0E5B9BDFC}"/>
    <dgm:cxn modelId="{E0DB8BB8-8AF5-447B-989A-4A70F3C5CE0A}" type="presOf" srcId="{ED165814-E27D-4E0C-9A10-49E0CD3E732E}" destId="{28276F0E-C70F-4A38-9ED2-CCBBE9BD9918}" srcOrd="0" destOrd="0" presId="urn:microsoft.com/office/officeart/2005/8/layout/hierarchy1"/>
    <dgm:cxn modelId="{D93ACB87-F482-4C85-92FB-4D7ACD054756}" type="presOf" srcId="{0D2DEF24-F615-4485-9AF5-4CAE374256F1}" destId="{067AFB79-84B2-4D19-BCBE-3CC8B0977BA6}" srcOrd="0" destOrd="0" presId="urn:microsoft.com/office/officeart/2005/8/layout/hierarchy1"/>
    <dgm:cxn modelId="{AFCB21ED-C060-4F40-B005-3775F006BD62}" type="presParOf" srcId="{28276F0E-C70F-4A38-9ED2-CCBBE9BD9918}" destId="{1B032319-18F2-43D7-8A60-CDAC97063667}" srcOrd="0" destOrd="0" presId="urn:microsoft.com/office/officeart/2005/8/layout/hierarchy1"/>
    <dgm:cxn modelId="{6BBE8FE3-486E-4A38-B5F6-446037E4489C}" type="presParOf" srcId="{1B032319-18F2-43D7-8A60-CDAC97063667}" destId="{C6B63954-0C56-4435-B92B-EA288438072D}" srcOrd="0" destOrd="0" presId="urn:microsoft.com/office/officeart/2005/8/layout/hierarchy1"/>
    <dgm:cxn modelId="{BB53C393-CA10-4D8B-85B4-A76BF6CD8308}" type="presParOf" srcId="{C6B63954-0C56-4435-B92B-EA288438072D}" destId="{C06488BB-137E-48E4-8DA3-7F0355AE1DFC}" srcOrd="0" destOrd="0" presId="urn:microsoft.com/office/officeart/2005/8/layout/hierarchy1"/>
    <dgm:cxn modelId="{734BC5C0-F2DC-41DA-B37E-D4CC28F16581}" type="presParOf" srcId="{C6B63954-0C56-4435-B92B-EA288438072D}" destId="{498C86F4-9819-498C-92BC-A6A05C618AEE}" srcOrd="1" destOrd="0" presId="urn:microsoft.com/office/officeart/2005/8/layout/hierarchy1"/>
    <dgm:cxn modelId="{9E376857-D18F-4288-95E5-D099D2693C41}" type="presParOf" srcId="{1B032319-18F2-43D7-8A60-CDAC97063667}" destId="{E0A68300-ACC4-4395-9D2D-16628C5CA7F7}" srcOrd="1" destOrd="0" presId="urn:microsoft.com/office/officeart/2005/8/layout/hierarchy1"/>
    <dgm:cxn modelId="{8D183382-37D8-4746-9138-C3691D19CE90}" type="presParOf" srcId="{E0A68300-ACC4-4395-9D2D-16628C5CA7F7}" destId="{067AFB79-84B2-4D19-BCBE-3CC8B0977BA6}" srcOrd="0" destOrd="0" presId="urn:microsoft.com/office/officeart/2005/8/layout/hierarchy1"/>
    <dgm:cxn modelId="{633D7C59-7774-44EF-A181-6C2C8A954A4E}" type="presParOf" srcId="{E0A68300-ACC4-4395-9D2D-16628C5CA7F7}" destId="{929E98FD-46FB-4D23-BF7D-BE0C83E362C2}" srcOrd="1" destOrd="0" presId="urn:microsoft.com/office/officeart/2005/8/layout/hierarchy1"/>
    <dgm:cxn modelId="{95E27068-A867-43C2-8AE1-69DFD9160D10}" type="presParOf" srcId="{929E98FD-46FB-4D23-BF7D-BE0C83E362C2}" destId="{A4764A2D-B345-4357-A6DA-CADC50BAE4F6}" srcOrd="0" destOrd="0" presId="urn:microsoft.com/office/officeart/2005/8/layout/hierarchy1"/>
    <dgm:cxn modelId="{9454D5FC-5F95-4686-A653-71382FEAE5BE}" type="presParOf" srcId="{A4764A2D-B345-4357-A6DA-CADC50BAE4F6}" destId="{254D17C3-2932-4D16-83A2-3EE42317309F}" srcOrd="0" destOrd="0" presId="urn:microsoft.com/office/officeart/2005/8/layout/hierarchy1"/>
    <dgm:cxn modelId="{86B961A6-F8C8-47B4-B2C6-A38382862EDD}" type="presParOf" srcId="{A4764A2D-B345-4357-A6DA-CADC50BAE4F6}" destId="{08E64C1C-94DC-4B7E-837F-292382C6D2C4}" srcOrd="1" destOrd="0" presId="urn:microsoft.com/office/officeart/2005/8/layout/hierarchy1"/>
    <dgm:cxn modelId="{9C98B893-E21C-46D0-88FD-9E6EF2ECFB32}" type="presParOf" srcId="{929E98FD-46FB-4D23-BF7D-BE0C83E362C2}" destId="{D45AE2AE-2247-4D00-A179-FA72F0234DD0}" srcOrd="1" destOrd="0" presId="urn:microsoft.com/office/officeart/2005/8/layout/hierarchy1"/>
    <dgm:cxn modelId="{2FA56CDE-C478-4ADB-BEE5-3FBD49A24FCA}" type="presParOf" srcId="{E0A68300-ACC4-4395-9D2D-16628C5CA7F7}" destId="{3E6D3DAE-4D75-46C9-8393-FF9E03BB47BB}" srcOrd="2" destOrd="0" presId="urn:microsoft.com/office/officeart/2005/8/layout/hierarchy1"/>
    <dgm:cxn modelId="{4F009901-AACA-40C3-9339-87DC41693963}" type="presParOf" srcId="{E0A68300-ACC4-4395-9D2D-16628C5CA7F7}" destId="{607CBA96-36D6-4680-989E-53AABF70E313}" srcOrd="3" destOrd="0" presId="urn:microsoft.com/office/officeart/2005/8/layout/hierarchy1"/>
    <dgm:cxn modelId="{DE1B8894-FFBA-465B-86AF-D4E49306AF46}" type="presParOf" srcId="{607CBA96-36D6-4680-989E-53AABF70E313}" destId="{CBF99118-A7F1-4ED4-A9C4-FFF372EBE15A}" srcOrd="0" destOrd="0" presId="urn:microsoft.com/office/officeart/2005/8/layout/hierarchy1"/>
    <dgm:cxn modelId="{8D29BC24-4F08-4DD2-A8DF-9FE1E358F80E}" type="presParOf" srcId="{CBF99118-A7F1-4ED4-A9C4-FFF372EBE15A}" destId="{797EF964-8767-41A0-B8B0-67EC47A299B6}" srcOrd="0" destOrd="0" presId="urn:microsoft.com/office/officeart/2005/8/layout/hierarchy1"/>
    <dgm:cxn modelId="{BE691EAD-E3AB-419E-B5BC-CA858A68437B}" type="presParOf" srcId="{CBF99118-A7F1-4ED4-A9C4-FFF372EBE15A}" destId="{DEAF4E86-6535-4994-899F-B5B96C16AC4E}" srcOrd="1" destOrd="0" presId="urn:microsoft.com/office/officeart/2005/8/layout/hierarchy1"/>
    <dgm:cxn modelId="{FE80F45C-04F0-40CE-9CD0-7125DB472D01}" type="presParOf" srcId="{607CBA96-36D6-4680-989E-53AABF70E313}" destId="{04EF3697-CECF-40B4-800B-667BF9588C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423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+mn-lt"/>
              </a:rPr>
              <a:t>Сахаров Андрей Дмитриевич</a:t>
            </a:r>
            <a:br>
              <a:rPr lang="ru-RU" sz="4800" dirty="0">
                <a:latin typeface="+mn-lt"/>
              </a:rPr>
            </a:br>
            <a:r>
              <a:rPr lang="ru-RU" sz="4800" dirty="0">
                <a:latin typeface="+mn-lt"/>
              </a:rPr>
              <a:t>(1921-1989)</a:t>
            </a:r>
          </a:p>
        </p:txBody>
      </p:sp>
      <p:pic>
        <p:nvPicPr>
          <p:cNvPr id="1026" name="Picture 2" descr="Картинки по запросу сахаров а.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456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3D8AD54C-A815-4215-AFB8-33B13A224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75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Сахаров-правозащитник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345638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 середины 50-х ведет активную правозащитную деятельность. Отдельные труды издаются за рубежом. Правозащитная деятельность направлена как на работу в научных, так и общественных организациях. В Советском Союзе и за рубежом.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208240" cy="44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903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Нобелевская премия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1132582"/>
            <a:ext cx="3096344" cy="44566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А.Д. Сахаров был удостоен Нобелевской премии мира в 1975 г. «За бесстрашную поддержку фундаментальных принципов мира между людьми и мужественную борьбу со злоупотреблением властью и любыми формами подавления человеческого достоинства»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591944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468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Ссылка в Горький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772400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1980  </a:t>
            </a:r>
            <a:r>
              <a:rPr lang="ru-RU" dirty="0" err="1"/>
              <a:t>политичская</a:t>
            </a:r>
            <a:r>
              <a:rPr lang="ru-RU" dirty="0"/>
              <a:t> ссылка в г. Горький</a:t>
            </a:r>
          </a:p>
          <a:p>
            <a:pPr marL="0" indent="0">
              <a:buNone/>
            </a:pPr>
            <a:r>
              <a:rPr lang="ru-RU" dirty="0"/>
              <a:t>(в то время «закрытый»).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00" y="2132856"/>
            <a:ext cx="7620000" cy="45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756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Возвращение домой и политическая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1986 году Сахаров вместе с женой вернулся в Москву. Его полная реабилитация  – дело рук М. С. Горбачёва, хотя о его возвращении из ссылки думал ещё Ю. Андропов</a:t>
            </a:r>
          </a:p>
          <a:p>
            <a:r>
              <a:rPr lang="ru-RU" dirty="0"/>
              <a:t>в 1988 году первый раз выехал за рубеж: посетил Англию, Францию и США. Сахаров встречался с  такими политическими лидерами, как М. Тэтчер, Ф. Миттеран, Д. Буш и Р. Рейган.</a:t>
            </a:r>
          </a:p>
          <a:p>
            <a:r>
              <a:rPr lang="ru-RU" dirty="0"/>
              <a:t>В 1989 году он был избран народным депутатом  и участвовал в I съезде народных депутатов, начал работу над проектом новой конституции. В своих последних выступлениях он прямо заявлял о том, что необходимо вывести советские войска из Афганистана.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92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+mn-lt"/>
              </a:rPr>
              <a:t>Сахаров Андрей Дмитриевич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A0A03D5F-3580-4D55-8D17-F644D9CA3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5972CB9-A215-41AE-9599-AD82911F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608" y="1581018"/>
            <a:ext cx="428238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24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34076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735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63">
        <p:split orient="vert"/>
      </p:transition>
    </mc:Choice>
    <mc:Fallback>
      <p:transition spd="slow" advTm="6063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03649" y="280181"/>
            <a:ext cx="7632848" cy="758364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Комплекс мероприятий СКФУ для школьников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рамках естественнонаучного образования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323528" y="1279411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Открытая олимпиада СКФУ для школьников «45 параллель»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3009174"/>
              </p:ext>
            </p:extLst>
          </p:nvPr>
        </p:nvGraphicFramePr>
        <p:xfrm>
          <a:off x="179512" y="1844824"/>
          <a:ext cx="88569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742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Число участников заочного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Число участников очного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Число победителей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Число призеров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r>
                        <a:rPr lang="ru-RU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2 394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507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63">
        <p:split orient="vert"/>
      </p:transition>
    </mc:Choice>
    <mc:Fallback>
      <p:transition spd="slow" advTm="6063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03649" y="280181"/>
            <a:ext cx="7632848" cy="758364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Комплекс мероприятий СКФУ для учителей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рамках естественнонаучного образования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51519" y="1352962"/>
            <a:ext cx="865954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Обучение в магистратуре по направлению подготовки</a:t>
            </a:r>
          </a:p>
          <a:p>
            <a:r>
              <a:rPr lang="ru-RU" altLang="ru-RU" sz="2000" b="1" u="sng" dirty="0">
                <a:solidFill>
                  <a:srgbClr val="0070C0"/>
                </a:solidFill>
                <a:latin typeface="Arial" pitchFamily="34" charset="0"/>
              </a:rPr>
              <a:t>44.04.01 Педагогическое образование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, профили: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«Математическое образование»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«Физическое образование»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«Географическое образование»</a:t>
            </a:r>
          </a:p>
          <a:p>
            <a:endParaRPr lang="ru-RU" altLang="ru-RU" sz="2000" dirty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Программы профессиональной переподготовки: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Преподаватель по направлению «Математика»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Преподаватель по направлению «Физика»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Преподаватель по направлению «Химия»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Преподаватель по направлению «География»</a:t>
            </a:r>
          </a:p>
          <a:p>
            <a:endParaRPr lang="ru-RU" altLang="ru-RU" sz="2000" dirty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Программы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58747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63">
        <p:split orient="vert"/>
      </p:transition>
    </mc:Choice>
    <mc:Fallback>
      <p:transition spd="slow" advTm="6063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03649" y="188640"/>
            <a:ext cx="7632848" cy="758364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Комплекс мероприятий СКФУ для учителей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рамках естественнонаучного образования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898873" y="1108775"/>
            <a:ext cx="8011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</a:rPr>
              <a:t>Планируемые мероприятия: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9184" y="1628800"/>
            <a:ext cx="88848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Набор в магистратуру учителей-предметников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Курсы повышения квалификации, семинары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Интернет-олимпиады учителей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Научно-практическая конференция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</a:rPr>
              <a:t>Рассылки материалов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49"/>
          <a:stretch/>
        </p:blipFill>
        <p:spPr bwMode="auto">
          <a:xfrm>
            <a:off x="3965739" y="3933056"/>
            <a:ext cx="49267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235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63">
        <p:split orient="vert"/>
      </p:transition>
    </mc:Choice>
    <mc:Fallback>
      <p:transition spd="slow" advTm="6063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456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Биография акад. Сахарова А.Д.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380161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Андрей Дмитриевич Сахаров – выдающийся физик, один из создателей водородной бомбы; общественный деятель и правозащитник, народный депутат СССР.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Лауреат Нобелевской премии мира за 1975 год.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endParaRPr lang="ru-RU" dirty="0"/>
          </a:p>
        </p:txBody>
      </p:sp>
      <p:pic>
        <p:nvPicPr>
          <p:cNvPr id="2050" name="Picture 2" descr="Картинки по запросу сахаров а.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752528" cy="39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22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76" y="-17140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Детство и юность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21602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Андрей Дмитриевич родился 21 мая 1921 г. в Москве. Отец – известный физик, популяризатор науки, мать - домохозяйка</a:t>
            </a:r>
          </a:p>
          <a:p>
            <a:endParaRPr lang="ru-RU" dirty="0"/>
          </a:p>
          <a:p>
            <a:r>
              <a:rPr lang="ru-RU" dirty="0"/>
              <a:t>Детство будущий академик провёл в Москве. Начальное образование получил дома, а в школу пошел лишь с 7-го класса. После окончания школы (в 1938 году)</a:t>
            </a:r>
          </a:p>
          <a:p>
            <a:pPr marL="0" indent="0">
              <a:buNone/>
            </a:pPr>
            <a:r>
              <a:rPr lang="ru-RU" dirty="0"/>
              <a:t>Андрей Дмитриевич поступил в МГУ на физический факультет.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76875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633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Детство и юность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7772400" cy="23719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1941 году попытался пойти в армию, но его просьба была отклонена  военкоматом: он не подходил по состоянию здоровья.</a:t>
            </a:r>
          </a:p>
          <a:p>
            <a:r>
              <a:rPr lang="ru-RU" dirty="0"/>
              <a:t>В 1942 году он был вынужден уехать в эвакуацию, в Ашхабад. В том же году закончил учёбу и по распределению был направлен на военный завод в Ульяновск.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41682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57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7" name="Rectangle 1045">
            <a:extLst>
              <a:ext uri="{FF2B5EF4-FFF2-40B4-BE49-F238E27FC236}">
                <a16:creationId xmlns:a16="http://schemas.microsoft.com/office/drawing/2014/main" xmlns="" id="{68B13B41-33A0-4EFF-873F-F809E8FB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6516" name="Picture 1044">
            <a:extLst>
              <a:ext uri="{FF2B5EF4-FFF2-40B4-BE49-F238E27FC236}">
                <a16:creationId xmlns:a16="http://schemas.microsoft.com/office/drawing/2014/main" xmlns="" id="{39706395-5637-4784-A83F-9BC91F17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15049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19" name="Rectangle 1047">
            <a:extLst>
              <a:ext uri="{FF2B5EF4-FFF2-40B4-BE49-F238E27FC236}">
                <a16:creationId xmlns:a16="http://schemas.microsoft.com/office/drawing/2014/main" xmlns="" id="{B368142C-C0B1-473B-8AE4-94EE2187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6518" name="Picture 1046">
            <a:extLst>
              <a:ext uri="{FF2B5EF4-FFF2-40B4-BE49-F238E27FC236}">
                <a16:creationId xmlns:a16="http://schemas.microsoft.com/office/drawing/2014/main" xmlns="" id="{864B1DD6-79EF-490C-AADE-DFEF878A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066800"/>
            <a:ext cx="15906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21" name="Rectangle 1049">
            <a:extLst>
              <a:ext uri="{FF2B5EF4-FFF2-40B4-BE49-F238E27FC236}">
                <a16:creationId xmlns:a16="http://schemas.microsoft.com/office/drawing/2014/main" xmlns="" id="{78FA216C-1333-4CA9-A8E1-28FDA67D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6520" name="Picture 1048">
            <a:extLst>
              <a:ext uri="{FF2B5EF4-FFF2-40B4-BE49-F238E27FC236}">
                <a16:creationId xmlns:a16="http://schemas.microsoft.com/office/drawing/2014/main" xmlns="" id="{89D05FB9-BB0E-4CC6-ABB2-0437CCE8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066800"/>
            <a:ext cx="15621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23" name="Rectangle 1051">
            <a:extLst>
              <a:ext uri="{FF2B5EF4-FFF2-40B4-BE49-F238E27FC236}">
                <a16:creationId xmlns:a16="http://schemas.microsoft.com/office/drawing/2014/main" xmlns="" id="{4F0FA48E-8768-4252-A1A6-5E18B3516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6522" name="Picture 1050">
            <a:extLst>
              <a:ext uri="{FF2B5EF4-FFF2-40B4-BE49-F238E27FC236}">
                <a16:creationId xmlns:a16="http://schemas.microsoft.com/office/drawing/2014/main" xmlns="" id="{8494DB7D-D36E-46ED-AD30-D723892A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16573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25" name="Rectangle 1053">
            <a:extLst>
              <a:ext uri="{FF2B5EF4-FFF2-40B4-BE49-F238E27FC236}">
                <a16:creationId xmlns:a16="http://schemas.microsoft.com/office/drawing/2014/main" xmlns="" id="{7F60DEC8-4A85-4EF5-99BD-85836420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6524" name="Picture 1052">
            <a:extLst>
              <a:ext uri="{FF2B5EF4-FFF2-40B4-BE49-F238E27FC236}">
                <a16:creationId xmlns:a16="http://schemas.microsoft.com/office/drawing/2014/main" xmlns="" id="{CD2E53F7-80CB-450F-854D-92291EAB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5525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26" name="Picture 1054">
            <a:extLst>
              <a:ext uri="{FF2B5EF4-FFF2-40B4-BE49-F238E27FC236}">
                <a16:creationId xmlns:a16="http://schemas.microsoft.com/office/drawing/2014/main" xmlns="" id="{90E96110-B12F-4360-8FFC-A68E5A90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962400"/>
            <a:ext cx="1390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28" name="Picture 1056">
            <a:extLst>
              <a:ext uri="{FF2B5EF4-FFF2-40B4-BE49-F238E27FC236}">
                <a16:creationId xmlns:a16="http://schemas.microsoft.com/office/drawing/2014/main" xmlns="" id="{323C7E41-288F-4BFB-81F1-886062F8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962400"/>
            <a:ext cx="15525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30" name="Picture 1058">
            <a:extLst>
              <a:ext uri="{FF2B5EF4-FFF2-40B4-BE49-F238E27FC236}">
                <a16:creationId xmlns:a16="http://schemas.microsoft.com/office/drawing/2014/main" xmlns="" id="{913BB88F-F624-4000-9D71-308A5806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6478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32" name="Rectangle 1060">
            <a:extLst>
              <a:ext uri="{FF2B5EF4-FFF2-40B4-BE49-F238E27FC236}">
                <a16:creationId xmlns:a16="http://schemas.microsoft.com/office/drawing/2014/main" xmlns="" id="{3291C82C-006A-496C-A8C8-88F177E99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научных школ КБ-11 (ВНИИЭФ) начала 50-х годов ХХ века.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6533" name="Rectangle 1061">
            <a:extLst>
              <a:ext uri="{FF2B5EF4-FFF2-40B4-BE49-F238E27FC236}">
                <a16:creationId xmlns:a16="http://schemas.microsoft.com/office/drawing/2014/main" xmlns="" id="{EE597AAB-9525-43CF-8B3B-31C83E7F6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Ю.Б.Харитон          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Я.Б.Зельдович  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И.Е.Тамм 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А.Д.Сахаров</a:t>
            </a:r>
            <a:r>
              <a:rPr lang="ru-RU" altLang="ru-RU" sz="1100">
                <a:latin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06534" name="Rectangle 1062">
            <a:extLst>
              <a:ext uri="{FF2B5EF4-FFF2-40B4-BE49-F238E27FC236}">
                <a16:creationId xmlns:a16="http://schemas.microsoft.com/office/drawing/2014/main" xmlns="" id="{2F0BB988-6A01-422D-8460-694841FC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Н.Н.Боголюбов        М.А.Лаврентьев           Г.Н.Флеров  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Д.А.Франк-Каменецкий</a:t>
            </a:r>
            <a:r>
              <a:rPr lang="ru-RU" altLang="ru-RU" sz="18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620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Научная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7" y="908720"/>
            <a:ext cx="8280919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1944 году он поступил в аспирантуру (</a:t>
            </a:r>
            <a:r>
              <a:rPr lang="ru-RU" dirty="0" err="1"/>
              <a:t>научнй</a:t>
            </a:r>
            <a:r>
              <a:rPr lang="ru-RU" dirty="0"/>
              <a:t> руководитель И. Е.  Тамм)</a:t>
            </a:r>
          </a:p>
          <a:p>
            <a:pPr marL="0" indent="0">
              <a:buNone/>
            </a:pPr>
            <a:r>
              <a:rPr lang="ru-RU" dirty="0"/>
              <a:t>1947 защитил кандидатскую диссертацию и стал работать в МЭИ, с 1948 года  –  в секретной группе, которая занималась разработкой термоядерного оружия</a:t>
            </a:r>
          </a:p>
          <a:p>
            <a:endParaRPr lang="ru-RU" dirty="0"/>
          </a:p>
        </p:txBody>
      </p:sp>
      <p:pic>
        <p:nvPicPr>
          <p:cNvPr id="4" name="Picture 1031">
            <a:extLst>
              <a:ext uri="{FF2B5EF4-FFF2-40B4-BE49-F238E27FC236}">
                <a16:creationId xmlns:a16="http://schemas.microsoft.com/office/drawing/2014/main" xmlns="" id="{F4A75D86-A42B-4162-8E7D-57A62F2C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9817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3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1029">
            <a:extLst>
              <a:ext uri="{FF2B5EF4-FFF2-40B4-BE49-F238E27FC236}">
                <a16:creationId xmlns:a16="http://schemas.microsoft.com/office/drawing/2014/main" xmlns="" id="{3826EC4D-98DD-4437-BDBB-D933E84E5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7524" name="Picture 1028">
            <a:extLst>
              <a:ext uri="{FF2B5EF4-FFF2-40B4-BE49-F238E27FC236}">
                <a16:creationId xmlns:a16="http://schemas.microsoft.com/office/drawing/2014/main" xmlns="" id="{470CBBFB-9406-4146-81B2-E136E821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8225"/>
            <a:ext cx="19050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Rectangle 1031">
            <a:extLst>
              <a:ext uri="{FF2B5EF4-FFF2-40B4-BE49-F238E27FC236}">
                <a16:creationId xmlns:a16="http://schemas.microsoft.com/office/drawing/2014/main" xmlns="" id="{FED4170E-7CB9-47BF-8E5B-A93F8DB0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7526" name="Picture 1030">
            <a:extLst>
              <a:ext uri="{FF2B5EF4-FFF2-40B4-BE49-F238E27FC236}">
                <a16:creationId xmlns:a16="http://schemas.microsoft.com/office/drawing/2014/main" xmlns="" id="{1FC5D3EF-E55D-4B97-9943-97CE0B99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038225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Rectangle 1033">
            <a:extLst>
              <a:ext uri="{FF2B5EF4-FFF2-40B4-BE49-F238E27FC236}">
                <a16:creationId xmlns:a16="http://schemas.microsoft.com/office/drawing/2014/main" xmlns="" id="{FEE4F9C4-2E00-4096-9FD7-4B831CDF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7528" name="Picture 1032">
            <a:extLst>
              <a:ext uri="{FF2B5EF4-FFF2-40B4-BE49-F238E27FC236}">
                <a16:creationId xmlns:a16="http://schemas.microsoft.com/office/drawing/2014/main" xmlns="" id="{2B7E6FC9-8C22-4915-8CF8-F36BFB9E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382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31" name="Rectangle 1035">
            <a:extLst>
              <a:ext uri="{FF2B5EF4-FFF2-40B4-BE49-F238E27FC236}">
                <a16:creationId xmlns:a16="http://schemas.microsoft.com/office/drawing/2014/main" xmlns="" id="{8A44BF1C-ECDE-4FA2-A603-F26750182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7530" name="Picture 1034">
            <a:extLst>
              <a:ext uri="{FF2B5EF4-FFF2-40B4-BE49-F238E27FC236}">
                <a16:creationId xmlns:a16="http://schemas.microsoft.com/office/drawing/2014/main" xmlns="" id="{8EB9EE62-6887-4220-A54D-E9A054D6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19716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33" name="Rectangle 1037">
            <a:extLst>
              <a:ext uri="{FF2B5EF4-FFF2-40B4-BE49-F238E27FC236}">
                <a16:creationId xmlns:a16="http://schemas.microsoft.com/office/drawing/2014/main" xmlns="" id="{FA61D549-1C3F-4A90-8D3C-6D8BFC15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7532" name="Picture 1036">
            <a:extLst>
              <a:ext uri="{FF2B5EF4-FFF2-40B4-BE49-F238E27FC236}">
                <a16:creationId xmlns:a16="http://schemas.microsoft.com/office/drawing/2014/main" xmlns="" id="{2C2CE398-55F8-414C-903A-3D2E6569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1828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34" name="Rectangle 1038">
            <a:extLst>
              <a:ext uri="{FF2B5EF4-FFF2-40B4-BE49-F238E27FC236}">
                <a16:creationId xmlns:a16="http://schemas.microsoft.com/office/drawing/2014/main" xmlns="" id="{C7335AB8-174E-4F12-8989-D92B6091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разработки первых образцов термоядерного оружия, </a:t>
            </a:r>
          </a:p>
          <a:p>
            <a:pPr algn="ctr" eaLnBrk="0" hangingPunct="0"/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ставшие впоследствии лауреатами Нобелевской премии</a:t>
            </a:r>
            <a:r>
              <a:rPr lang="ru-RU" altLang="ru-RU" sz="1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7535" name="Rectangle 1039">
            <a:extLst>
              <a:ext uri="{FF2B5EF4-FFF2-40B4-BE49-F238E27FC236}">
                <a16:creationId xmlns:a16="http://schemas.microsoft.com/office/drawing/2014/main" xmlns="" id="{4DD71214-9314-454F-8B18-235D231D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Л.Д.Ландау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И.Е.Тамм 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Н.Н.Семенов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Rectangle 1040">
            <a:extLst>
              <a:ext uri="{FF2B5EF4-FFF2-40B4-BE49-F238E27FC236}">
                <a16:creationId xmlns:a16="http://schemas.microsoft.com/office/drawing/2014/main" xmlns="" id="{9B628D32-A647-45A4-8FCC-CD37884B1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400800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800" b="1">
                <a:latin typeface="Times New Roman" panose="02020603050405020304" pitchFamily="18" charset="0"/>
              </a:rPr>
              <a:t>  </a:t>
            </a:r>
            <a:r>
              <a:rPr lang="ru-RU" altLang="ru-RU" sz="1800" b="1">
                <a:latin typeface="Times New Roman" panose="02020603050405020304" pitchFamily="18" charset="0"/>
              </a:rPr>
              <a:t>В.Л.Гинзбург     </a:t>
            </a:r>
            <a:r>
              <a:rPr lang="en-US" altLang="ru-RU" sz="1800" b="1">
                <a:latin typeface="Times New Roman" panose="02020603050405020304" pitchFamily="18" charset="0"/>
              </a:rPr>
              <a:t>             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И.М.Франк</a:t>
            </a:r>
            <a:r>
              <a:rPr lang="ru-RU" altLang="ru-RU" sz="1800" b="1">
                <a:latin typeface="Times New Roman" panose="02020603050405020304" pitchFamily="18" charset="0"/>
              </a:rPr>
              <a:t> </a:t>
            </a:r>
            <a:r>
              <a:rPr lang="en-US" altLang="ru-RU" sz="1800" b="1">
                <a:latin typeface="Times New Roman" panose="02020603050405020304" pitchFamily="18" charset="0"/>
              </a:rPr>
              <a:t>          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Л.В.Канторович</a:t>
            </a:r>
            <a:r>
              <a:rPr lang="ru-RU" altLang="ru-RU" sz="1800" b="1">
                <a:latin typeface="Times New Roman" panose="02020603050405020304" pitchFamily="18" charset="0"/>
              </a:rPr>
              <a:t> </a:t>
            </a:r>
            <a:r>
              <a:rPr lang="en-US" altLang="ru-RU" sz="1800" b="1">
                <a:latin typeface="Times New Roman" panose="02020603050405020304" pitchFamily="18" charset="0"/>
              </a:rPr>
              <a:t>         </a:t>
            </a:r>
            <a:r>
              <a:rPr lang="ru-RU" altLang="ru-RU" sz="1800" b="1">
                <a:latin typeface="Times New Roman" panose="02020603050405020304" pitchFamily="18" charset="0"/>
              </a:rPr>
              <a:t>А.А.Абрикосов</a:t>
            </a:r>
          </a:p>
        </p:txBody>
      </p:sp>
      <p:pic>
        <p:nvPicPr>
          <p:cNvPr id="107537" name="Picture 1041">
            <a:extLst>
              <a:ext uri="{FF2B5EF4-FFF2-40B4-BE49-F238E27FC236}">
                <a16:creationId xmlns:a16="http://schemas.microsoft.com/office/drawing/2014/main" xmlns="" id="{AFE6F616-A0DE-461B-B24C-E1C155FA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966913" cy="23622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39" name="Picture 1043">
            <a:extLst>
              <a:ext uri="{FF2B5EF4-FFF2-40B4-BE49-F238E27FC236}">
                <a16:creationId xmlns:a16="http://schemas.microsoft.com/office/drawing/2014/main" xmlns="" id="{1DCD64CD-7409-448D-9B3C-229CF52B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93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4560"/>
            <a:ext cx="7772400" cy="1143000"/>
          </a:xfrm>
        </p:spPr>
        <p:txBody>
          <a:bodyPr/>
          <a:lstStyle/>
          <a:p>
            <a:r>
              <a:rPr lang="ru-RU" dirty="0">
                <a:latin typeface="+mn-lt"/>
              </a:rPr>
              <a:t>Испытание водородной бомбы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322"/>
            <a:ext cx="8784976" cy="10085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12 августа 1953 года на Семипалатинском полигоне состоялось испытание первой советской водородной бомбы РДС-6с.</a:t>
            </a:r>
          </a:p>
          <a:p>
            <a:pPr marL="0" indent="0"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Визгин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 П "Ядерный щит в "тридцатилетней войне" физиков с невежественной критикой современных физических теорий" 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УФН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169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1363–1389 (1999)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48872" cy="435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205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+mn-lt"/>
              </a:rPr>
              <a:t>Сахаров-правозащитник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36004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1961 году учёный поссорился с Н. С. Хрущевым  из-за испытаний ядерного оружия на Новой Земле, в 1963 году принял участие в разработке  «Договора о запрещении испытания ядерного оружия в трех средах».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324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6605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655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Сахаров Андрей Дмитриевич (1921-1989)</vt:lpstr>
      <vt:lpstr>Биография акад. Сахарова А.Д.</vt:lpstr>
      <vt:lpstr>Детство и юность</vt:lpstr>
      <vt:lpstr>Детство и юность</vt:lpstr>
      <vt:lpstr>Слайд 5</vt:lpstr>
      <vt:lpstr>Научная деятельность</vt:lpstr>
      <vt:lpstr>Слайд 7</vt:lpstr>
      <vt:lpstr>Испытание водородной бомбы</vt:lpstr>
      <vt:lpstr>  Сахаров-правозащитник</vt:lpstr>
      <vt:lpstr>Сахаров-правозащитник</vt:lpstr>
      <vt:lpstr>Нобелевская премия</vt:lpstr>
      <vt:lpstr>Ссылка в Горький</vt:lpstr>
      <vt:lpstr>Возвращение домой и политическая деятельность</vt:lpstr>
      <vt:lpstr>Сахаров Андрей Дмитриевич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Сахаров Андрей Дмитриевич (1921-1989)</dc:title>
  <dc:creator>student</dc:creator>
  <cp:lastModifiedBy>кулишовы</cp:lastModifiedBy>
  <cp:revision>10</cp:revision>
  <dcterms:created xsi:type="dcterms:W3CDTF">2017-11-20T05:20:11Z</dcterms:created>
  <dcterms:modified xsi:type="dcterms:W3CDTF">2020-08-12T07:25:42Z</dcterms:modified>
</cp:coreProperties>
</file>