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  <p:sldMasterId id="2147483782" r:id="rId2"/>
  </p:sldMasterIdLst>
  <p:notesMasterIdLst>
    <p:notesMasterId r:id="rId24"/>
  </p:notesMasterIdLst>
  <p:sldIdLst>
    <p:sldId id="256" r:id="rId3"/>
    <p:sldId id="257" r:id="rId4"/>
    <p:sldId id="258" r:id="rId5"/>
    <p:sldId id="272" r:id="rId6"/>
    <p:sldId id="273" r:id="rId7"/>
    <p:sldId id="270" r:id="rId8"/>
    <p:sldId id="274" r:id="rId9"/>
    <p:sldId id="275" r:id="rId10"/>
    <p:sldId id="276" r:id="rId11"/>
    <p:sldId id="282" r:id="rId12"/>
    <p:sldId id="279" r:id="rId13"/>
    <p:sldId id="278" r:id="rId14"/>
    <p:sldId id="277" r:id="rId15"/>
    <p:sldId id="269" r:id="rId16"/>
    <p:sldId id="271" r:id="rId17"/>
    <p:sldId id="291" r:id="rId18"/>
    <p:sldId id="280" r:id="rId19"/>
    <p:sldId id="259" r:id="rId20"/>
    <p:sldId id="325" r:id="rId21"/>
    <p:sldId id="326" r:id="rId22"/>
    <p:sldId id="322" r:id="rId23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2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2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2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2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1126294-F718-41FA-9CD4-E2824BD440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A2D998B-2C1A-42F7-B78E-A8A45EE482F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7FE910F-B10F-4283-B49E-0DF051B31C9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D8C1DF0-D25E-4797-858B-F2477B5FF76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B1DC0F3-3556-4A33-820E-FAE61511F88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ADB692FE-E739-419E-8F78-596857AEA2D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45506B9-AD66-431C-9135-E8AE47BBD76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18689D28-A3B4-4AC5-9291-052CD3C356B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F2A234D-0E44-41B2-94B3-5E30A1A3778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25210B7-8306-47AF-A99D-7769AFC06EC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73D11D9-F844-4161-8C90-307CE6D33C9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D82DF50-AB59-4862-9968-23E0685F84A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2FF00EC-2D19-4E72-82AE-3840275C441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FBFECFC-9960-44FB-A93A-8D372BF8838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E78CEF6-BEC3-4724-8E3A-77BF5DB380E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rgbClr val="292A45"/>
                </a:solidFill>
              </a:defRPr>
            </a:lvl1pPr>
          </a:lstStyle>
          <a:p>
            <a:pPr>
              <a:defRPr/>
            </a:pPr>
            <a:fld id="{00645893-98A1-49AD-A85F-3B4DD52515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13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C9B6-6B75-4AF3-A1DE-072F7D49A1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718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268312-B2E7-4DA6-B1EE-A99E6FDD19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14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A80A0-E882-4422-BB9F-8018BD4A1B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18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EC2EB-02F4-40AA-A43D-7F59602125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5710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E8C251-05B1-4F61-B1B8-8ED23A87A9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607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D4E9-04D1-4790-8E1B-3708723831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F46D-4981-4535-878F-B90ADA7BDE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301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F2DB-9104-4FB9-9CB6-BF576F5044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191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F57E4-D5DA-4CEC-8024-DF3633917E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828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2A43-3D96-4940-8AFE-ED02D39513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97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A590-9EEE-4549-BCE3-E4A79AA9CC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93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24F0A-7A64-4D53-81EE-43B565B54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386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88A7-CD17-44D2-89F0-246F6795E3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49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A1DF-02A2-4D9E-BC52-AAA67069FE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5517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6856413" cy="9890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D09F2C-F4A4-4048-8DB7-CB5AA7CEEB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07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2D831A-E827-462B-B5AA-D87FFC1AB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88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DD3D-767C-486D-A352-E00F54AAF9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90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DEC-AA36-4425-8938-485AB94EEF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25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518-961E-4266-A2CE-CE58714BFB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9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EE90FE-8B67-443D-9FAF-9C274F93DE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60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96693-1ED8-4BE4-8E27-3FE10DDC34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7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782258-120A-47A1-B451-F556B6C938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A1B93F-1B5B-4458-83F5-EFD9071CE3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0" r:id="rId2"/>
    <p:sldLayoutId id="2147484193" r:id="rId3"/>
    <p:sldLayoutId id="2147484181" r:id="rId4"/>
    <p:sldLayoutId id="2147484182" r:id="rId5"/>
    <p:sldLayoutId id="2147484183" r:id="rId6"/>
    <p:sldLayoutId id="2147484194" r:id="rId7"/>
    <p:sldLayoutId id="2147484195" r:id="rId8"/>
    <p:sldLayoutId id="2147484196" r:id="rId9"/>
    <p:sldLayoutId id="2147484184" r:id="rId10"/>
    <p:sldLayoutId id="2147484197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ru-RU"/>
              <a:t>23.7.17</a:t>
            </a: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BBB893"/>
                </a:solidFill>
              </a:defRPr>
            </a:lvl1pPr>
          </a:lstStyle>
          <a:p>
            <a:pPr>
              <a:defRPr/>
            </a:pPr>
            <a:fld id="{752F29CF-864F-47BD-9B9A-CCA822B467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85" r:id="rId2"/>
    <p:sldLayoutId id="2147484199" r:id="rId3"/>
    <p:sldLayoutId id="2147484186" r:id="rId4"/>
    <p:sldLayoutId id="2147484187" r:id="rId5"/>
    <p:sldLayoutId id="2147484188" r:id="rId6"/>
    <p:sldLayoutId id="2147484200" r:id="rId7"/>
    <p:sldLayoutId id="2147484189" r:id="rId8"/>
    <p:sldLayoutId id="2147484201" r:id="rId9"/>
    <p:sldLayoutId id="2147484190" r:id="rId10"/>
    <p:sldLayoutId id="2147484191" r:id="rId11"/>
    <p:sldLayoutId id="2147484202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B4C79D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B00D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B00D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F509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-180975" y="1052513"/>
            <a:ext cx="8964613" cy="23764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Анализ результатов различных</a:t>
            </a:r>
            <a:b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процедур оценки качества естественнонаучного </a:t>
            </a:r>
            <a:b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образования и использование их в практической деятельности</a:t>
            </a:r>
            <a:b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Bookman Old Style" pitchFamily="18" charset="0"/>
              </a:rPr>
              <a:t>учителя биологии</a:t>
            </a:r>
            <a:r>
              <a:rPr lang="ru-RU" altLang="ru-RU" sz="2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altLang="ru-RU" sz="2800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40088" y="3644900"/>
            <a:ext cx="5903912" cy="1223963"/>
          </a:xfrm>
        </p:spPr>
        <p:txBody>
          <a:bodyPr lIns="90000" tIns="45000" rIns="90000" bIns="45000"/>
          <a:lstStyle/>
          <a:p>
            <a:pPr marL="0" indent="0" eaLnBrk="1" hangingPunct="1">
              <a:spcBef>
                <a:spcPts val="6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ru-RU" altLang="ru-RU" sz="20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Председатель ПК ЕГЭ</a:t>
            </a:r>
          </a:p>
          <a:p>
            <a:pPr marL="0" indent="0" eaLnBrk="1" hangingPunct="1">
              <a:spcBef>
                <a:spcPts val="6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ru-RU" altLang="ru-RU" sz="20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Яблоновская С.Ю.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50825" y="1746250"/>
            <a:ext cx="87852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95288" y="1143000"/>
            <a:ext cx="7921625" cy="33655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b="1">
                <a:solidFill>
                  <a:srgbClr val="002060"/>
                </a:solidFill>
                <a:latin typeface="Gill Sans MT" panose="020B0502020104020203" pitchFamily="34" charset="0"/>
              </a:rPr>
              <a:t>Рекомендации по методике преподавания биологии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424862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85693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95288" y="1708150"/>
            <a:ext cx="8640762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z="1600" b="1">
              <a:solidFill>
                <a:srgbClr val="00206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95288" y="1143000"/>
            <a:ext cx="7921625" cy="33655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b="1">
                <a:solidFill>
                  <a:srgbClr val="002060"/>
                </a:solidFill>
                <a:latin typeface="Gill Sans MT" panose="020B0502020104020203" pitchFamily="34" charset="0"/>
              </a:rPr>
              <a:t>Рекомендации по методике преподавания биологии 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8150"/>
            <a:ext cx="8353425" cy="459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 учебном году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07950" y="1647825"/>
            <a:ext cx="89281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</a:pPr>
            <a:r>
              <a:rPr lang="ru-RU" altLang="ru-RU" sz="1600" b="1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altLang="ru-RU" sz="1600">
              <a:solidFill>
                <a:srgbClr val="00206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95288" y="1143000"/>
            <a:ext cx="7921625" cy="33655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b="1">
                <a:solidFill>
                  <a:srgbClr val="002060"/>
                </a:solidFill>
                <a:latin typeface="Gill Sans MT" panose="020B0502020104020203" pitchFamily="34" charset="0"/>
              </a:rPr>
              <a:t>Рекомендации по методике преподавания биологии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0988"/>
            <a:ext cx="835342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07950" y="1557338"/>
            <a:ext cx="89281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u="sng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объективное оценивание качества преподавания учебных предметов в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u="sng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Особенности:</a:t>
            </a: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11 классе предназначена для итоговой оценки учебной подготовки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выпускников, изучавших школьный курс биологии </a:t>
            </a:r>
            <a:r>
              <a:rPr lang="ru-RU" altLang="ru-RU" u="sng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базовом уровне</a:t>
            </a: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6-8  классах позволяет оценить уровень общеобразовательной подготовки обучающихся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требованиями ФГОС, осуществить диагностику достижения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предметных и метапредметных результатов, в том числе овладение межпредметными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понятиями и способность использования УУД в учебной, познавательной и социальной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практике.</a:t>
            </a:r>
            <a:endParaRPr lang="ru-RU" altLang="ru-RU" sz="14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093913" y="1143000"/>
            <a:ext cx="4068762" cy="33655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b="1">
                <a:solidFill>
                  <a:srgbClr val="002060"/>
                </a:solidFill>
                <a:latin typeface="Gill Sans MT" panose="020B0502020104020203" pitchFamily="34" charset="0"/>
              </a:rPr>
              <a:t>Всероссийские проверочные работы (ВПР)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865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Проверяемые содержательные блоки </a:t>
            </a:r>
            <a:b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(элементы содержания)</a:t>
            </a:r>
            <a:endParaRPr lang="ru-RU" altLang="ru-RU" sz="2000" b="1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0963" name="Объект 2"/>
          <p:cNvSpPr>
            <a:spLocks noGrp="1"/>
          </p:cNvSpPr>
          <p:nvPr>
            <p:ph sz="half" idx="1"/>
          </p:nvPr>
        </p:nvSpPr>
        <p:spPr>
          <a:xfrm>
            <a:off x="250825" y="1219200"/>
            <a:ext cx="4243388" cy="4935538"/>
          </a:xfrm>
        </p:spPr>
        <p:txBody>
          <a:bodyPr/>
          <a:lstStyle/>
          <a:p>
            <a:pPr marL="0" indent="0" algn="ctr" eaLnBrk="1" hangingPunct="1">
              <a:lnSpc>
                <a:spcPct val="107000"/>
              </a:lnSpc>
            </a:pPr>
            <a:r>
              <a:rPr lang="ru-RU" alt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 6-8 классы:</a:t>
            </a:r>
            <a:endParaRPr lang="ru-RU" altLang="ru-RU" sz="2000" b="1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Биология – наука о живых организмах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Клеточное строение организмов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Многообразие организмов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Среды жизни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Царство Растения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Органы цветкового растения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Микроскопическое строение растений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Жизнедеятельность цветковых растений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Многообразие растений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Царство Животные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endParaRPr lang="ru-RU" altLang="ru-RU" sz="180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64" name="Объект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173537" cy="4935538"/>
          </a:xfrm>
        </p:spPr>
        <p:txBody>
          <a:bodyPr/>
          <a:lstStyle/>
          <a:p>
            <a:pPr marL="0" indent="0" algn="ctr" eaLnBrk="1" hangingPunct="1">
              <a:lnSpc>
                <a:spcPct val="107000"/>
              </a:lnSpc>
            </a:pPr>
            <a:r>
              <a:rPr lang="ru-RU" alt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 11 класс: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Биология как наука. Методы научного  познания (2-3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Клетка (3-4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Организм (3-4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Вид (2-3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Экосистемы (1-2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Организм человека и его здоровье (1-2 задания)</a:t>
            </a:r>
            <a:endParaRPr lang="ru-RU" altLang="ru-RU" sz="200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07000"/>
              </a:lnSpc>
            </a:pPr>
            <a:endParaRPr lang="ru-RU" altLang="ru-RU" sz="1800" b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/>
            <a:endParaRPr lang="ru-RU" altLang="ru-RU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65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865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Проверяемые умения и виды деятельности </a:t>
            </a:r>
            <a:b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endParaRPr lang="ru-RU" altLang="ru-RU" sz="2000" b="1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4243388" cy="5591175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 5 класс: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КИМ ВПР направлены на проверку сформированности у обучающихся: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sz="17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выделять существенные признаки биологических объектов,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онимания основных процессов жизнедеятельности,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мения использовать описание биологических объектов по плану,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освоение элементарных представлений о практической значимости биологических объектов для человека,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различать биологические объекты и их части,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использовать биологические термины в заданном контексте,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работать с табличным материалом (анализировать статистические данные, понимание сферы практического использования биологических объектов, о которых идёт речь),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мения работать с текстом биологического содержания.</a:t>
            </a:r>
          </a:p>
          <a:p>
            <a:pPr algn="just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arenR"/>
              <a:defRPr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arenR"/>
              <a:defRPr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07000"/>
              </a:lnSpc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ru-RU" sz="1800" dirty="0" smtClean="0">
              <a:cs typeface="Times New Roman" panose="02020603050405020304" pitchFamily="18" charset="0"/>
            </a:endParaRPr>
          </a:p>
        </p:txBody>
      </p:sp>
      <p:sp>
        <p:nvSpPr>
          <p:cNvPr id="15364" name="Объект 3"/>
          <p:cNvSpPr>
            <a:spLocks noGrp="1"/>
          </p:cNvSpPr>
          <p:nvPr>
            <p:ph sz="half" idx="2"/>
          </p:nvPr>
        </p:nvSpPr>
        <p:spPr>
          <a:xfrm>
            <a:off x="4646613" y="765175"/>
            <a:ext cx="4173537" cy="5389563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rgbClr val="53548A"/>
              </a:buClr>
              <a:defRPr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 6 класс: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defRPr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КИМ ВПР направлены на проверку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обучающихся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defRPr/>
            </a:pP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1800" dirty="0">
                <a:solidFill>
                  <a:srgbClr val="424456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специфических биологических умений по работе с биологическими объектами в целях полноценного их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изучения,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владение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видами деятельности по получению нового биологического знания, преобразованию и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применению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знания в учебных, учебно-проектных и социально-проектных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ситуациях,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 естественно-научного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типа мышления, научных представлений, владения научной биологической терминологией, ключевыми биологическими понятиями, методами и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приемами.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89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865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Проверяемые умения и виды деятельности </a:t>
            </a:r>
            <a:br>
              <a:rPr lang="ru-RU" altLang="ru-RU" sz="2000" b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endParaRPr lang="ru-RU" altLang="ru-RU" sz="2000" b="1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8497888" cy="55911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 11 класс: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КИМ ВПР направлены на проверку сформированности у обучающихся: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 eaLnBrk="1" fontAlgn="auto" hangingPunct="1">
              <a:lnSpc>
                <a:spcPct val="107000"/>
              </a:lnSpc>
              <a:spcAft>
                <a:spcPts val="0"/>
              </a:spcAft>
              <a:defRPr/>
            </a:pPr>
            <a:endParaRPr lang="ru-RU" sz="20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биологическую терминологию.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Распознавать объекты живой природы по описанию и рисункам.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Объяснять биологические процессы и явления, используя различные способы представления информации (таблица, график, схема).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Устанавливать причинно-следственные связи.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анализ и синтез.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Формулировать выводы.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качественные и количественные биологические задачи.</a:t>
            </a:r>
          </a:p>
          <a:p>
            <a:pPr algn="just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3548A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теоретические знания в практической деятельности и повседневной жизни.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ru-RU" sz="1800" dirty="0" smtClean="0">
              <a:cs typeface="Times New Roman" panose="02020603050405020304" pitchFamily="18" charset="0"/>
            </a:endParaRPr>
          </a:p>
        </p:txBody>
      </p:sp>
      <p:sp>
        <p:nvSpPr>
          <p:cNvPr id="43012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50825" y="1746250"/>
            <a:ext cx="856932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560513" y="1143000"/>
            <a:ext cx="5135562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Основные результаты  ВПР 2020, биология</a:t>
            </a:r>
          </a:p>
        </p:txBody>
      </p:sp>
      <p:pic>
        <p:nvPicPr>
          <p:cNvPr id="44037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51025"/>
            <a:ext cx="864235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79388" y="1509713"/>
            <a:ext cx="885666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>
              <a:buFontTx/>
              <a:buAutoNum type="arabicPeriod"/>
              <a:defRPr/>
            </a:pPr>
            <a:endParaRPr lang="ru-RU" altLang="ru-RU" sz="1600" dirty="0" smtClean="0">
              <a:solidFill>
                <a:srgbClr val="002060"/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buFontTx/>
              <a:buAutoNum type="arabicPeriod"/>
              <a:defRPr/>
            </a:pPr>
            <a:endParaRPr lang="ru-RU" altLang="ru-RU" sz="1600" dirty="0" smtClean="0">
              <a:solidFill>
                <a:srgbClr val="002060"/>
              </a:solidFill>
              <a:latin typeface="Times New Roman" pitchFamily="18" charset="0"/>
              <a:cs typeface="Calibri" pitchFamily="34" charset="0"/>
            </a:endParaRPr>
          </a:p>
          <a:p>
            <a:pPr marL="0" indent="0">
              <a:defRPr/>
            </a:pPr>
            <a:endParaRPr lang="ru-RU" alt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  </a:t>
            </a:r>
          </a:p>
          <a:p>
            <a:pPr>
              <a:defRPr/>
            </a:pPr>
            <a:endParaRPr lang="ru-RU" altLang="ru-RU" sz="1600" dirty="0" smtClean="0">
              <a:latin typeface="Times New Roman" pitchFamily="18" charset="0"/>
              <a:cs typeface="Calibri" pitchFamily="34" charset="0"/>
            </a:endParaRPr>
          </a:p>
          <a:p>
            <a:pPr>
              <a:defRPr/>
            </a:pPr>
            <a:r>
              <a:rPr lang="ru-RU" altLang="ru-RU" sz="1600" dirty="0" smtClean="0">
                <a:latin typeface="Times New Roman" pitchFamily="18" charset="0"/>
                <a:cs typeface="Calibri" pitchFamily="34" charset="0"/>
              </a:rPr>
              <a:t> </a:t>
            </a:r>
            <a:endParaRPr lang="ru-RU" alt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95288" y="1143000"/>
            <a:ext cx="7921625" cy="33655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600" b="1">
                <a:solidFill>
                  <a:srgbClr val="002060"/>
                </a:solidFill>
                <a:latin typeface="Gill Sans MT" panose="020B0502020104020203" pitchFamily="34" charset="0"/>
              </a:rPr>
              <a:t>Выводы и рекомендации по методике преподавания биологии</a:t>
            </a:r>
          </a:p>
        </p:txBody>
      </p:sp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09713"/>
            <a:ext cx="8856662" cy="51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131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pic>
        <p:nvPicPr>
          <p:cNvPr id="481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12875"/>
            <a:ext cx="857885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50825" y="1684338"/>
            <a:ext cx="87137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системы оценки качества образования является одним из ключевых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приоритетов развития образования в Российской Федерации. В настоящее время в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системе образования формируется комплексная система оценки качества образования,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включающая: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ОГЭ, ЕГЭ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Всероссийские проверочные работы (ВПР)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 проверочные работы (РПР)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мониторинговые исследования качества образования по отдельным предметам.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принципами мониторинга качества образования является систематичность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проведении исследований и наблюдений, открытость и доступность полученной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387475" y="1143000"/>
            <a:ext cx="5481638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Комплексная система оценки качества образования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573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9155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pic>
        <p:nvPicPr>
          <p:cNvPr id="4915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57325"/>
            <a:ext cx="8229600" cy="5140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  <a:defRPr/>
            </a:pPr>
            <a:r>
              <a:rPr lang="ru-RU" sz="4800" dirty="0" smtClean="0">
                <a:latin typeface="+mj-lt"/>
              </a:rPr>
              <a:t>Спасибо за внимание</a:t>
            </a:r>
            <a:endParaRPr lang="ru-RU" sz="4800" dirty="0">
              <a:latin typeface="+mj-lt"/>
            </a:endParaRPr>
          </a:p>
        </p:txBody>
      </p:sp>
      <p:sp>
        <p:nvSpPr>
          <p:cNvPr id="50180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395288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39750" y="1684338"/>
            <a:ext cx="835342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u="sng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объективная оценка качества предметной подготовки лиц, освоивших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 основного общего и среднего (полного) общего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образования, с использованием заданий стандартизованной формы (КИМ).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u="sng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Особенности:</a:t>
            </a: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установить уровень освоения выпускниками Федерального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компонента государственного стандарта основного общего и среднего (полного)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 образования по биологии на базовом и профильном уровнях.</a:t>
            </a:r>
            <a:endParaRPr lang="ru-RU" altLang="ru-RU" sz="14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268663" y="1143000"/>
            <a:ext cx="1719262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ГИА (ЕГЭ / ОГЭ)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9388" y="1684338"/>
            <a:ext cx="8713787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2021 году –  продолжительность экзамена стала 3 часа 55 минут (235 минут)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отдельных линиях (25 и 26) заданий второй части КИМ была продолжена работа по составлению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контекстных заданий, проверяющих умение применять знания в измененных и новых ситуациях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2021 г. модель КИМ ЕГЭ по биологии была без изменений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часть 1 включает 21 задание: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6 заданий – с множественным выбором с рисунком или без рисунка;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6 заданий – на установление соответствия с рисунком или без рисунка;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3 задания – на установление последовательности систематических таксонов, биологических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процессов, явлений;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1 задание – на дополнение схемы;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1 задание – на дополнение таблицы, с использованием с рисунка или без рисунка;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1 задание на анализ графика, табличных данных, диаграмм.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часть 2 осталась без изменений: включает 7 заданий с развёрнутым ответом: 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1 задание повышенного уровня (линия 22);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6 заданий высокого уровня сложности (линии 23 – 28).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271588" y="1143000"/>
            <a:ext cx="5713412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Структура экзаменационной работы ЕГЭ – 2021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23850" y="1684338"/>
            <a:ext cx="8569325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2021 году объектами контроля служат знания и умения выпускников, сформированные при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изучении следующих разделов курса биологии: «Растения», «Бактерии. Грибы. Лишайники»,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«Животные», «Человек и его здоровье», «Общая биология».</a:t>
            </a:r>
          </a:p>
          <a:p>
            <a:pPr algn="just">
              <a:spcAft>
                <a:spcPts val="800"/>
              </a:spcAft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Экзаменационная работа состоит из содержательных блоков: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1. Биология как наука. Методы научного познания (2 задания)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2. Клетка как биологическая система (4-5 заданий)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3. Организм как биологическая система (4-5 заданий)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4. Система и многообразие органического мира (4 задания)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5. Организм человека и его здоровье (5 заданий)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6. Эволюция живой природы (4 задания)</a:t>
            </a:r>
          </a:p>
          <a:p>
            <a:pPr algn="just">
              <a:spcBef>
                <a:spcPts val="1425"/>
              </a:spcBef>
              <a:buClr>
                <a:srgbClr val="000000"/>
              </a:buClr>
              <a:buSzPct val="100000"/>
            </a:pPr>
            <a:r>
              <a:rPr lang="ru-RU" altLang="ru-RU" sz="16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7. Экосистемы и присущие им закономерности (4 задания)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149350" y="1143000"/>
            <a:ext cx="5957888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Содержание экзаменационной работы ЕГЭ – 2021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8013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Проверяемые содержательные разделы </a:t>
            </a:r>
            <a:br>
              <a:rPr lang="ru-RU" altLang="ru-RU" sz="2000" b="1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(элементы содержания)</a:t>
            </a:r>
            <a:endParaRPr lang="ru-RU" alt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sz="half" idx="1"/>
          </p:nvPr>
        </p:nvSpPr>
        <p:spPr>
          <a:xfrm>
            <a:off x="250825" y="1219200"/>
            <a:ext cx="4243388" cy="4935538"/>
          </a:xfrm>
        </p:spPr>
        <p:txBody>
          <a:bodyPr/>
          <a:lstStyle/>
          <a:p>
            <a:pPr marL="0" indent="0" algn="ctr" eaLnBrk="1" hangingPunct="1">
              <a:lnSpc>
                <a:spcPct val="107000"/>
              </a:lnSpc>
              <a:buFont typeface="Arial" charset="0"/>
              <a:buChar char="•"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ОГЭ</a:t>
            </a:r>
            <a:endParaRPr lang="ru-RU" altLang="ru-RU" sz="20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Биология как наука.</a:t>
            </a:r>
            <a:endParaRPr lang="ru-RU" altLang="ru-RU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Признаки живых организмов.</a:t>
            </a:r>
            <a:endParaRPr lang="ru-RU" altLang="ru-RU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Система, многообразие и эволюция живой природы.</a:t>
            </a:r>
            <a:endParaRPr lang="ru-RU" altLang="ru-RU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Человек и его здоровье.</a:t>
            </a:r>
            <a:endParaRPr lang="ru-RU" altLang="ru-RU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Взаимосвязи организмов и окружающей среды.</a:t>
            </a:r>
            <a:endParaRPr lang="ru-RU" altLang="ru-RU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  <a:defRPr/>
            </a:pPr>
            <a:endParaRPr lang="ru-RU" alt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Char char="•"/>
              <a:defRPr/>
            </a:pPr>
            <a:r>
              <a:rPr lang="ru-RU" altLang="ru-RU" sz="2000" dirty="0" smtClean="0">
                <a:latin typeface="+mj-lt"/>
                <a:ea typeface="Calibri" pitchFamily="34" charset="0"/>
                <a:cs typeface="Times New Roman" pitchFamily="18" charset="0"/>
              </a:rPr>
              <a:t>В этом году не проводился</a:t>
            </a:r>
          </a:p>
          <a:p>
            <a:pPr marL="0" indent="0" algn="just" eaLnBrk="1" hangingPunct="1">
              <a:buFont typeface="Arial" charset="0"/>
              <a:buChar char="•"/>
              <a:defRPr/>
            </a:pPr>
            <a:endParaRPr lang="ru-RU" altLang="ru-RU" sz="1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4" name="Объект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173537" cy="4935538"/>
          </a:xfrm>
        </p:spPr>
        <p:txBody>
          <a:bodyPr/>
          <a:lstStyle/>
          <a:p>
            <a:pPr marL="0" indent="0" algn="ctr" eaLnBrk="1" hangingPunct="1">
              <a:lnSpc>
                <a:spcPct val="107000"/>
              </a:lnSpc>
            </a:pPr>
            <a:r>
              <a:rPr lang="ru-RU" alt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ЕГЭ</a:t>
            </a:r>
            <a:endParaRPr lang="ru-RU" altLang="ru-RU" sz="2000" b="1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Биология как наука. Методы научного познания.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Клетка как биологическая система.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Организм как биологическая система.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Система и многообразие органического мира.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Организм человека и его здоровье.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Эволюция живой природы.</a:t>
            </a:r>
          </a:p>
          <a:p>
            <a:pPr marL="0" indent="0" eaLnBrk="1" hangingPunct="1"/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Экосистемы м присущие им закономерности.</a:t>
            </a:r>
          </a:p>
          <a:p>
            <a:pPr marL="0" indent="0" eaLnBrk="1" hangingPunct="1"/>
            <a:endParaRPr lang="ru-RU" altLang="ru-RU" sz="160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5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50825" y="1746250"/>
            <a:ext cx="856932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081213" y="1143000"/>
            <a:ext cx="4094162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Основные результаты ЕГЭ – 2021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750" y="1746250"/>
          <a:ext cx="7812088" cy="248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411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1" marR="91441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41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Всего участников ЕГЭ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2499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8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преодолели минимального балла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(15,85%)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(18,89%)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(17,45%)</a:t>
                      </a:r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Средний балл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52,67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4292600"/>
          <a:ext cx="7016750" cy="212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65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ЕГЭ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 ЕГЭ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 до 35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17,45%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36 до 60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1284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51,4%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61 до 80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27,3%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до 99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694" marB="4569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3,9%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03225" y="1684338"/>
            <a:ext cx="8351838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год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698500" y="1143000"/>
            <a:ext cx="7761288" cy="306388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>
                <a:solidFill>
                  <a:srgbClr val="002060"/>
                </a:solidFill>
                <a:latin typeface="Gill Sans MT" panose="020B0502020104020203" pitchFamily="34" charset="0"/>
              </a:rPr>
              <a:t>Основные результаты ЕГЭ: диаграмма распределения по тестовым баллам </a:t>
            </a:r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3860800"/>
            <a:ext cx="71691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684338"/>
            <a:ext cx="7169150" cy="21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C5D4E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Анализ качества знаний обучающихся по биологии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(на основе результатов оценочных процедур) </a:t>
            </a:r>
            <a:b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2020-2021 учебном году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-155575" y="1143000"/>
            <a:ext cx="856932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247900" y="1143000"/>
            <a:ext cx="3760788" cy="368300"/>
          </a:xfrm>
          <a:prstGeom prst="rect">
            <a:avLst/>
          </a:prstGeom>
          <a:solidFill>
            <a:srgbClr val="C5D4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2060"/>
                </a:solidFill>
                <a:latin typeface="Gill Sans MT" panose="020B0502020104020203" pitchFamily="34" charset="0"/>
              </a:rPr>
              <a:t>Анализ достижений и недостатков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700213"/>
          <a:ext cx="8296275" cy="4886325"/>
        </p:xfrm>
        <a:graphic>
          <a:graphicData uri="http://schemas.openxmlformats.org/drawingml/2006/table">
            <a:tbl>
              <a:tblPr/>
              <a:tblGrid>
                <a:gridCol w="26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151"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Группы участников ЕГЭ с разным уровнем подготовки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Линии, по которым участники ЕГЭ получили максимальные баллы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Линии, по которым участники ЕГЭ получили минимальные баллы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14"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С минимальным уровнем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подготовки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(0-35 баллов)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5,8,14,18,19, 20, 22,23,24,25,26,27,28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14"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С удовлетворительным уровнем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(от 36 до 60 баллов)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1,  2,4, 6,7,9, 11,12, 15, 17, 21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14,22,23, 24,25,26,27.28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53"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С хорошим уровнем подготовки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(от 61 до 80 баллов)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все задания части 1 выполнены с результатами от 64% до 98%;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часть 2 –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22,24, 27, 28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задания, по которым результаты менее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25,26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593"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С отличной подготовкой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(от 81 до 100 баллов)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все задания части 1 выполнены с результатами от 81% до 100%;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задания части 2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от 62% до 94%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6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2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lnSpc>
                          <a:spcPct val="96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lnSpc>
                          <a:spcPct val="96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lnSpc>
                          <a:spcPct val="96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lnSpc>
                          <a:spcPct val="96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lnSpc>
                          <a:spcPct val="96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1639</TotalTime>
  <Words>1316</Words>
  <Application>Microsoft Office PowerPoint</Application>
  <PresentationFormat>Экран (4:3)</PresentationFormat>
  <Paragraphs>239</Paragraphs>
  <Slides>21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5" baseType="lpstr">
      <vt:lpstr>Arial</vt:lpstr>
      <vt:lpstr>Microsoft YaHei</vt:lpstr>
      <vt:lpstr>Book Antiqua</vt:lpstr>
      <vt:lpstr>Century Gothic</vt:lpstr>
      <vt:lpstr>Times New Roman</vt:lpstr>
      <vt:lpstr>Verdana</vt:lpstr>
      <vt:lpstr>Wingdings 2</vt:lpstr>
      <vt:lpstr>Segoe UI</vt:lpstr>
      <vt:lpstr>Bookman Old Style</vt:lpstr>
      <vt:lpstr>Calibri</vt:lpstr>
      <vt:lpstr>Gill Sans MT</vt:lpstr>
      <vt:lpstr>Wingdings</vt:lpstr>
      <vt:lpstr>Аптека</vt:lpstr>
      <vt:lpstr>Аспект</vt:lpstr>
      <vt:lpstr>   Анализ результатов различных  процедур оценки качества естественнонаучного  образования и использование их в практической деятельности учителя биологии 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Проверяемые содержательные разделы  (элементы содержания)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Проверяемые содержательные блоки  (элементы содержания)</vt:lpstr>
      <vt:lpstr>Проверяемые умения и виды деятельности  </vt:lpstr>
      <vt:lpstr>Проверяемые умения и виды деятельности  </vt:lpstr>
      <vt:lpstr>Анализ качества знаний обучающихся по биологии  (на основе результатов оценочных процедур)  в 2020-2021 учебном году</vt:lpstr>
      <vt:lpstr>Анализ качества знаний обучающихся по биологии  (на основе результатов оценочных процедур)  в 2020-2021 учебном году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Пользователь</cp:lastModifiedBy>
  <cp:revision>212</cp:revision>
  <cp:lastPrinted>1601-01-01T00:00:00Z</cp:lastPrinted>
  <dcterms:created xsi:type="dcterms:W3CDTF">2017-07-20T02:32:28Z</dcterms:created>
  <dcterms:modified xsi:type="dcterms:W3CDTF">2021-08-24T06:31:46Z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