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56" r:id="rId2"/>
    <p:sldId id="283" r:id="rId3"/>
    <p:sldId id="301" r:id="rId4"/>
    <p:sldId id="259" r:id="rId5"/>
    <p:sldId id="292" r:id="rId6"/>
    <p:sldId id="293" r:id="rId7"/>
    <p:sldId id="263" r:id="rId8"/>
    <p:sldId id="284" r:id="rId9"/>
    <p:sldId id="294" r:id="rId10"/>
    <p:sldId id="286" r:id="rId11"/>
    <p:sldId id="300" r:id="rId12"/>
    <p:sldId id="287" r:id="rId13"/>
    <p:sldId id="288" r:id="rId14"/>
    <p:sldId id="289" r:id="rId15"/>
    <p:sldId id="290" r:id="rId16"/>
    <p:sldId id="291" r:id="rId17"/>
    <p:sldId id="275" r:id="rId18"/>
    <p:sldId id="268" r:id="rId19"/>
    <p:sldId id="297" r:id="rId20"/>
    <p:sldId id="281" r:id="rId21"/>
    <p:sldId id="298" r:id="rId22"/>
    <p:sldId id="282" r:id="rId23"/>
    <p:sldId id="299" r:id="rId24"/>
    <p:sldId id="302" r:id="rId25"/>
    <p:sldId id="280" r:id="rId2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719" autoAdjust="0"/>
    <p:restoredTop sz="94660"/>
  </p:normalViewPr>
  <p:slideViewPr>
    <p:cSldViewPr>
      <p:cViewPr>
        <p:scale>
          <a:sx n="114" d="100"/>
          <a:sy n="114" d="100"/>
        </p:scale>
        <p:origin x="-1458" y="-2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D952-CD5C-4F0E-BE04-9788DC0418AD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DBB1-D859-408A-A3C4-77957DAAA4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D952-CD5C-4F0E-BE04-9788DC0418AD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DBB1-D859-408A-A3C4-77957DAAA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D952-CD5C-4F0E-BE04-9788DC0418AD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DBB1-D859-408A-A3C4-77957DAAA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D952-CD5C-4F0E-BE04-9788DC0418AD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DBB1-D859-408A-A3C4-77957DAAA4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D952-CD5C-4F0E-BE04-9788DC0418AD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DBB1-D859-408A-A3C4-77957DAAA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D952-CD5C-4F0E-BE04-9788DC0418AD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DBB1-D859-408A-A3C4-77957DAAA4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D952-CD5C-4F0E-BE04-9788DC0418AD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DBB1-D859-408A-A3C4-77957DAAA4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D952-CD5C-4F0E-BE04-9788DC0418AD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DBB1-D859-408A-A3C4-77957DAAA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D952-CD5C-4F0E-BE04-9788DC0418AD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DBB1-D859-408A-A3C4-77957DAAA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D952-CD5C-4F0E-BE04-9788DC0418AD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DBB1-D859-408A-A3C4-77957DAAA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90D952-CD5C-4F0E-BE04-9788DC0418AD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FCDBB1-D859-408A-A3C4-77957DAAA425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7390D952-CD5C-4F0E-BE04-9788DC0418AD}" type="datetimeFigureOut">
              <a:rPr lang="ru-RU" smtClean="0"/>
              <a:pPr/>
              <a:t>10.04.2025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9FCDBB1-D859-408A-A3C4-77957DAAA425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1340768"/>
            <a:ext cx="7232848" cy="5311477"/>
          </a:xfrm>
        </p:spPr>
        <p:txBody>
          <a:bodyPr>
            <a:normAutofit fontScale="85000" lnSpcReduction="10000"/>
          </a:bodyPr>
          <a:lstStyle/>
          <a:p>
            <a:pPr algn="ctr"/>
            <a:r>
              <a:rPr lang="ru-RU" sz="4900" b="1" dirty="0">
                <a:solidFill>
                  <a:srgbClr val="8064A2"/>
                </a:solidFill>
                <a:latin typeface="Monotype Corsiva"/>
                <a:ea typeface="Calibri"/>
                <a:cs typeface="Times New Roman"/>
              </a:rPr>
              <a:t>«Наставничество как технология сотрудничества. Опыт наставничества в начальной школе: эффективные практики».</a:t>
            </a:r>
          </a:p>
          <a:p>
            <a:pPr algn="ctr"/>
            <a:r>
              <a:rPr lang="ru-RU" sz="2400" b="1" dirty="0">
                <a:solidFill>
                  <a:srgbClr val="8064A2"/>
                </a:solidFill>
                <a:latin typeface="Monotype Corsiva"/>
                <a:cs typeface="Times New Roman"/>
              </a:rPr>
              <a:t>                                               </a:t>
            </a:r>
          </a:p>
          <a:p>
            <a:pPr algn="r"/>
            <a:r>
              <a:rPr lang="ru-RU" sz="2400" b="1" dirty="0">
                <a:solidFill>
                  <a:srgbClr val="8064A2"/>
                </a:solidFill>
                <a:latin typeface="Monotype Corsiva"/>
                <a:cs typeface="Times New Roman"/>
              </a:rPr>
              <a:t>Учитель высшей </a:t>
            </a:r>
            <a:r>
              <a:rPr lang="ru-RU" sz="2400" b="1" dirty="0" smtClean="0">
                <a:solidFill>
                  <a:srgbClr val="8064A2"/>
                </a:solidFill>
                <a:latin typeface="Monotype Corsiva"/>
                <a:cs typeface="Times New Roman"/>
              </a:rPr>
              <a:t>категории </a:t>
            </a:r>
          </a:p>
          <a:p>
            <a:pPr algn="r">
              <a:tabLst>
                <a:tab pos="4664075" algn="l"/>
              </a:tabLst>
            </a:pPr>
            <a:r>
              <a:rPr lang="ru-RU" sz="2400" b="1" dirty="0" smtClean="0">
                <a:solidFill>
                  <a:srgbClr val="8064A2"/>
                </a:solidFill>
                <a:latin typeface="Monotype Corsiva"/>
                <a:cs typeface="Times New Roman"/>
              </a:rPr>
              <a:t>Батырова Татьяна  </a:t>
            </a:r>
          </a:p>
          <a:p>
            <a:pPr algn="r">
              <a:tabLst>
                <a:tab pos="4664075" algn="l"/>
              </a:tabLst>
            </a:pPr>
            <a:r>
              <a:rPr lang="ru-RU" sz="2400" b="1" dirty="0" smtClean="0">
                <a:solidFill>
                  <a:srgbClr val="8064A2"/>
                </a:solidFill>
                <a:latin typeface="Monotype Corsiva"/>
                <a:cs typeface="Times New Roman"/>
              </a:rPr>
              <a:t>Ал</a:t>
            </a:r>
            <a:r>
              <a:rPr lang="ru-RU" sz="2400" b="1" dirty="0" smtClean="0">
                <a:solidFill>
                  <a:srgbClr val="8064A2"/>
                </a:solidFill>
                <a:latin typeface="Monotype Corsiva"/>
                <a:cs typeface="Times New Roman"/>
              </a:rPr>
              <a:t>ексеевна</a:t>
            </a:r>
            <a:r>
              <a:rPr lang="ru-RU" sz="2400" b="1" dirty="0" smtClean="0">
                <a:solidFill>
                  <a:srgbClr val="8064A2"/>
                </a:solidFill>
                <a:latin typeface="Monotype Corsiva"/>
                <a:cs typeface="Times New Roman"/>
              </a:rPr>
              <a:t>.</a:t>
            </a:r>
            <a:endParaRPr lang="ru-RU" sz="2400" b="1" dirty="0">
              <a:solidFill>
                <a:srgbClr val="8064A2"/>
              </a:solidFill>
              <a:latin typeface="Monotype Corsiva"/>
              <a:cs typeface="Times New Roman"/>
            </a:endParaRPr>
          </a:p>
          <a:p>
            <a:pPr algn="r"/>
            <a:endParaRPr lang="ru-RU" sz="2400" b="1" dirty="0">
              <a:solidFill>
                <a:srgbClr val="8064A2"/>
              </a:solidFill>
              <a:latin typeface="Monotype Corsiva"/>
              <a:cs typeface="Times New Roman"/>
            </a:endParaRPr>
          </a:p>
          <a:p>
            <a:pPr algn="ctr"/>
            <a:endParaRPr lang="ru-RU" sz="2400" b="1" dirty="0">
              <a:solidFill>
                <a:srgbClr val="8064A2"/>
              </a:solidFill>
              <a:latin typeface="Monotype Corsiva"/>
              <a:cs typeface="Times New Roman"/>
            </a:endParaRPr>
          </a:p>
          <a:p>
            <a:pPr algn="ctr"/>
            <a:r>
              <a:rPr lang="ru-RU" sz="2400" b="1" dirty="0">
                <a:solidFill>
                  <a:srgbClr val="8064A2"/>
                </a:solidFill>
                <a:latin typeface="Monotype Corsiva"/>
                <a:cs typeface="Times New Roman"/>
              </a:rPr>
              <a:t>Апрель 2025 г.</a:t>
            </a:r>
          </a:p>
          <a:p>
            <a:pPr algn="r"/>
            <a:endParaRPr lang="ru-RU" sz="1050" b="1" dirty="0">
              <a:solidFill>
                <a:srgbClr val="8064A2"/>
              </a:solidFill>
              <a:latin typeface="Monotype Corsiva"/>
              <a:cs typeface="Times New Roman"/>
            </a:endParaRPr>
          </a:p>
          <a:p>
            <a:pPr algn="ctr"/>
            <a:endParaRPr lang="ru-RU" sz="3800" dirty="0"/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27584" y="332657"/>
            <a:ext cx="7630616" cy="1080119"/>
          </a:xfrm>
        </p:spPr>
        <p:txBody>
          <a:bodyPr/>
          <a:lstStyle/>
          <a:p>
            <a:pPr marL="0" lvl="0" indent="0" algn="ctr">
              <a:spcBef>
                <a:spcPct val="20000"/>
              </a:spcBef>
              <a:buNone/>
            </a:pPr>
            <a: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/>
                <a:ea typeface="+mn-ea"/>
                <a:cs typeface="+mn-cs"/>
              </a:rPr>
              <a:t>Муниципальное бюджетное общеобразовательное учреждение средняя общеобразовательная школа № 37 города Ставрополя</a:t>
            </a:r>
            <a:br>
              <a:rPr lang="ru-RU" sz="2000" dirty="0">
                <a:solidFill>
                  <a:schemeClr val="accent5">
                    <a:lumMod val="50000"/>
                  </a:schemeClr>
                </a:solidFill>
                <a:effectLst/>
                <a:latin typeface="Calibri"/>
                <a:ea typeface="+mn-ea"/>
                <a:cs typeface="+mn-cs"/>
              </a:rPr>
            </a:br>
            <a:endParaRPr lang="ru-RU" dirty="0"/>
          </a:p>
        </p:txBody>
      </p:sp>
      <p:pic>
        <p:nvPicPr>
          <p:cNvPr id="1026" name="Picture 2" descr="Картинки по запросу картинки работа с молодыми специалистами в доу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9672" y="3789040"/>
            <a:ext cx="2143125" cy="1567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4193303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7E411E5E-5D94-4F94-888E-D811A836B3BD}"/>
              </a:ext>
            </a:extLst>
          </p:cNvPr>
          <p:cNvSpPr txBox="1"/>
          <p:nvPr/>
        </p:nvSpPr>
        <p:spPr>
          <a:xfrm>
            <a:off x="827584" y="547458"/>
            <a:ext cx="7920880" cy="11828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b="1" dirty="0">
                <a:effectLst/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 форма</a:t>
            </a:r>
            <a:r>
              <a:rPr lang="ru-RU" sz="2000" dirty="0">
                <a:effectLst/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ru-RU" sz="2000" b="1" dirty="0">
                <a:effectLst/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«Учитель – учитель»</a:t>
            </a:r>
            <a:r>
              <a:rPr lang="ru-RU" sz="2000" dirty="0">
                <a:effectLst/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</a:p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ru-RU" sz="2000" dirty="0">
                <a:effectLst/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Предполагает взаимодействие между педагогами с целью передачи </a:t>
            </a:r>
            <a:r>
              <a:rPr lang="ru-RU" sz="2000" dirty="0" smtClean="0">
                <a:effectLst/>
                <a:latin typeface="Franklin Gothic Medium" panose="020B0603020102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опыта</a:t>
            </a:r>
            <a:endParaRPr lang="ru-RU" sz="2000" dirty="0">
              <a:effectLst/>
              <a:latin typeface="Franklin Gothic Medium" panose="020B060302010202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26DD0D61-A6D4-76BC-2640-5F0F820B52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14351"/>
            <a:ext cx="9144000" cy="5143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095961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B402B1B7-6F20-BA68-79FC-7963BE1941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747" y="1124744"/>
            <a:ext cx="8242506" cy="3977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72880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97558C57-0DB7-4625-BF81-EDDBF56407D6}"/>
              </a:ext>
            </a:extLst>
          </p:cNvPr>
          <p:cNvSpPr txBox="1"/>
          <p:nvPr/>
        </p:nvSpPr>
        <p:spPr>
          <a:xfrm>
            <a:off x="1043608" y="476673"/>
            <a:ext cx="7560840" cy="52629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400" b="1" dirty="0"/>
              <a:t>3 форма «Учитель – ученик» </a:t>
            </a:r>
          </a:p>
          <a:p>
            <a:pPr algn="just"/>
            <a:endParaRPr lang="ru-RU" sz="2400" b="1" dirty="0"/>
          </a:p>
          <a:p>
            <a:pPr algn="just"/>
            <a:r>
              <a:rPr lang="ru-RU" sz="2400" dirty="0"/>
              <a:t>Предполагает взаимодействие учащегося и учителя, при которой наставник активизирует личностный потенциал школьника, усиливает его мотивацию к учебе и самореализации.</a:t>
            </a:r>
          </a:p>
          <a:p>
            <a:pPr algn="just"/>
            <a:r>
              <a:rPr lang="ru-RU" sz="2400" dirty="0"/>
              <a:t>В ходе работы в начальной школе всегда возникает потребность в привлечении родителей, в том числе к деятельности по наставничеству. Я считаю, что родители - это самые авторитетные наставники. Именно они могут поделиться опытом социальных отношений со своими детьми. Поэтому можно отметить еще одну форму наставничества </a:t>
            </a:r>
            <a:r>
              <a:rPr lang="ru-RU" sz="2400" b="1" dirty="0"/>
              <a:t>«учитель – ученик - родители</a:t>
            </a:r>
            <a:r>
              <a:rPr lang="ru-RU" sz="2400" b="1" dirty="0" smtClean="0"/>
              <a:t>»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407984640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0847B3E9-84D4-474F-A097-702B3F5CC9DB}"/>
              </a:ext>
            </a:extLst>
          </p:cNvPr>
          <p:cNvSpPr txBox="1"/>
          <p:nvPr/>
        </p:nvSpPr>
        <p:spPr>
          <a:xfrm>
            <a:off x="1187624" y="332098"/>
            <a:ext cx="7416824" cy="606319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200" dirty="0"/>
              <a:t>В рамках взаимодействия с родителями работу в начальной школе можно построить по следующим модулям:</a:t>
            </a:r>
          </a:p>
          <a:p>
            <a:pPr algn="just"/>
            <a:endParaRPr lang="ru-RU" sz="2200" dirty="0"/>
          </a:p>
          <a:p>
            <a:pPr algn="just"/>
            <a:r>
              <a:rPr lang="ru-RU" sz="2000" b="1" dirty="0"/>
              <a:t>1 </a:t>
            </a:r>
            <a:r>
              <a:rPr lang="ru-RU" sz="2000" b="1" dirty="0" smtClean="0"/>
              <a:t>модуль </a:t>
            </a:r>
            <a:endParaRPr lang="ru-RU" sz="2000" b="1" dirty="0"/>
          </a:p>
          <a:p>
            <a:pPr algn="just"/>
            <a:r>
              <a:rPr lang="ru-RU" sz="2000" b="1" dirty="0"/>
              <a:t>Разовая организация наставничества</a:t>
            </a:r>
            <a:r>
              <a:rPr lang="ru-RU" sz="2000" dirty="0"/>
              <a:t>, которая реализуется по ситуации. Предполагает реализацию одноразового дела, проекта, встречи, лично или с помощью телекоммуникационных технологий, между наставником и наставляемым.</a:t>
            </a:r>
          </a:p>
          <a:p>
            <a:pPr algn="just"/>
            <a:r>
              <a:rPr lang="ru-RU" sz="2000" i="1" dirty="0"/>
              <a:t>Например</a:t>
            </a:r>
            <a:r>
              <a:rPr lang="ru-RU" sz="2000" dirty="0"/>
              <a:t>. При подготовке материала для классного часа, посвящённого празднованию Дня Победы 9 мая, создаю перед детьми проблемную ситуацию, которая заключена в вопросе: «Ребята, а вы знаете, кто из ваших родственников воевал в Великой Отечественной войне?» Самостоятельно на этот вопрос дети не всегда могут точно ответить. Узнать информацию им поможет только общение с членами своей семьи. На классном часе ученики делятся полученным </a:t>
            </a:r>
            <a:r>
              <a:rPr lang="ru-RU" sz="2000" dirty="0" smtClean="0"/>
              <a:t>опытом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88543109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4C419B12-A7DD-48B5-A40A-0A99227DF1FA}"/>
              </a:ext>
            </a:extLst>
          </p:cNvPr>
          <p:cNvSpPr txBox="1"/>
          <p:nvPr/>
        </p:nvSpPr>
        <p:spPr>
          <a:xfrm>
            <a:off x="755576" y="620688"/>
            <a:ext cx="7920880" cy="532453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b="1" dirty="0"/>
              <a:t>2 </a:t>
            </a:r>
            <a:r>
              <a:rPr lang="ru-RU" sz="2000" b="1" dirty="0" smtClean="0"/>
              <a:t>модуль </a:t>
            </a:r>
            <a:endParaRPr lang="ru-RU" sz="2000" b="1" dirty="0"/>
          </a:p>
          <a:p>
            <a:pPr algn="just"/>
            <a:r>
              <a:rPr lang="ru-RU" sz="2000" b="1" dirty="0"/>
              <a:t>Реверсивное наставничество</a:t>
            </a:r>
            <a:r>
              <a:rPr lang="ru-RU" sz="2000" dirty="0"/>
              <a:t> - охватывает всех участников процесса. Этот модуль предполагает взаимодействие между наставником и наставляемым с целью решения проблемы по вопросам обучения и воспитания. </a:t>
            </a:r>
          </a:p>
          <a:p>
            <a:pPr algn="just"/>
            <a:r>
              <a:rPr lang="ru-RU" sz="2000" dirty="0"/>
              <a:t>Данный модуль можно реализовывать через мини-консультации по возникающим вопросам. У родителей детей начальной школы часто возникают вопросы в учебной или воспитательной деятельности. Они обращаются через форму обратной связи, формулируя вопрос. По мере накопления обращений я систематизирую вопросы и готовлю ответы в удобных формах связи: </a:t>
            </a:r>
            <a:r>
              <a:rPr lang="ru-RU" sz="2000" dirty="0" err="1"/>
              <a:t>zoom</a:t>
            </a:r>
            <a:r>
              <a:rPr lang="ru-RU" sz="2000" dirty="0"/>
              <a:t>- конференция или видео ролик с объяснением. Если вопрос требует инструкций, то на сайте размещаю информацию для ознакомления. Родитель, получив консультацию, применяет полученную информацию дома. Уже в школе я могу увидеть результат путем проведения опроса или наблюдения об эффективной </a:t>
            </a:r>
            <a:r>
              <a:rPr lang="ru-RU" sz="2000" dirty="0" smtClean="0"/>
              <a:t>работе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val="356443197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A57CAE46-6556-4490-AAAD-63CB7774C3EC}"/>
              </a:ext>
            </a:extLst>
          </p:cNvPr>
          <p:cNvSpPr txBox="1"/>
          <p:nvPr/>
        </p:nvSpPr>
        <p:spPr>
          <a:xfrm>
            <a:off x="1403648" y="55099"/>
            <a:ext cx="7128792" cy="517064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200" b="1" dirty="0"/>
              <a:t>3 </a:t>
            </a:r>
            <a:r>
              <a:rPr lang="ru-RU" sz="2200" b="1" dirty="0" smtClean="0"/>
              <a:t>модуль</a:t>
            </a:r>
            <a:r>
              <a:rPr lang="ru-RU" sz="2200" dirty="0" smtClean="0"/>
              <a:t> </a:t>
            </a:r>
            <a:endParaRPr lang="ru-RU" sz="2200" dirty="0"/>
          </a:p>
          <a:p>
            <a:pPr algn="just"/>
            <a:r>
              <a:rPr lang="ru-RU" sz="2200" b="1" dirty="0"/>
              <a:t>Виртуальное наставничество</a:t>
            </a:r>
            <a:r>
              <a:rPr lang="ru-RU" sz="2200" dirty="0"/>
              <a:t> реализуется с использованием информационно-коммуникационных технологий, таких, как видеоконференции, платформы для дистанционного обучения, социальные сети. Я бы посоветовала молодым педагогам освоить инновационный образовательный ресурс «</a:t>
            </a:r>
            <a:r>
              <a:rPr lang="ru-RU" sz="2200" dirty="0" err="1"/>
              <a:t>ЯКласс</a:t>
            </a:r>
            <a:r>
              <a:rPr lang="ru-RU" sz="2200" dirty="0"/>
              <a:t>», а также поучаствовать в проекте «Цифровой учитель начальной школы». </a:t>
            </a:r>
          </a:p>
          <a:p>
            <a:pPr algn="just"/>
            <a:r>
              <a:rPr lang="ru-RU" sz="2200" dirty="0"/>
              <a:t>В своей работе: на уроках и во внеурочной деятельности я часто использую средства ИКТ. Требования времени заставляют учителя искать пути выхода из сложившихся ситуаций. Здесь очень помогают интернет – уроки на платформе «</a:t>
            </a:r>
            <a:r>
              <a:rPr lang="ru-RU" sz="2200" dirty="0" err="1"/>
              <a:t>Учи.ру</a:t>
            </a:r>
            <a:r>
              <a:rPr lang="ru-RU" sz="2200" dirty="0"/>
              <a:t>», «А – класс</a:t>
            </a:r>
            <a:r>
              <a:rPr lang="ru-RU" sz="2200" dirty="0" smtClean="0"/>
              <a:t>»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219123142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CA623C12-169A-4EB1-8D84-7E67542C91F9}"/>
              </a:ext>
            </a:extLst>
          </p:cNvPr>
          <p:cNvSpPr txBox="1"/>
          <p:nvPr/>
        </p:nvSpPr>
        <p:spPr>
          <a:xfrm>
            <a:off x="1187624" y="1024595"/>
            <a:ext cx="7344816" cy="449353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b="1" dirty="0"/>
              <a:t>4 </a:t>
            </a:r>
            <a:r>
              <a:rPr lang="ru-RU" sz="2200" b="1" dirty="0" smtClean="0"/>
              <a:t>модуль </a:t>
            </a:r>
            <a:endParaRPr lang="ru-RU" sz="2200" b="1" dirty="0"/>
          </a:p>
          <a:p>
            <a:pPr algn="just"/>
            <a:r>
              <a:rPr lang="ru-RU" sz="2200" b="1" dirty="0"/>
              <a:t>Групповое наставничество</a:t>
            </a:r>
            <a:r>
              <a:rPr lang="ru-RU" sz="2200" dirty="0"/>
              <a:t>, когда наставник объединяется в пару с другими специалистами и работает с одним наставляемым небольшой группой.</a:t>
            </a:r>
          </a:p>
          <a:p>
            <a:pPr algn="just"/>
            <a:r>
              <a:rPr lang="ru-RU" sz="2200" dirty="0"/>
              <a:t>В своей работе я применяю данный модуль для учеников с особыми образовательными потребностями. Здесь можно подключить специалистов школы (психолога, логопеда, социального педагога) для положительного результата работы. Родители должны знать проблемы ребенка и помогать их разрешить. Участие родителей в жизни детей не только дома, но и в школе помогает им комфортно </a:t>
            </a:r>
            <a:r>
              <a:rPr lang="ru-RU" sz="2200" dirty="0" smtClean="0"/>
              <a:t>развиваться</a:t>
            </a:r>
            <a:endParaRPr lang="ru-RU" sz="2200" dirty="0"/>
          </a:p>
        </p:txBody>
      </p:sp>
    </p:spTree>
    <p:extLst>
      <p:ext uri="{BB962C8B-B14F-4D97-AF65-F5344CB8AC3E}">
        <p14:creationId xmlns:p14="http://schemas.microsoft.com/office/powerpoint/2010/main" val="1859281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1187624" y="332656"/>
            <a:ext cx="6400800" cy="1008112"/>
          </a:xfrm>
          <a:scene3d>
            <a:camera prst="orthographicFront"/>
            <a:lightRig rig="threePt" dir="t"/>
          </a:scene3d>
          <a:sp3d>
            <a:bevelT prst="slope"/>
          </a:sp3d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Аспекты работы </a:t>
            </a:r>
          </a:p>
          <a:p>
            <a:pPr marL="45720" indent="0" algn="ctr">
              <a:buNone/>
            </a:pPr>
            <a:r>
              <a:rPr lang="ru-RU" sz="2400" b="1" dirty="0">
                <a:solidFill>
                  <a:schemeClr val="accent2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 молодыми специалистами в школе</a:t>
            </a:r>
          </a:p>
        </p:txBody>
      </p:sp>
      <p:pic>
        <p:nvPicPr>
          <p:cNvPr id="9221" name="Picture 5"/>
          <p:cNvPicPr>
            <a:picLocks noChangeAspect="1" noChangeArrowheads="1"/>
          </p:cNvPicPr>
          <p:nvPr/>
        </p:nvPicPr>
        <p:blipFill>
          <a:blip r:embed="rId2">
            <a:duotone>
              <a:schemeClr val="accent4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4038" y="2564904"/>
            <a:ext cx="8035925" cy="40324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5" name="Picture 9"/>
          <p:cNvPicPr>
            <a:picLocks noChangeAspect="1" noChangeArrowheads="1"/>
          </p:cNvPicPr>
          <p:nvPr/>
        </p:nvPicPr>
        <p:blipFill>
          <a:blip r:embed="rId3">
            <a:duotone>
              <a:schemeClr val="accent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8154" y="2310034"/>
            <a:ext cx="272235" cy="9321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7" name="Picture 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37250" y="2267313"/>
            <a:ext cx="274637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228" name="Picture 1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9433" y="2227088"/>
            <a:ext cx="274637" cy="933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20177" y="4751204"/>
            <a:ext cx="3133725" cy="1847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9432611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620688"/>
            <a:ext cx="6470104" cy="1368152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>
                <a:solidFill>
                  <a:schemeClr val="tx1"/>
                </a:solidFill>
              </a:rPr>
              <a:t>Наставничество в нашем педагогическом коллективе выстроено в три этапа:</a:t>
            </a:r>
            <a:br>
              <a:rPr lang="ru-RU" sz="2400" dirty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43608" y="1844824"/>
            <a:ext cx="7560840" cy="3744416"/>
          </a:xfrm>
        </p:spPr>
        <p:txBody>
          <a:bodyPr>
            <a:normAutofit lnSpcReduction="10000"/>
          </a:bodyPr>
          <a:lstStyle/>
          <a:p>
            <a:pPr marL="45720" indent="0" algn="ctr">
              <a:buNone/>
            </a:pPr>
            <a:r>
              <a:rPr lang="ru-RU" b="1" dirty="0">
                <a:solidFill>
                  <a:schemeClr val="tx1"/>
                </a:solidFill>
              </a:rPr>
              <a:t>1-­й этап - </a:t>
            </a:r>
            <a:r>
              <a:rPr lang="ru-RU" b="1" dirty="0" smtClean="0">
                <a:solidFill>
                  <a:schemeClr val="tx1"/>
                </a:solidFill>
              </a:rPr>
              <a:t>адаптационный</a:t>
            </a:r>
            <a:r>
              <a:rPr lang="ru-RU" dirty="0" smtClean="0">
                <a:solidFill>
                  <a:schemeClr val="tx1"/>
                </a:solidFill>
              </a:rPr>
              <a:t> </a:t>
            </a: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Цель: выявление актуального объема знаний и умений молодого специалиста, разработка основных направлений работы. Создание нормативно-правовой базы.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Самый сложный период, как для новичка, так и для помогающих ему адаптироваться коллег.</a:t>
            </a:r>
          </a:p>
          <a:p>
            <a:pPr marL="45720" indent="0">
              <a:buNone/>
            </a:pPr>
            <a:r>
              <a:rPr lang="ru-RU" dirty="0">
                <a:solidFill>
                  <a:schemeClr val="tx1"/>
                </a:solidFill>
              </a:rPr>
              <a:t>Задача: предупредить разочарование и конфликты, поддержать педагога эмоционально, укрепить веру в </a:t>
            </a:r>
            <a:r>
              <a:rPr lang="ru-RU" dirty="0" smtClean="0">
                <a:solidFill>
                  <a:schemeClr val="tx1"/>
                </a:solidFill>
              </a:rPr>
              <a:t>себя</a:t>
            </a:r>
            <a:endParaRPr lang="ru-RU" dirty="0">
              <a:solidFill>
                <a:schemeClr val="tx1"/>
              </a:solidFill>
            </a:endParaRPr>
          </a:p>
          <a:p>
            <a:pPr marL="45720" indent="0">
              <a:buNone/>
            </a:pP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2" y="5157192"/>
            <a:ext cx="2157413" cy="156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4726724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2852FA40-D44D-A90B-2330-86B082D74AE6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-36512" y="4111"/>
            <a:ext cx="9180512" cy="68853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671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2869F3BE-5F14-4EE0-A8D9-F57266082028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287524" y="654729"/>
            <a:ext cx="8568952" cy="5950096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1BC8189C-B843-4230-A8E8-08DE68FA1B5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61814" y="2979366"/>
            <a:ext cx="5262314" cy="3286718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="" xmlns:a16="http://schemas.microsoft.com/office/drawing/2014/main" id="{810C8EB8-EE06-48F1-8775-1BB35E1C34DE}"/>
              </a:ext>
            </a:extLst>
          </p:cNvPr>
          <p:cNvSpPr txBox="1"/>
          <p:nvPr/>
        </p:nvSpPr>
        <p:spPr>
          <a:xfrm>
            <a:off x="4211960" y="1446197"/>
            <a:ext cx="3744416" cy="403187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1600" dirty="0"/>
              <a:t>Движение наставников родилось не  вчера, оно давно родилось, и его умные  люди поддержали и сформулировали  когда-то. Часто говорят: новое – это  хорошо забытое старое. Не всё так,  конечно, много нового, совсем нового,  но это дело чрезвычайно важное ещё и с  морально-этической точки зрения.  Потому что поддержать молодых людей,  а речь прежде всего идёт о молодых  специалистах, помочь им сформировать  правильное отношение к делу, к  профессии, к стране, в конце концов, – в  этом основа успеха.</a:t>
            </a:r>
          </a:p>
        </p:txBody>
      </p:sp>
    </p:spTree>
    <p:extLst>
      <p:ext uri="{BB962C8B-B14F-4D97-AF65-F5344CB8AC3E}">
        <p14:creationId xmlns:p14="http://schemas.microsoft.com/office/powerpoint/2010/main" val="189084870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1143000" y="1052736"/>
            <a:ext cx="7461448" cy="2592288"/>
          </a:xfrm>
        </p:spPr>
        <p:txBody>
          <a:bodyPr>
            <a:normAutofit fontScale="25000" lnSpcReduction="20000"/>
          </a:bodyPr>
          <a:lstStyle/>
          <a:p>
            <a:pPr marL="45720" indent="0" algn="ctr">
              <a:buNone/>
            </a:pPr>
            <a:r>
              <a:rPr lang="ru-RU" sz="8800" b="1" dirty="0">
                <a:solidFill>
                  <a:schemeClr val="tx1"/>
                </a:solidFill>
              </a:rPr>
              <a:t>2 этап -основной (реализация)</a:t>
            </a:r>
            <a:r>
              <a:rPr lang="ru-RU" sz="8800" dirty="0">
                <a:solidFill>
                  <a:schemeClr val="tx1"/>
                </a:solidFill>
              </a:rPr>
              <a:t> </a:t>
            </a:r>
          </a:p>
          <a:p>
            <a:endParaRPr lang="ru-RU" sz="8800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8800" dirty="0">
                <a:solidFill>
                  <a:schemeClr val="tx1"/>
                </a:solidFill>
              </a:rPr>
              <a:t>Цель: разработка основных направлений работы наставничества. </a:t>
            </a:r>
          </a:p>
          <a:p>
            <a:endParaRPr lang="ru-RU" sz="8800" b="1" dirty="0">
              <a:solidFill>
                <a:schemeClr val="tx1"/>
              </a:solidFill>
            </a:endParaRPr>
          </a:p>
          <a:p>
            <a:pPr marL="45720" indent="0">
              <a:buNone/>
            </a:pPr>
            <a:r>
              <a:rPr lang="ru-RU" sz="8800" dirty="0">
                <a:solidFill>
                  <a:schemeClr val="tx1"/>
                </a:solidFill>
              </a:rPr>
              <a:t>Процесс развития профессиональных умений, накопления опыта, поиска лучших методов и приемов работы с детьми, формирования своего стиля в работе, авторитета среди </a:t>
            </a:r>
            <a:r>
              <a:rPr lang="ru-RU" sz="8800" dirty="0" smtClean="0">
                <a:solidFill>
                  <a:schemeClr val="tx1"/>
                </a:solidFill>
              </a:rPr>
              <a:t>детей, родителей</a:t>
            </a:r>
            <a:r>
              <a:rPr lang="ru-RU" sz="8800" dirty="0">
                <a:solidFill>
                  <a:schemeClr val="tx1"/>
                </a:solidFill>
              </a:rPr>
              <a:t>, </a:t>
            </a:r>
            <a:r>
              <a:rPr lang="ru-RU" sz="8800" dirty="0" smtClean="0">
                <a:solidFill>
                  <a:schemeClr val="tx1"/>
                </a:solidFill>
              </a:rPr>
              <a:t>коллег</a:t>
            </a:r>
            <a:endParaRPr lang="ru-RU" sz="8800" dirty="0">
              <a:solidFill>
                <a:schemeClr val="accent2">
                  <a:lumMod val="50000"/>
                </a:schemeClr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192" y="4010953"/>
            <a:ext cx="2839585" cy="28395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9577960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86A59BB2-BCBC-620D-644E-2F9FD5AE466D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-7822" y="25100"/>
            <a:ext cx="9175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8080267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173416" cy="2795206"/>
          </a:xfrm>
        </p:spPr>
        <p:txBody>
          <a:bodyPr>
            <a:normAutofit/>
          </a:bodyPr>
          <a:lstStyle/>
          <a:p>
            <a:pPr marL="45720" indent="0" algn="ctr">
              <a:buNone/>
            </a:pPr>
            <a:r>
              <a:rPr lang="ru-RU" b="1" dirty="0">
                <a:solidFill>
                  <a:schemeClr val="tx1"/>
                </a:solidFill>
              </a:rPr>
              <a:t>3 этап - контрольно-оценочный</a:t>
            </a:r>
          </a:p>
          <a:p>
            <a:pPr marL="45720" indent="0" algn="just">
              <a:buNone/>
            </a:pPr>
            <a:r>
              <a:rPr lang="ru-RU" dirty="0">
                <a:solidFill>
                  <a:schemeClr val="tx1"/>
                </a:solidFill>
              </a:rPr>
              <a:t>Цель: подведение итогов работы и анализ эффективности системы наставничеств.</a:t>
            </a:r>
          </a:p>
          <a:p>
            <a:pPr marL="45720" indent="0" algn="just">
              <a:buNone/>
            </a:pPr>
            <a:r>
              <a:rPr lang="ru-RU" dirty="0">
                <a:solidFill>
                  <a:schemeClr val="tx1"/>
                </a:solidFill>
              </a:rPr>
              <a:t>Складывается система работы, имеются собственные разработки. </a:t>
            </a:r>
          </a:p>
          <a:p>
            <a:pPr marL="45720" indent="0" algn="just">
              <a:buNone/>
            </a:pPr>
            <a:r>
              <a:rPr lang="ru-RU" dirty="0">
                <a:solidFill>
                  <a:schemeClr val="tx1"/>
                </a:solidFill>
              </a:rPr>
              <a:t>Учитель внедряет в свою работу новые </a:t>
            </a:r>
            <a:r>
              <a:rPr lang="ru-RU" dirty="0" smtClean="0">
                <a:solidFill>
                  <a:schemeClr val="tx1"/>
                </a:solidFill>
              </a:rPr>
              <a:t>технологии</a:t>
            </a:r>
            <a:endParaRPr lang="ru-RU" dirty="0">
              <a:solidFill>
                <a:schemeClr val="tx1"/>
              </a:solidFill>
            </a:endParaRPr>
          </a:p>
          <a:p>
            <a:pPr marL="45720" indent="0" algn="just">
              <a:buNone/>
            </a:pPr>
            <a:endParaRPr lang="ru-RU" dirty="0">
              <a:solidFill>
                <a:schemeClr val="tx1"/>
              </a:solidFill>
            </a:endParaRPr>
          </a:p>
          <a:p>
            <a:endParaRPr lang="ru-RU" dirty="0"/>
          </a:p>
          <a:p>
            <a:endParaRPr lang="ru-RU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3768" y="3679126"/>
            <a:ext cx="4096693" cy="2542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6168" y="3831526"/>
            <a:ext cx="4096693" cy="2542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88568" y="3983926"/>
            <a:ext cx="4096693" cy="25423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04379012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5E735737-742F-ABC6-B13E-9DC8810C83F7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0" y="-5487"/>
            <a:ext cx="9175319" cy="68814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4667628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>
            <a:extLst>
              <a:ext uri="{FF2B5EF4-FFF2-40B4-BE49-F238E27FC236}">
                <a16:creationId xmlns="" xmlns:a16="http://schemas.microsoft.com/office/drawing/2014/main" id="{B9F486D1-C8AA-4B3B-809D-D327D60B0E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98757" y="2837636"/>
            <a:ext cx="6346486" cy="1182727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718DE64-4DEC-42DA-89AA-2335D5FD68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67545" y="411356"/>
            <a:ext cx="6400799" cy="1217443"/>
          </a:xfrm>
        </p:spPr>
        <p:txBody>
          <a:bodyPr/>
          <a:lstStyle/>
          <a:p>
            <a:pPr marL="0" indent="0" algn="ctr">
              <a:buNone/>
            </a:pPr>
            <a:r>
              <a:rPr lang="ru-RU" sz="2400" dirty="0"/>
              <a:t>Сложности                                                          в работе молодого специалиста</a:t>
            </a:r>
            <a:br>
              <a:rPr lang="ru-RU" sz="2400" dirty="0"/>
            </a:br>
            <a:endParaRPr lang="ru-RU" sz="2400" dirty="0"/>
          </a:p>
        </p:txBody>
      </p:sp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4207A50E-7DE5-4A74-8E91-39A59174A651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3"/>
          <a:stretch>
            <a:fillRect/>
          </a:stretch>
        </p:blipFill>
        <p:spPr>
          <a:xfrm>
            <a:off x="1115616" y="1510338"/>
            <a:ext cx="6400800" cy="1477328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="" xmlns:a16="http://schemas.microsoft.com/office/drawing/2014/main" id="{8067BBC7-7563-4DDE-AFB7-00B2CD4963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98757" y="3986479"/>
            <a:ext cx="6450127" cy="147732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="" xmlns:a16="http://schemas.microsoft.com/office/drawing/2014/main" id="{3B4A54C9-3044-4486-AF0B-98DB6E53387D}"/>
              </a:ext>
            </a:extLst>
          </p:cNvPr>
          <p:cNvSpPr txBox="1"/>
          <p:nvPr/>
        </p:nvSpPr>
        <p:spPr>
          <a:xfrm>
            <a:off x="827585" y="2132856"/>
            <a:ext cx="7632848" cy="14773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dirty="0"/>
              <a:t>- вопросы дисциплины и порядка на уроке;</a:t>
            </a:r>
          </a:p>
          <a:p>
            <a:r>
              <a:rPr lang="ru-RU" dirty="0"/>
              <a:t> - методические аспекты урока;</a:t>
            </a:r>
          </a:p>
          <a:p>
            <a:r>
              <a:rPr lang="ru-RU" dirty="0"/>
              <a:t> - оформление школьной документации;</a:t>
            </a:r>
          </a:p>
          <a:p>
            <a:r>
              <a:rPr lang="ru-RU" dirty="0"/>
              <a:t> - организация взаимодействия с родителями школьников;</a:t>
            </a:r>
          </a:p>
          <a:p>
            <a:r>
              <a:rPr lang="ru-RU" dirty="0"/>
              <a:t> - осуществление классного руководства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="" xmlns:a16="http://schemas.microsoft.com/office/drawing/2014/main" id="{0894E94C-9F77-42AC-8BA2-762951855742}"/>
              </a:ext>
            </a:extLst>
          </p:cNvPr>
          <p:cNvSpPr txBox="1"/>
          <p:nvPr/>
        </p:nvSpPr>
        <p:spPr>
          <a:xfrm>
            <a:off x="683568" y="3838033"/>
            <a:ext cx="5544616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i="1" dirty="0"/>
              <a:t>Причина:</a:t>
            </a:r>
            <a:r>
              <a:rPr lang="ru-RU" dirty="0"/>
              <a:t> имеет достаточные знания, но недостаточные умения, так как у него ещё не сформированы профессионально значимые качества.</a:t>
            </a:r>
          </a:p>
          <a:p>
            <a:r>
              <a:rPr lang="ru-RU" i="1" dirty="0"/>
              <a:t>Основное направление в работе</a:t>
            </a:r>
            <a:r>
              <a:rPr lang="ru-RU" dirty="0"/>
              <a:t>: оказание методической помощи молодому специалисту традиционно является одной из самых важных составляющих работы школы</a:t>
            </a:r>
          </a:p>
        </p:txBody>
      </p:sp>
      <p:pic>
        <p:nvPicPr>
          <p:cNvPr id="11" name="Рисунок 10">
            <a:extLst>
              <a:ext uri="{FF2B5EF4-FFF2-40B4-BE49-F238E27FC236}">
                <a16:creationId xmlns="" xmlns:a16="http://schemas.microsoft.com/office/drawing/2014/main" id="{466DF1F3-BB19-4D30-A1C0-75CB63B281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796136" y="3429001"/>
            <a:ext cx="3096344" cy="2768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926957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533456" cy="3474720"/>
          </a:xfrm>
        </p:spPr>
        <p:txBody>
          <a:bodyPr>
            <a:normAutofit lnSpcReduction="10000"/>
          </a:bodyPr>
          <a:lstStyle/>
          <a:p>
            <a:pPr marL="273050" lvl="0" indent="-273050" algn="just" fontAlgn="base">
              <a:lnSpc>
                <a:spcPct val="80000"/>
              </a:lnSpc>
              <a:spcAft>
                <a:spcPct val="0"/>
              </a:spcAft>
              <a:buClr>
                <a:srgbClr val="0BD0D9"/>
              </a:buClr>
              <a:buSzPct val="95000"/>
              <a:buNone/>
            </a:pPr>
            <a:r>
              <a:rPr lang="ru-RU" altLang="ru-RU" sz="2800" b="1" dirty="0">
                <a:solidFill>
                  <a:prstClr val="black"/>
                </a:solidFill>
                <a:latin typeface="Book Antiqua" pitchFamily="18" charset="0"/>
              </a:rPr>
              <a:t>     </a:t>
            </a:r>
            <a:r>
              <a:rPr lang="ru-RU" altLang="ru-RU" sz="2400" b="1" dirty="0">
                <a:solidFill>
                  <a:schemeClr val="tx1"/>
                </a:solidFill>
                <a:latin typeface="Book Antiqua" pitchFamily="18" charset="0"/>
              </a:rPr>
              <a:t>Таким образом, система работы с молодым педагогом способствует:</a:t>
            </a:r>
          </a:p>
          <a:p>
            <a:pPr marL="273050" lvl="0" indent="-273050" algn="just" fontAlgn="base">
              <a:lnSpc>
                <a:spcPct val="80000"/>
              </a:lnSpc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ru-RU" altLang="ru-RU" sz="2400" b="1" dirty="0">
                <a:solidFill>
                  <a:schemeClr val="tx1"/>
                </a:solidFill>
                <a:latin typeface="Book Antiqua" pitchFamily="18" charset="0"/>
              </a:rPr>
              <a:t>адаптации молодого педагога к новым условиям труда;</a:t>
            </a:r>
          </a:p>
          <a:p>
            <a:pPr marL="273050" lvl="0" indent="-273050" algn="just" fontAlgn="base">
              <a:lnSpc>
                <a:spcPct val="80000"/>
              </a:lnSpc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ru-RU" altLang="ru-RU" sz="2400" b="1" dirty="0">
                <a:solidFill>
                  <a:schemeClr val="tx1"/>
                </a:solidFill>
                <a:latin typeface="Book Antiqua" pitchFamily="18" charset="0"/>
              </a:rPr>
              <a:t>формированию его заинтересованности в работе;</a:t>
            </a:r>
          </a:p>
          <a:p>
            <a:pPr marL="273050" lvl="0" indent="-273050" algn="just" fontAlgn="base">
              <a:lnSpc>
                <a:spcPct val="80000"/>
              </a:lnSpc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ru-RU" altLang="ru-RU" sz="2400" b="1" dirty="0">
                <a:solidFill>
                  <a:schemeClr val="tx1"/>
                </a:solidFill>
                <a:latin typeface="Book Antiqua" pitchFamily="18" charset="0"/>
              </a:rPr>
              <a:t>получению положительных результатов;</a:t>
            </a:r>
          </a:p>
          <a:p>
            <a:pPr marL="273050" lvl="0" indent="-273050" algn="just" fontAlgn="base">
              <a:lnSpc>
                <a:spcPct val="80000"/>
              </a:lnSpc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ru-RU" altLang="ru-RU" sz="2400" b="1" dirty="0">
                <a:solidFill>
                  <a:schemeClr val="tx1"/>
                </a:solidFill>
                <a:latin typeface="Book Antiqua" pitchFamily="18" charset="0"/>
              </a:rPr>
              <a:t>развитию педагогического потенциала;</a:t>
            </a:r>
          </a:p>
          <a:p>
            <a:pPr marL="273050" lvl="0" indent="-273050" algn="just" fontAlgn="base">
              <a:lnSpc>
                <a:spcPct val="80000"/>
              </a:lnSpc>
              <a:spcAft>
                <a:spcPct val="0"/>
              </a:spcAft>
              <a:buClr>
                <a:srgbClr val="0BD0D9"/>
              </a:buClr>
              <a:buSzPct val="95000"/>
              <a:buFont typeface="Wingdings 2" pitchFamily="18" charset="2"/>
              <a:buChar char=""/>
            </a:pPr>
            <a:r>
              <a:rPr lang="ru-RU" altLang="ru-RU" sz="2400" b="1" dirty="0">
                <a:solidFill>
                  <a:schemeClr val="tx1"/>
                </a:solidFill>
                <a:latin typeface="Book Antiqua" pitchFamily="18" charset="0"/>
              </a:rPr>
              <a:t>созданию педагогической среды, в которой молодой педагог найдет себя и будет принят и </a:t>
            </a:r>
            <a:r>
              <a:rPr lang="ru-RU" altLang="ru-RU" sz="2400" b="1" dirty="0" smtClean="0">
                <a:solidFill>
                  <a:schemeClr val="tx1"/>
                </a:solidFill>
                <a:latin typeface="Book Antiqua" pitchFamily="18" charset="0"/>
              </a:rPr>
              <a:t>востребован</a:t>
            </a:r>
            <a:endParaRPr lang="ru-RU" altLang="ru-RU" sz="2400" b="1" dirty="0">
              <a:solidFill>
                <a:schemeClr val="tx1"/>
              </a:solidFill>
              <a:latin typeface="Book Antiqua" pitchFamily="18" charset="0"/>
            </a:endParaRPr>
          </a:p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4011279"/>
            <a:ext cx="3024336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801026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="" xmlns:a16="http://schemas.microsoft.com/office/drawing/2014/main" id="{24BF63C3-997C-4BC1-82F4-EB047B881B3A}"/>
              </a:ext>
            </a:extLst>
          </p:cNvPr>
          <p:cNvPicPr>
            <a:picLocks noGrp="1" noChangeAspect="1"/>
          </p:cNvPicPr>
          <p:nvPr>
            <p:ph sz="quarter" idx="13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7531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95328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83568" y="548680"/>
            <a:ext cx="7992888" cy="3312368"/>
          </a:xfrm>
        </p:spPr>
        <p:txBody>
          <a:bodyPr>
            <a:normAutofit/>
          </a:bodyPr>
          <a:lstStyle/>
          <a:p>
            <a:pPr marL="45720" indent="0" algn="just">
              <a:buNone/>
            </a:pPr>
            <a:r>
              <a:rPr lang="ru-RU" dirty="0">
                <a:solidFill>
                  <a:schemeClr val="accent1"/>
                </a:solidFill>
              </a:rPr>
              <a:t>    </a:t>
            </a:r>
          </a:p>
          <a:p>
            <a:pPr marL="45720" indent="0" algn="just">
              <a:buNone/>
            </a:pPr>
            <a:r>
              <a:rPr lang="ru-RU" sz="2000" dirty="0">
                <a:solidFill>
                  <a:schemeClr val="accent1"/>
                </a:solidFill>
              </a:rPr>
              <a:t>   </a:t>
            </a:r>
            <a:r>
              <a:rPr lang="ru-RU" sz="2000" dirty="0">
                <a:solidFill>
                  <a:schemeClr val="tx1"/>
                </a:solidFill>
              </a:rPr>
              <a:t>Наставничество в современном мире – это эффективный инструмент личностного развития, расширения возможностей, формирования новых навыков и компетенций. В национальном проекте «Образование» значимая роль отводится наставничеству и подчеркивается ее значимость в создании условий для воспитания гармонично развитой и социально - ответственной личности на основе духовно-нравственных ценностей. 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434" y="4149080"/>
            <a:ext cx="3870354" cy="2708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200327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BB779A4-1B86-4879-B745-D558260FAF0F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461448" cy="5433784"/>
          </a:xfrm>
        </p:spPr>
        <p:txBody>
          <a:bodyPr>
            <a:normAutofit/>
          </a:bodyPr>
          <a:lstStyle/>
          <a:p>
            <a:pPr algn="just"/>
            <a:r>
              <a:rPr lang="ru-RU" dirty="0"/>
              <a:t>Современный ритм жизни требует от учителя непрерывного профессионального роста, творческого отношения к работе и самоотдачи. Он должен обладать профессиональными педагогическими умениями и навыками, владеть инновационными технологиями обучения и воспитания. </a:t>
            </a:r>
          </a:p>
          <a:p>
            <a:pPr algn="just"/>
            <a:r>
              <a:rPr lang="ru-RU" dirty="0"/>
              <a:t>Важную роль играют и личностные качества учителя: педагогическая позиция, отношение к жизни, коллегам, детям и людям вообще. Все эти профессиональные умения и свойства характера как правило приобретаются учителем в процессе педагогической деятельности. </a:t>
            </a:r>
          </a:p>
          <a:p>
            <a:pPr algn="just"/>
            <a:r>
              <a:rPr lang="ru-RU" dirty="0"/>
              <a:t>Надо сказать, что наставничество сегодня — и популярный тренд, и осознанная необходимость.</a:t>
            </a:r>
          </a:p>
          <a:p>
            <a:pPr algn="just"/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1266222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4">
            <a:extLst>
              <a:ext uri="{FF2B5EF4-FFF2-40B4-BE49-F238E27FC236}">
                <a16:creationId xmlns="" xmlns:a16="http://schemas.microsoft.com/office/drawing/2014/main" id="{91C38059-8877-492D-92DB-9076DF146E7C}"/>
              </a:ext>
            </a:extLst>
          </p:cNvPr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7245424" cy="4929728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dirty="0"/>
              <a:t>Для молодого специалиста вхождение в новую деятельность сопровождается высоким эмоциональным напряжением, требующим мобилизации всех внутренних ресурсов. Решить эту стратегическую задачу поможет создание гибкой и мобильной системы наставничества, способной оптимизировать процесс профессионального становления молодого учителя, сформировать у него мотивации к самосовершенствованию, саморазвитию, самореализации. В этой системе отражена жизненная необходимость молодого специалиста получить поддержку опытного педагога - наставника, который готов оказать ему практическую и теоретическую помощь на рабочем месте и повысить его профессиональную компетентность.</a:t>
            </a:r>
          </a:p>
        </p:txBody>
      </p:sp>
    </p:spTree>
    <p:extLst>
      <p:ext uri="{BB962C8B-B14F-4D97-AF65-F5344CB8AC3E}">
        <p14:creationId xmlns:p14="http://schemas.microsoft.com/office/powerpoint/2010/main" val="78812931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838525" y="548681"/>
            <a:ext cx="7467275" cy="561538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prstClr val="black"/>
                </a:solidFill>
                <a:latin typeface="+mj-lt"/>
              </a:rPr>
              <a:t> </a:t>
            </a: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prstClr val="black"/>
              </a:solidFill>
              <a:latin typeface="+mj-lt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prstClr val="black"/>
              </a:solidFill>
              <a:latin typeface="+mj-lt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endParaRPr lang="ru-RU" b="1" dirty="0">
              <a:solidFill>
                <a:prstClr val="black"/>
              </a:solidFill>
              <a:latin typeface="+mj-lt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ru-RU" b="1" dirty="0">
                <a:solidFill>
                  <a:prstClr val="black"/>
                </a:solidFill>
                <a:latin typeface="+mj-lt"/>
              </a:rPr>
              <a:t>  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Цель:</a:t>
            </a:r>
            <a:r>
              <a:rPr lang="ru-RU" dirty="0"/>
              <a:t> </a:t>
            </a:r>
            <a:r>
              <a:rPr lang="ru-RU" dirty="0">
                <a:ea typeface="Times New Roman"/>
                <a:cs typeface="Times New Roman"/>
              </a:rPr>
              <a:t>оказание помощи молодым специалистам в их профессиональном становлении; формирование в школе кадрового ядра. </a:t>
            </a:r>
            <a:endParaRPr lang="ru-RU" dirty="0">
              <a:ea typeface="Calibri"/>
              <a:cs typeface="Times New Roman"/>
            </a:endParaRPr>
          </a:p>
          <a:p>
            <a:pPr lvl="0" algn="just"/>
            <a:r>
              <a:rPr lang="ru-RU" b="1" dirty="0">
                <a:latin typeface="+mj-lt"/>
              </a:rPr>
              <a:t>  </a:t>
            </a:r>
            <a:r>
              <a:rPr lang="ru-RU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</a:rPr>
              <a:t>Задачи</a:t>
            </a:r>
            <a:r>
              <a:rPr lang="ru-RU" b="1" dirty="0">
                <a:latin typeface="+mj-lt"/>
              </a:rPr>
              <a:t>:</a:t>
            </a:r>
          </a:p>
          <a:p>
            <a:pPr lvl="0" algn="just"/>
            <a:r>
              <a:rPr lang="ru-RU" b="1" dirty="0">
                <a:latin typeface="+mj-lt"/>
              </a:rPr>
              <a:t>•</a:t>
            </a:r>
            <a:r>
              <a:rPr lang="ru-RU" dirty="0">
                <a:latin typeface="+mj-lt"/>
              </a:rPr>
              <a:t>привить молодым специалистам интерес к педагогической деятельности; </a:t>
            </a:r>
          </a:p>
          <a:p>
            <a:pPr lvl="0" algn="just"/>
            <a:r>
              <a:rPr lang="ru-RU" b="1" dirty="0">
                <a:latin typeface="+mj-lt"/>
              </a:rPr>
              <a:t>•</a:t>
            </a:r>
            <a:r>
              <a:rPr lang="ru-RU" dirty="0">
                <a:latin typeface="+mj-lt"/>
              </a:rPr>
              <a:t>ускорить процесс профессионального становления учителя, развить его способности самостоятельно и качественно выполнять возложенные на него обязанности по занимаемой должности; </a:t>
            </a:r>
          </a:p>
          <a:p>
            <a:pPr lvl="0" algn="just"/>
            <a:r>
              <a:rPr lang="ru-RU" b="1" dirty="0">
                <a:latin typeface="+mj-lt"/>
              </a:rPr>
              <a:t>•</a:t>
            </a:r>
            <a:r>
              <a:rPr lang="ru-RU" dirty="0">
                <a:latin typeface="+mj-lt"/>
              </a:rPr>
              <a:t>способствовать успешной адаптации молодых специалистов к корпоративной культуре, правилам поведения в образовательном учреждении ;</a:t>
            </a:r>
          </a:p>
          <a:p>
            <a:pPr lvl="0" algn="just"/>
            <a:r>
              <a:rPr lang="ru-RU" b="1" dirty="0">
                <a:latin typeface="+mj-lt"/>
              </a:rPr>
              <a:t>•</a:t>
            </a:r>
            <a:r>
              <a:rPr lang="ru-RU" dirty="0">
                <a:latin typeface="+mj-lt"/>
              </a:rPr>
              <a:t>организовать педагогическую поддержку и оказание помощи начинающим педагогам.</a:t>
            </a:r>
          </a:p>
          <a:p>
            <a:pPr lvl="0" algn="just"/>
            <a:endParaRPr lang="ru-RU" sz="1600" dirty="0">
              <a:solidFill>
                <a:srgbClr val="0070C0"/>
              </a:solidFill>
              <a:latin typeface="+mj-lt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403648" y="260648"/>
            <a:ext cx="6902152" cy="1584176"/>
          </a:xfrm>
          <a:prstGeom prst="rect">
            <a:avLst/>
          </a:prstGeom>
        </p:spPr>
        <p:txBody>
          <a:bodyPr/>
          <a:lstStyle>
            <a:lvl1pPr marL="320040" indent="-320040" algn="r" defTabSz="914400" rtl="0" eaLnBrk="1" latinLnBrk="0" hangingPunct="1">
              <a:spcBef>
                <a:spcPct val="0"/>
              </a:spcBef>
              <a:buClr>
                <a:schemeClr val="accent6">
                  <a:lumMod val="75000"/>
                </a:schemeClr>
              </a:buClr>
              <a:buSzPct val="128000"/>
              <a:buFont typeface="Georgia" pitchFamily="18" charset="0"/>
              <a:buChar char="*"/>
              <a:defRPr sz="4600" b="1" i="0" kern="120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>
                  <a:reflection blurRad="6350" stA="55000" endA="300" endPos="45500" dir="5400000" sy="-100000" algn="bl" rotWithShape="0"/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marL="0" indent="0" algn="ctr">
              <a:buFont typeface="Georgia" pitchFamily="18" charset="0"/>
              <a:buNone/>
            </a:pPr>
            <a:r>
              <a:rPr lang="ru-RU" sz="3200" dirty="0">
                <a:solidFill>
                  <a:schemeClr val="tx1"/>
                </a:solidFill>
              </a:rPr>
              <a:t>Цель  и основные задачи работы с молодыми </a:t>
            </a:r>
            <a:r>
              <a:rPr lang="ru-RU" sz="3200" dirty="0" smtClean="0">
                <a:solidFill>
                  <a:schemeClr val="tx1"/>
                </a:solidFill>
              </a:rPr>
              <a:t>педагогами</a:t>
            </a:r>
            <a:endParaRPr lang="ru-RU" sz="32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80852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413FA066-F67C-4D5D-9F43-6561CCEA0784}"/>
              </a:ext>
            </a:extLst>
          </p:cNvPr>
          <p:cNvSpPr txBox="1"/>
          <p:nvPr/>
        </p:nvSpPr>
        <p:spPr>
          <a:xfrm>
            <a:off x="827584" y="980728"/>
            <a:ext cx="7848872" cy="36625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3200" b="1" dirty="0"/>
              <a:t>Основные принципы наставничества:</a:t>
            </a:r>
          </a:p>
          <a:p>
            <a:endParaRPr lang="ru-RU" sz="3200" dirty="0"/>
          </a:p>
          <a:p>
            <a:r>
              <a:rPr lang="ru-RU" sz="2800" dirty="0"/>
              <a:t>- мотивационная готовность;</a:t>
            </a:r>
          </a:p>
          <a:p>
            <a:r>
              <a:rPr lang="ru-RU" sz="2800" dirty="0"/>
              <a:t>- добровольность; </a:t>
            </a:r>
          </a:p>
          <a:p>
            <a:r>
              <a:rPr lang="ru-RU" sz="2800" dirty="0"/>
              <a:t>- открытость;</a:t>
            </a:r>
          </a:p>
          <a:p>
            <a:r>
              <a:rPr lang="ru-RU" sz="2800" dirty="0"/>
              <a:t>- компетентность;</a:t>
            </a:r>
          </a:p>
          <a:p>
            <a:r>
              <a:rPr lang="ru-RU" sz="2800" dirty="0"/>
              <a:t>- взаимоуважение;</a:t>
            </a:r>
          </a:p>
          <a:p>
            <a:r>
              <a:rPr lang="ru-RU" sz="2800" dirty="0"/>
              <a:t>- соблюдение норм профессиональной </a:t>
            </a:r>
            <a:r>
              <a:rPr lang="ru-RU" sz="2800" dirty="0" smtClean="0"/>
              <a:t>этики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8225985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DE9D62A0-0A49-5714-1693-EE82BE51E9F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-12575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203323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2828</TotalTime>
  <Words>1250</Words>
  <Application>Microsoft Office PowerPoint</Application>
  <PresentationFormat>Экран (4:3)</PresentationFormat>
  <Paragraphs>87</Paragraphs>
  <Slides>25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25</vt:i4>
      </vt:variant>
    </vt:vector>
  </HeadingPairs>
  <TitlesOfParts>
    <vt:vector size="26" baseType="lpstr">
      <vt:lpstr>Воздушный поток</vt:lpstr>
      <vt:lpstr>Муниципальное бюджетное общеобразовательное учреждение средняя общеобразовательная школа № 37 города Ставрополя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Наставничество в нашем педагогическом коллективе выстроено в три этапа: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Сложности                                                          в работе молодого специалиста </vt:lpstr>
      <vt:lpstr>Презентация PowerPoint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ЗавКаф</cp:lastModifiedBy>
  <cp:revision>191</cp:revision>
  <dcterms:created xsi:type="dcterms:W3CDTF">2016-11-01T08:09:44Z</dcterms:created>
  <dcterms:modified xsi:type="dcterms:W3CDTF">2025-04-10T07:35:56Z</dcterms:modified>
</cp:coreProperties>
</file>