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88" r:id="rId3"/>
    <p:sldId id="286" r:id="rId4"/>
    <p:sldId id="289" r:id="rId5"/>
    <p:sldId id="290" r:id="rId6"/>
    <p:sldId id="292" r:id="rId7"/>
    <p:sldId id="280" r:id="rId8"/>
    <p:sldId id="291" r:id="rId9"/>
    <p:sldId id="293" r:id="rId10"/>
    <p:sldId id="294" r:id="rId11"/>
    <p:sldId id="295" r:id="rId12"/>
    <p:sldId id="297" r:id="rId13"/>
    <p:sldId id="298" r:id="rId14"/>
    <p:sldId id="296" r:id="rId15"/>
    <p:sldId id="259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DBE4"/>
    <a:srgbClr val="E2F4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86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6 классы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базовый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</c:v>
                </c:pt>
                <c:pt idx="1">
                  <c:v>28.5</c:v>
                </c:pt>
                <c:pt idx="2">
                  <c:v>44.9</c:v>
                </c:pt>
                <c:pt idx="3">
                  <c:v>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DF-4F73-93DC-E262E50CE6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7 классы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базовый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35.800000000000004</c:v>
                </c:pt>
                <c:pt idx="2">
                  <c:v>42.2</c:v>
                </c:pt>
                <c:pt idx="3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DF-4F73-93DC-E262E50CE6FC}"/>
            </c:ext>
          </c:extLst>
        </c:ser>
        <c:gapWidth val="219"/>
        <c:axId val="46363392"/>
        <c:axId val="46530944"/>
      </c:barChart>
      <c:lineChart>
        <c:grouping val="stacked"/>
        <c:ser>
          <c:idx val="2"/>
          <c:order val="2"/>
          <c:tx>
            <c:strRef>
              <c:f>Лист1!$D$1</c:f>
              <c:strCache>
                <c:ptCount val="1"/>
                <c:pt idx="0">
                  <c:v>Сравнение 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848106621535881E-2"/>
                  <c:y val="5.15873015873015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DF-4F73-93DC-E262E50CE6FC}"/>
                </c:ext>
              </c:extLst>
            </c:dLbl>
            <c:dLbl>
              <c:idx val="1"/>
              <c:layout>
                <c:manualLayout>
                  <c:x val="1.480854664692194E-2"/>
                  <c:y val="0.114452798663324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F-4F73-93DC-E262E50CE6FC}"/>
                </c:ext>
              </c:extLst>
            </c:dLbl>
            <c:dLbl>
              <c:idx val="2"/>
              <c:layout>
                <c:manualLayout>
                  <c:x val="-2.538607996615197E-2"/>
                  <c:y val="7.93650793650793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DF-4F73-93DC-E262E50CE6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базовый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1.6999999999999991</c:v>
                </c:pt>
                <c:pt idx="1">
                  <c:v>7.2999999999999972</c:v>
                </c:pt>
                <c:pt idx="2">
                  <c:v>-2.6999999999999957</c:v>
                </c:pt>
                <c:pt idx="3">
                  <c:v>-6.4000000000000021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DF-4F73-93DC-E262E50CE6FC}"/>
            </c:ext>
          </c:extLst>
        </c:ser>
        <c:marker val="1"/>
        <c:axId val="46363392"/>
        <c:axId val="46530944"/>
      </c:lineChart>
      <c:catAx>
        <c:axId val="4636339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530944"/>
        <c:crosses val="autoZero"/>
        <c:auto val="1"/>
        <c:lblAlgn val="ctr"/>
        <c:lblOffset val="100"/>
      </c:catAx>
      <c:valAx>
        <c:axId val="46530944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36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462962962962982E-2"/>
          <c:y val="0.32619047619047664"/>
          <c:w val="0.95770771476790051"/>
          <c:h val="0.449430930508686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науки о природе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Уровень недостаточный</c:v>
                </c:pt>
                <c:pt idx="1">
                  <c:v>Уровень высокий, выше среднего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0.35840000000000033</c:v>
                </c:pt>
                <c:pt idx="1">
                  <c:v>0.31670000000000031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61-4340-B303-79FAF56EB3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Уровень недостаточный</c:v>
                </c:pt>
                <c:pt idx="1">
                  <c:v>Уровень высокий, выше среднего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0.23190000000000016</c:v>
                </c:pt>
                <c:pt idx="1">
                  <c:v>0.2591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61-4340-B303-79FAF56EB3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русский язык 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Уровень недостаточный</c:v>
                </c:pt>
                <c:pt idx="1">
                  <c:v>Уровень высокий, выше среднего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0.45220000000000005</c:v>
                </c:pt>
                <c:pt idx="1">
                  <c:v>0.13450000000000001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61-4340-B303-79FAF56EB3DD}"/>
            </c:ext>
          </c:extLst>
        </c:ser>
        <c:gapWidth val="219"/>
        <c:overlap val="-27"/>
        <c:axId val="46568192"/>
        <c:axId val="46569728"/>
      </c:barChart>
      <c:catAx>
        <c:axId val="46568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569728"/>
        <c:crosses val="autoZero"/>
        <c:auto val="1"/>
        <c:lblAlgn val="ctr"/>
        <c:lblOffset val="100"/>
      </c:catAx>
      <c:valAx>
        <c:axId val="465697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tickLblPos val="none"/>
        <c:crossAx val="4656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462962962962975E-2"/>
          <c:y val="0.33079365079365081"/>
          <c:w val="0.94907407407407474"/>
          <c:h val="0.437817460317460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 не имеют высшего образования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Уровень:  недостаточный</c:v>
                </c:pt>
                <c:pt idx="1">
                  <c:v>Уровень: базовый</c:v>
                </c:pt>
                <c:pt idx="2">
                  <c:v>Уровень:  выше среднего</c:v>
                </c:pt>
                <c:pt idx="3">
                  <c:v>Уровень: высокий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0.24390000000000009</c:v>
                </c:pt>
                <c:pt idx="1">
                  <c:v>0.45579999999999998</c:v>
                </c:pt>
                <c:pt idx="2">
                  <c:v>0.28540000000000021</c:v>
                </c:pt>
                <c:pt idx="3">
                  <c:v>2.8199999999999989E-2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D9-4CC3-80B4-138DD6D6BE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один родитель имеет высшее 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Уровень:  недостаточный</c:v>
                </c:pt>
                <c:pt idx="1">
                  <c:v>Уровень: базовый</c:v>
                </c:pt>
                <c:pt idx="2">
                  <c:v>Уровень:  выше среднего</c:v>
                </c:pt>
                <c:pt idx="3">
                  <c:v>Уровень: высокий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0.20760000000000001</c:v>
                </c:pt>
                <c:pt idx="1">
                  <c:v>0.4415</c:v>
                </c:pt>
                <c:pt idx="2">
                  <c:v>0.31930000000000025</c:v>
                </c:pt>
                <c:pt idx="3">
                  <c:v>3.7400000000000024E-2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D9-4CC3-80B4-138DD6D6BE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оба родителя имеют высшее образование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Уровень:  недостаточный</c:v>
                </c:pt>
                <c:pt idx="1">
                  <c:v>Уровень: базовый</c:v>
                </c:pt>
                <c:pt idx="2">
                  <c:v>Уровень:  выше среднего</c:v>
                </c:pt>
                <c:pt idx="3">
                  <c:v>Уровень: высокий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0.16769999999999999</c:v>
                </c:pt>
                <c:pt idx="1">
                  <c:v>0.40290000000000015</c:v>
                </c:pt>
                <c:pt idx="2">
                  <c:v>0.34470000000000001</c:v>
                </c:pt>
                <c:pt idx="3">
                  <c:v>4.3099999999999999E-2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D9-4CC3-80B4-138DD6D6BEC9}"/>
            </c:ext>
          </c:extLst>
        </c:ser>
        <c:gapWidth val="112"/>
        <c:overlap val="-27"/>
        <c:axId val="88216704"/>
        <c:axId val="88220032"/>
      </c:barChart>
      <c:catAx>
        <c:axId val="88216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220032"/>
        <c:crosses val="autoZero"/>
        <c:auto val="1"/>
        <c:lblAlgn val="ctr"/>
        <c:lblOffset val="100"/>
      </c:catAx>
      <c:valAx>
        <c:axId val="8822003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tickLblPos val="none"/>
        <c:crossAx val="882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334536307961542E-2"/>
          <c:y val="0.8713160854893135"/>
          <c:w val="0.82281240886555851"/>
          <c:h val="0.1286839145106861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0F3D7-F2D4-4324-B6BD-F8271E8B811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2ABE-85CD-4DCF-A733-8CAE9B64E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72ABE-85CD-4DCF-A733-8CAE9B64EA5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62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68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91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35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17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13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9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72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99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3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29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DAF1-0F33-43C5-8575-B56D5B63C73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5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428868"/>
            <a:ext cx="83651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«Попасть в десятку: готовность региона к реализации задач, связанных с формированием функциональной грамотности» </a:t>
            </a:r>
          </a:p>
          <a:p>
            <a:pPr algn="ctr"/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929330"/>
            <a:ext cx="2511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августа 2020 года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Ставрополь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4912" y="219018"/>
            <a:ext cx="7485938" cy="1323439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инистерство образования Ставропольского края </a:t>
            </a:r>
          </a:p>
          <a:p>
            <a:pPr algn="ct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pic>
        <p:nvPicPr>
          <p:cNvPr id="1026" name="Picture 2" descr="http://stavminobr.ru/img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25" y="78019"/>
            <a:ext cx="6381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54927"/>
            <a:ext cx="101330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Ставропольского края по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естественнонаучной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грамотности в сравнении с результатами исследовании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-2018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268" t="23533" r="30901" b="19067"/>
          <a:stretch>
            <a:fillRect/>
          </a:stretch>
        </p:blipFill>
        <p:spPr bwMode="auto">
          <a:xfrm>
            <a:off x="1979712" y="1844824"/>
            <a:ext cx="56886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867328" cy="1417638"/>
          </a:xfrm>
        </p:spPr>
        <p:txBody>
          <a:bodyPr>
            <a:norm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грамотность,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по уровням владения (%)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Связь "желания хорошо учиться" с уровнем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сформированности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функциональной грамотности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11663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уровня естественнонаучной  грамотности обучающихся 6-х, 7-х классов с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потенциалом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Рекомендации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949280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уровня функциональной грамотности обучающихся за счет реализации федерального государственного образовательного стандарта общего образования, т. е. за счет достижения планируемых стандартом предметных,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личностных результатов образования.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Введение отдельных видов функциональной грамотности в качестве предметов в часть основной образовательной программы, которая формируется образовательной организацией, в форме внеурочных занятий, факультативов и элективных курсов.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Включение тем и модулей отдельных видов функциональной грамотности в обязательные предметы: математику, историю, обществознание (экономику и право), географию, основы безопасности жизнедеятельности, литературу, иностранные языки.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Внедрение отдельных видов функциональной грамотности в образовательную практику школы, через включение их в программы воспитания и социализации.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кружков и клубов в рамках системы дополнительного образования школы.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Реализацию в учебном процессе комплексного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подхода, включающего решение различных классов учебно-познавательных и учебно-практических задач, задач на применение или перенос тех знаний и тех умений, которые формируются в рамках предмета как на уроках, так и дома.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процедур по оценка глобальных компетенций как процессов, поддерживающих и обеспечивающих повышение уровня функциональной грамотности обучающихся.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внутришкольного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повышения квалификации учителей в области формирования функциональной грамотности, через разработку (подборку) различных классов учебных задач и методик формирования различных стратегий их решения.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543956" cy="5768997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«PISA позволяет понять, какая страна будет более конкурентоспособной в будущем за счёт потенциала подрастающего поколения»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Ковалёва, руководитель центра оценки качества образования Института содержания и методов обучения РАО, координатор PISA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Международные сравнительные исследования качества образования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7200" dirty="0" smtClean="0"/>
              <a:t>PISA   TIMSS   PIRLS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Основной вопрос, на который отвечает исследование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i="1" dirty="0" smtClean="0"/>
              <a:t>	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исследования</a:t>
            </a:r>
            <a:r>
              <a:rPr lang="ru-RU" b="1" dirty="0" smtClean="0"/>
              <a:t> 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PISA-2018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68" t="30229" r="24826" b="39542"/>
          <a:stretch>
            <a:fillRect/>
          </a:stretch>
        </p:blipFill>
        <p:spPr bwMode="auto">
          <a:xfrm>
            <a:off x="251520" y="1700808"/>
            <a:ext cx="8352928" cy="381642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 региона Российской Федерации, отобранных для исследования 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PISA-2018: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11" t="32452" r="33891" b="16636"/>
          <a:stretch>
            <a:fillRect/>
          </a:stretch>
        </p:blipFill>
        <p:spPr bwMode="auto">
          <a:xfrm>
            <a:off x="1403648" y="1772816"/>
            <a:ext cx="669674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635896" y="3429000"/>
            <a:ext cx="648072" cy="57606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Методология и критерии оценки качества общего образования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45668" t="29396" b="1315"/>
          <a:stretch>
            <a:fillRect/>
          </a:stretch>
        </p:blipFill>
        <p:spPr>
          <a:xfrm>
            <a:off x="4067944" y="1412776"/>
            <a:ext cx="4968552" cy="511256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51675" t="8001" r="4029" b="14300"/>
          <a:stretch>
            <a:fillRect/>
          </a:stretch>
        </p:blipFill>
        <p:spPr bwMode="auto">
          <a:xfrm>
            <a:off x="251520" y="1628800"/>
            <a:ext cx="3816424" cy="472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829708" cy="5840435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мая 2019 года № 590/219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региональной оценки по модели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557" t="41201" r="28221" b="26667"/>
          <a:stretch>
            <a:fillRect/>
          </a:stretch>
        </p:blipFill>
        <p:spPr bwMode="auto">
          <a:xfrm>
            <a:off x="539552" y="1628800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региональной оценки   по модели 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532" t="26905" r="29388" b="34977"/>
          <a:stretch>
            <a:fillRect/>
          </a:stretch>
        </p:blipFill>
        <p:spPr bwMode="auto">
          <a:xfrm>
            <a:off x="971600" y="1844824"/>
            <a:ext cx="74888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345</Words>
  <Application>Microsoft Office PowerPoint</Application>
  <PresentationFormat>Экран (4:3)</PresentationFormat>
  <Paragraphs>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Международные сравнительные исследования качества образования</vt:lpstr>
      <vt:lpstr>Основной вопрос, на который отвечает исследование PISA</vt:lpstr>
      <vt:lpstr>Результаты исследования PISA-2018</vt:lpstr>
      <vt:lpstr> 42 региона Российской Федерации, отобранных для исследования  PISA-2018: </vt:lpstr>
      <vt:lpstr>Методология и критерии оценки качества общего образования</vt:lpstr>
      <vt:lpstr>Слайд 7</vt:lpstr>
      <vt:lpstr>Результаты региональной оценки по модели PISA </vt:lpstr>
      <vt:lpstr>Результаты региональной оценки   по модели  PISA </vt:lpstr>
      <vt:lpstr>Результаты Ставропольского края по естественнонаучной грамотности в сравнении с результатами исследовании PISA-2018 </vt:lpstr>
      <vt:lpstr>Естественнонаучная  грамотность,  распределение по уровням владения (%) </vt:lpstr>
      <vt:lpstr> Связь "желания хорошо учиться" с уровнем сформированности функциональной грамотности </vt:lpstr>
      <vt:lpstr>   </vt:lpstr>
      <vt:lpstr>Рекомендации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user6</dc:creator>
  <cp:lastModifiedBy>кулишовы</cp:lastModifiedBy>
  <cp:revision>166</cp:revision>
  <dcterms:created xsi:type="dcterms:W3CDTF">2017-11-09T07:45:23Z</dcterms:created>
  <dcterms:modified xsi:type="dcterms:W3CDTF">2020-08-12T07:41:12Z</dcterms:modified>
</cp:coreProperties>
</file>