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7" r:id="rId3"/>
    <p:sldId id="274" r:id="rId4"/>
    <p:sldId id="287" r:id="rId5"/>
    <p:sldId id="298" r:id="rId6"/>
    <p:sldId id="284" r:id="rId7"/>
    <p:sldId id="288" r:id="rId8"/>
    <p:sldId id="289" r:id="rId9"/>
    <p:sldId id="290" r:id="rId10"/>
    <p:sldId id="291" r:id="rId11"/>
    <p:sldId id="268" r:id="rId12"/>
    <p:sldId id="286" r:id="rId13"/>
    <p:sldId id="285" r:id="rId14"/>
    <p:sldId id="283" r:id="rId15"/>
    <p:sldId id="294" r:id="rId16"/>
    <p:sldId id="293" r:id="rId17"/>
    <p:sldId id="302" r:id="rId18"/>
    <p:sldId id="292" r:id="rId19"/>
  </p:sldIdLst>
  <p:sldSz cx="9144000" cy="5143500" type="screen16x9"/>
  <p:notesSz cx="6858000" cy="9144000"/>
  <p:embeddedFontLst>
    <p:embeddedFont>
      <p:font typeface="Abril Fatface" panose="020B0604020202020204" charset="0"/>
      <p:regular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akkal Majalla" panose="020B0604020202020204" charset="-78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C623A29-EEA9-4DF5-BAB1-55ADD278B6FE}">
  <a:tblStyle styleId="{3C623A29-EEA9-4DF5-BAB1-55ADD278B6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424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773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193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33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89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538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051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086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909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870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41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20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93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8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78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02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905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03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4122925"/>
            <a:ext cx="9144000" cy="10206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" y="0"/>
            <a:ext cx="9106857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C2784C-52CE-4C27-81C6-F84B7FB6609A}"/>
              </a:ext>
            </a:extLst>
          </p:cNvPr>
          <p:cNvSpPr txBox="1"/>
          <p:nvPr/>
        </p:nvSpPr>
        <p:spPr>
          <a:xfrm>
            <a:off x="634305" y="1779662"/>
            <a:ext cx="77684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 на тему: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«Организация музыкальной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в контексте ФГОС ДО»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D3A86D-A6EB-4702-B7DA-A30764E18851}"/>
              </a:ext>
            </a:extLst>
          </p:cNvPr>
          <p:cNvSpPr txBox="1"/>
          <p:nvPr/>
        </p:nvSpPr>
        <p:spPr>
          <a:xfrm>
            <a:off x="874480" y="3795886"/>
            <a:ext cx="4855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Подразделение </a:t>
            </a:r>
            <a:r>
              <a:rPr lang="ru-RU" b="1" i="1" dirty="0" smtClean="0"/>
              <a:t>кафедра дошкольного образования </a:t>
            </a:r>
            <a:endParaRPr lang="ru-RU" b="1" i="1" dirty="0"/>
          </a:p>
          <a:p>
            <a:r>
              <a:rPr lang="ru-RU" dirty="0"/>
              <a:t>Должность </a:t>
            </a:r>
            <a:r>
              <a:rPr lang="ru-RU" b="1" i="1" dirty="0" err="1" smtClean="0"/>
              <a:t>к.п.н</a:t>
            </a:r>
            <a:r>
              <a:rPr lang="ru-RU" b="1" i="1" dirty="0" smtClean="0"/>
              <a:t>., доцент</a:t>
            </a:r>
            <a:endParaRPr lang="ru-RU" b="1" i="1" dirty="0"/>
          </a:p>
          <a:p>
            <a:r>
              <a:rPr lang="ru-RU" dirty="0" smtClean="0"/>
              <a:t>ФИО </a:t>
            </a:r>
            <a:r>
              <a:rPr lang="ru-RU" b="1" i="1" dirty="0" smtClean="0"/>
              <a:t>Кузьминова Елена Анатольевна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677"/>
            <a:ext cx="9170328" cy="5166128"/>
          </a:xfrm>
          <a:prstGeom prst="rect">
            <a:avLst/>
          </a:prstGeom>
        </p:spPr>
      </p:pic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63" y="1002559"/>
            <a:ext cx="7944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333375"/>
            <a:ext cx="8229600" cy="151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Музыкально-образовательная деятельность –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</a:rPr>
              <a:t>изучение элементарных сведений о музыке</a:t>
            </a:r>
            <a:b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</a:rPr>
            </a:b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784953"/>
              </p:ext>
            </p:extLst>
          </p:nvPr>
        </p:nvGraphicFramePr>
        <p:xfrm>
          <a:off x="457200" y="1859120"/>
          <a:ext cx="8229600" cy="2022475"/>
        </p:xfrm>
        <a:graphic>
          <a:graphicData uri="http://schemas.openxmlformats.org/drawingml/2006/table">
            <a:tbl>
              <a:tblPr firstRow="1" bandRow="1"/>
              <a:tblGrid>
                <a:gridCol w="4114800"/>
                <a:gridCol w="4114800"/>
              </a:tblGrid>
              <a:tr h="20224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Знания общего характера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9" marB="45709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25400" cmpd="sng">
                      <a:solidFill>
                        <a:srgbClr val="526D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Book Antiqua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Специальные знания, связанные с различными видами музыкальной деятельности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9" marB="45709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25400" cmpd="sng">
                      <a:solidFill>
                        <a:srgbClr val="526D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8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" y="0"/>
            <a:ext cx="9106857" cy="5143500"/>
          </a:xfrm>
          <a:prstGeom prst="rect">
            <a:avLst/>
          </a:prstGeom>
        </p:spPr>
      </p:pic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251520" y="1048150"/>
            <a:ext cx="2304256" cy="2315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Виды </a:t>
            </a:r>
            <a:r>
              <a:rPr lang="ru-RU" dirty="0"/>
              <a:t>музыкальной </a:t>
            </a:r>
            <a:r>
              <a:rPr lang="ru-RU" dirty="0" smtClean="0"/>
              <a:t>деятельности</a:t>
            </a:r>
            <a:br>
              <a:rPr lang="ru-RU" dirty="0" smtClean="0"/>
            </a:br>
            <a:r>
              <a:rPr lang="ru-RU" dirty="0" smtClean="0"/>
              <a:t>согласно </a:t>
            </a:r>
            <a:br>
              <a:rPr lang="ru-RU" dirty="0" smtClean="0"/>
            </a:br>
            <a:r>
              <a:rPr lang="ru-RU" dirty="0" smtClean="0"/>
              <a:t>ФГОС ДО</a:t>
            </a:r>
            <a:endParaRPr dirty="0"/>
          </a:p>
        </p:txBody>
      </p:sp>
      <p:graphicFrame>
        <p:nvGraphicFramePr>
          <p:cNvPr id="169" name="Google Shape;169;p24"/>
          <p:cNvGraphicFramePr/>
          <p:nvPr>
            <p:extLst>
              <p:ext uri="{D42A27DB-BD31-4B8C-83A1-F6EECF244321}">
                <p14:modId xmlns:p14="http://schemas.microsoft.com/office/powerpoint/2010/main" val="2401213053"/>
              </p:ext>
            </p:extLst>
          </p:nvPr>
        </p:nvGraphicFramePr>
        <p:xfrm>
          <a:off x="2376620" y="446505"/>
          <a:ext cx="6673389" cy="46371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45521"/>
                <a:gridCol w="5127868"/>
              </a:tblGrid>
              <a:tr h="6850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младенческом возрасте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 месяца - 1 год) </a:t>
                      </a:r>
                      <a:endParaRPr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непосредственное эмоциональное общение со взрослым, манипулирование с предметами и познавательно исследовательские действия</a:t>
                      </a:r>
                      <a:r>
                        <a:rPr lang="ru-RU" sz="1100" dirty="0" smtClean="0"/>
                        <a:t>, </a:t>
                      </a:r>
                      <a:r>
                        <a:rPr lang="ru-RU" sz="1100" i="1" u="sng" dirty="0" smtClean="0"/>
                        <a:t>восприятие музыки, детских песен и стихов, двигательная активность и тактильно-двигательные игры. </a:t>
                      </a:r>
                      <a:endParaRPr sz="1100" i="1" u="sng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</a:tr>
              <a:tr h="11015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раннем возрасте (1 год - 3 года)</a:t>
                      </a:r>
                      <a:endParaRPr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предметная деятельность и игры с составными и динамическими игрушками, экспериментирование с материалами и веществами (песок, вода, тесто и пр.), общение с взрослым и совместные игры со сверстниками под руководством взрослого, самообслуживание и действия с бытовыми предметами-орудиями (ложка, совок, лопатка и пр.), </a:t>
                      </a:r>
                      <a:r>
                        <a:rPr lang="ru-RU" sz="1100" i="1" u="sng" dirty="0" smtClean="0"/>
                        <a:t>восприятие смысла музыки</a:t>
                      </a:r>
                      <a:r>
                        <a:rPr lang="ru-RU" sz="1100" dirty="0" smtClean="0"/>
                        <a:t>, сказок, стихов, рассматривание картинок, </a:t>
                      </a:r>
                      <a:r>
                        <a:rPr lang="ru-RU" sz="1100" i="1" u="sng" dirty="0" smtClean="0"/>
                        <a:t>двигательная активность.</a:t>
                      </a:r>
                      <a:endParaRPr sz="1100" b="1" i="1" u="sng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</a:tr>
              <a:tr h="1852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Для детей дошкольного возраста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(3 года - 8 лет) </a:t>
                      </a:r>
                      <a:endParaRPr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Arial"/>
                        </a:rPr>
                        <a:t>• </a:t>
                      </a:r>
                      <a:r>
                        <a:rPr lang="ru-RU" sz="1100" dirty="0" smtClean="0"/>
                        <a:t>игровая деятельность, включая сюжетно- ролевую игру как ведущую деятельность детей дошкольного возраста, игру с правилами и другие виды игры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/>
                        <a:t>• коммуникативная (общение и взаимодействие со взрослыми и сверстниками)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Arial"/>
                        </a:rPr>
                        <a:t>• </a:t>
                      </a:r>
                      <a:r>
                        <a:rPr lang="ru-RU" sz="1100" dirty="0" smtClean="0"/>
                        <a:t>познавательно - исследовательская (исследования объектов окружающего мира и экспериментирование с ними)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• восприятие художественной литературы и фольклора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• самообслуживание и элементарный бытовой труд (в помещении и на улице)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• конструирование из разного материала, включая конструкторы, модули, бумагу, природный и иной материал,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• изобразительная (рисование, лепка, аппликации),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1" u="sng" dirty="0" smtClean="0"/>
                        <a:t>• музыкальная (восприятие и понимание смысла музыкальных произведений, пение, музыкально ритмические движения, игры на детских музыкальных инструментах) и двигательная (овладение основными движениями) формы активности ребёнка.</a:t>
                      </a:r>
                      <a:endParaRPr sz="1100" b="1" i="1" u="sng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</a:tr>
            </a:tbl>
          </a:graphicData>
        </a:graphic>
      </p:graphicFrame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" y="4441"/>
            <a:ext cx="9106857" cy="5143500"/>
          </a:xfrm>
          <a:prstGeom prst="rect">
            <a:avLst/>
          </a:prstGeom>
        </p:spPr>
      </p:pic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07504" y="1048150"/>
            <a:ext cx="1800200" cy="2315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 smtClean="0"/>
              <a:t>Формы </a:t>
            </a:r>
            <a:r>
              <a:rPr lang="ru-RU" sz="2000" dirty="0"/>
              <a:t>музыкальной </a:t>
            </a:r>
            <a:r>
              <a:rPr lang="ru-RU" sz="2000" dirty="0" smtClean="0"/>
              <a:t>деятельности</a:t>
            </a:r>
            <a:br>
              <a:rPr lang="ru-RU" sz="2000" dirty="0" smtClean="0"/>
            </a:br>
            <a:r>
              <a:rPr lang="ru-RU" sz="2000" dirty="0" smtClean="0"/>
              <a:t>согласно </a:t>
            </a:r>
            <a:br>
              <a:rPr lang="ru-RU" sz="2000" dirty="0" smtClean="0"/>
            </a:br>
            <a:r>
              <a:rPr lang="ru-RU" sz="2000" dirty="0" smtClean="0"/>
              <a:t>ФГОС ДО</a:t>
            </a:r>
            <a:endParaRPr sz="2000" dirty="0"/>
          </a:p>
        </p:txBody>
      </p:sp>
      <p:graphicFrame>
        <p:nvGraphicFramePr>
          <p:cNvPr id="169" name="Google Shape;169;p24"/>
          <p:cNvGraphicFramePr/>
          <p:nvPr>
            <p:extLst>
              <p:ext uri="{D42A27DB-BD31-4B8C-83A1-F6EECF244321}">
                <p14:modId xmlns:p14="http://schemas.microsoft.com/office/powerpoint/2010/main" val="2789180951"/>
              </p:ext>
            </p:extLst>
          </p:nvPr>
        </p:nvGraphicFramePr>
        <p:xfrm>
          <a:off x="1835696" y="411510"/>
          <a:ext cx="7214313" cy="45962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70796"/>
                <a:gridCol w="1667512"/>
                <a:gridCol w="387600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Ведущая деятельность</a:t>
                      </a:r>
                      <a:endParaRPr lang="ru-RU" dirty="0"/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Возрастосообразные формы музыкальной деятельности</a:t>
                      </a:r>
                      <a:endParaRPr lang="ru-RU" dirty="0"/>
                    </a:p>
                  </a:txBody>
                  <a:tcPr marL="91425" marR="91425" marT="68575" marB="68575" anchor="ctr"/>
                </a:tc>
              </a:tr>
              <a:tr h="215656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младенческом возрасте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 – 3 года) </a:t>
                      </a:r>
                      <a:endParaRPr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/>
                        <a:t>Предметная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/>
                        <a:t>Предметно-</a:t>
                      </a:r>
                      <a:r>
                        <a:rPr lang="ru-RU" sz="1100" dirty="0" err="1" smtClean="0"/>
                        <a:t>манипулятивная</a:t>
                      </a:r>
                      <a:endParaRPr sz="1100" i="1" u="sng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/>
                        <a:t>Игровое экспериментирование со звуками на предметной основе. Игры-эксперименты со звуками и игры путешествия в разнообразный мир звуков (немузыкальных и музыкальных). Предметное коллекционирование (выставка погремушек, детских музыкальных инструментов, любимых музыкальных игрушек и т . п.). Музыкально-игровые приёмы (звукоподражание). Музыкальные и музыкально-литературные загадки. Музыкальные пальчиковые и музыкальные логоритмические игры. Музыкально-двигательные игры-импровизации </a:t>
                      </a:r>
                      <a:endParaRPr sz="1100" i="1" u="sng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</a:tr>
              <a:tr h="17916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раннем возрасте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(3 года – 5 лет)</a:t>
                      </a:r>
                      <a:endParaRPr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/>
                        <a:t>Игровая (сюжетно-ролевая)</a:t>
                      </a:r>
                      <a:endParaRPr sz="1100" b="1" i="1" u="sng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/>
                        <a:t>Музыкальные сюжетно-ролевые игры (песня-игра). Музыкальные игры-фантазирования Игровые проблемные ситуации на музыкальной основе. Усложняющиеся игры-эксперименты и игры путешествия. Музыкально-дидактические игры. Игры-этюды по мотивам музыкальных произведений. Сюжетно-проблемные ситуации или ситуации с ролевым взаимодействием. Концерты-загадки Беседы, в т. ч. по вопросам детей о музыке</a:t>
                      </a:r>
                      <a:endParaRPr sz="1100" b="1" i="1" u="sng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</a:tr>
            </a:tbl>
          </a:graphicData>
        </a:graphic>
      </p:graphicFrame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40411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" y="4441"/>
            <a:ext cx="9106857" cy="5143500"/>
          </a:xfrm>
          <a:prstGeom prst="rect">
            <a:avLst/>
          </a:prstGeom>
        </p:spPr>
      </p:pic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07504" y="1048150"/>
            <a:ext cx="1800200" cy="2315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 smtClean="0"/>
              <a:t>Формы </a:t>
            </a:r>
            <a:r>
              <a:rPr lang="ru-RU" sz="2000" dirty="0"/>
              <a:t>музыкальной </a:t>
            </a:r>
            <a:r>
              <a:rPr lang="ru-RU" sz="2000" dirty="0" smtClean="0"/>
              <a:t>деятельности</a:t>
            </a:r>
            <a:br>
              <a:rPr lang="ru-RU" sz="2000" dirty="0" smtClean="0"/>
            </a:br>
            <a:r>
              <a:rPr lang="ru-RU" sz="2000" dirty="0" smtClean="0"/>
              <a:t>согласно </a:t>
            </a:r>
            <a:br>
              <a:rPr lang="ru-RU" sz="2000" dirty="0" smtClean="0"/>
            </a:br>
            <a:r>
              <a:rPr lang="ru-RU" sz="2000" dirty="0" smtClean="0"/>
              <a:t>ФГОС ДО</a:t>
            </a:r>
            <a:endParaRPr sz="2000" dirty="0"/>
          </a:p>
        </p:txBody>
      </p:sp>
      <p:graphicFrame>
        <p:nvGraphicFramePr>
          <p:cNvPr id="169" name="Google Shape;169;p24"/>
          <p:cNvGraphicFramePr/>
          <p:nvPr>
            <p:extLst>
              <p:ext uri="{D42A27DB-BD31-4B8C-83A1-F6EECF244321}">
                <p14:modId xmlns:p14="http://schemas.microsoft.com/office/powerpoint/2010/main" val="4210779110"/>
              </p:ext>
            </p:extLst>
          </p:nvPr>
        </p:nvGraphicFramePr>
        <p:xfrm>
          <a:off x="1907704" y="771550"/>
          <a:ext cx="7142304" cy="38944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54119"/>
                <a:gridCol w="1650868"/>
                <a:gridCol w="3837317"/>
              </a:tblGrid>
              <a:tr h="7854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Ведущая деятельность</a:t>
                      </a:r>
                      <a:endParaRPr lang="ru-RU" dirty="0"/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Возрастосообразные формы музыкальной деятельности</a:t>
                      </a:r>
                      <a:endParaRPr lang="ru-RU" dirty="0"/>
                    </a:p>
                  </a:txBody>
                  <a:tcPr marL="91425" marR="91425" marT="68575" marB="68575" anchor="ctr"/>
                </a:tc>
              </a:tr>
              <a:tr h="25268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Для детей дошкольного возраста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(5 - 7 лет) </a:t>
                      </a:r>
                      <a:endParaRPr sz="1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Сюжетные интегративные виды деятельности, переход к учебной деятельности </a:t>
                      </a:r>
                      <a:endParaRPr sz="1300" b="1" i="1" u="sng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Проблемные и ситуационные задачи, их широкая вариативность, полипроблемность. Музыкально-дидактические игры. Компьютерные музыкальные игры. Исследовательская (опытная) деятельность. Проектная деятельность. Театрализованная деятельность. Хороводная игра. Музыкальные игры-импровизации. Музыкальные конкурсы, фестивали, концерты. Музыкальные экскурсии и прогулки, музыкальный музей. Интегративная деятельность (художественная полидеятельность). Клуб музыкальных интересов. Коллекционирование (в т. ч. и музыкальных впечатлений). Самостоятельная музыкальная деятельность детей</a:t>
                      </a:r>
                      <a:endParaRPr sz="1300" b="1" i="1" u="sng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/>
                </a:tc>
              </a:tr>
            </a:tbl>
          </a:graphicData>
        </a:graphic>
      </p:graphicFrame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42614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857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9905" y="561006"/>
            <a:ext cx="828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и технологии музыкального воспитания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031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Стандартом </a:t>
            </a:r>
            <a:r>
              <a:rPr lang="ru-RU" dirty="0"/>
              <a:t>допускается привлечение парциальных программ и авторских технологий для решения задач музыкального воспитания и развития детей дошкольного возраста. </a:t>
            </a:r>
            <a:endParaRPr lang="ru-RU" dirty="0" smtClean="0"/>
          </a:p>
          <a:p>
            <a:r>
              <a:rPr lang="ru-RU" dirty="0" smtClean="0"/>
              <a:t>2. Образовательная </a:t>
            </a:r>
            <a:r>
              <a:rPr lang="ru-RU" dirty="0"/>
              <a:t>программа утверждается учреждением самостоятельно в соответствии со ФГОС и с учетом Примерных программ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913534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Увеличилось </a:t>
            </a:r>
            <a:r>
              <a:rPr lang="ru-RU" dirty="0"/>
              <a:t>соотношение времени на часть, формируемую участниками образовательных отношений. (40% от времени пребывания ребенка в детском саду (от 10 или 12 час.), эта часть программы может включать различные направления, например: углубленное художественно-эстетическое развитие, музыкальное развитие, выбранные участниками образовательных отношений из числа парциальных и иных программ и/или созданных ими самостоятельно.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968342"/>
            <a:ext cx="83903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специфику национальных, социокультурных и иных условий, в которых осуществляется образовательная деятельность;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воспитанников ДОО, а также возможностям ее педагогического коллектива;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сложившиеся традиции ДОО (группы).</a:t>
            </a:r>
          </a:p>
        </p:txBody>
      </p:sp>
    </p:spTree>
    <p:extLst>
      <p:ext uri="{BB962C8B-B14F-4D97-AF65-F5344CB8AC3E}">
        <p14:creationId xmlns:p14="http://schemas.microsoft.com/office/powerpoint/2010/main" val="13802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" y="0"/>
            <a:ext cx="9106857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71" y="571672"/>
            <a:ext cx="88739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Психолого-педагогические условия реализации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17479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Уважение </a:t>
            </a:r>
            <a:r>
              <a:rPr lang="ru-RU" dirty="0"/>
              <a:t>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способностях. </a:t>
            </a:r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. Использование в образовательной деятельности форм и методов работы с детьми, соответствующих их возрастным и индивидуальным особенностям {недопустимость как искусственного ускорения, так и искусственного замедления развития детей). </a:t>
            </a:r>
            <a:endParaRPr lang="ru-RU" dirty="0" smtClean="0"/>
          </a:p>
          <a:p>
            <a:pPr algn="just"/>
            <a:r>
              <a:rPr lang="ru-RU" dirty="0" smtClean="0"/>
              <a:t>3</a:t>
            </a:r>
            <a:r>
              <a:rPr lang="ru-RU" dirty="0"/>
              <a:t>. 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2750303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Поддержка взрослыми положительного, доброжелательного отношения детей друг к другу и взаимодействия детей друг с другом в разных видах деятельности.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Поддержка инициативы и самостоятельности детей в специфических для них видах деятельности. 6. Возможность выбора детьми материалов, видов активности, участников совместной деятельности и общения.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Защита детей от всех форм физического и психического насилия. 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/>
              <a:t>.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151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" y="0"/>
            <a:ext cx="9106857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9962" y="430887"/>
            <a:ext cx="7585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ориентиры дошкольного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656" y="802035"/>
            <a:ext cx="840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Существенно упрощается процесс мониторинга (педагогической диагностики) в деятельности музыкального руководителя: для решения образовательных задач может проводиться оценка индивидуального развитии детей в рамках педагогической диагностики (или мониторинга). </a:t>
            </a:r>
            <a:r>
              <a:rPr lang="ru-RU" dirty="0" smtClean="0"/>
              <a:t> </a:t>
            </a:r>
            <a:r>
              <a:rPr lang="ru-RU" dirty="0"/>
              <a:t>Результаты педагогической диагностики (мониторинга) могут использоваться специалистом исключительно для решения образовательных задач: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индивидуализации </a:t>
            </a:r>
            <a:r>
              <a:rPr lang="ru-RU" dirty="0"/>
              <a:t>образования (в т. ч. поддержки ребёнка в музыкальной деятельности, построения его образовательной траектории или профессиональной коррекции особенностей его музыкального развития);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оптимизации </a:t>
            </a:r>
            <a:r>
              <a:rPr lang="ru-RU" dirty="0"/>
              <a:t>работы с группой детей на музыкальных занятиях, в самостоятельной музыкальной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656" y="2972768"/>
            <a:ext cx="833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Целевые ориентиры не подлежат непосредственной оценке, в т. ч. в виде педагогической диагностики (мониторинга), и не являются основанием для их формального сравнения с реальными достижениями детей. Они не являются основой объективной оценки соответствия установленным требованиям образовательной деятельности и подготовки детей. Освоение программы не сопровождается проведением промежуточных аттестаций и итоговой аттестации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21620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" y="0"/>
            <a:ext cx="9106857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1531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Музыка в детском саду. Дошкольное образование. Музыкальный руководитель. http://chayca1.narod.ru/index.html </a:t>
            </a:r>
            <a:endParaRPr lang="ru-RU" dirty="0" smtClean="0"/>
          </a:p>
          <a:p>
            <a:r>
              <a:rPr lang="ru-RU" dirty="0" smtClean="0"/>
              <a:t>Форум </a:t>
            </a:r>
            <a:r>
              <a:rPr lang="ru-RU" dirty="0"/>
              <a:t>«Музыкальный руководитель в детском саду» http://forum.inku.com/forumdisplay.php?f=143 </a:t>
            </a:r>
            <a:endParaRPr lang="ru-RU" dirty="0" smtClean="0"/>
          </a:p>
          <a:p>
            <a:r>
              <a:rPr lang="ru-RU" dirty="0" smtClean="0"/>
              <a:t>Форум </a:t>
            </a:r>
            <a:r>
              <a:rPr lang="ru-RU" dirty="0"/>
              <a:t>«Все для музыкальных работников детских садов» http://forums.vkmonline.com/showthread.ph p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36913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Используемые информационные источники: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myzika.kalinka5.edusite.ru/DswMedia/2soderjaniemuzvospitaniya.pdf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830605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http://nsportal.ru/detskiy-sad/raznoe/2016/12/17/sovremennye-obrazovatelnye-tehnologii-v-rabote-muzykalnogo</a:t>
            </a:r>
          </a:p>
        </p:txBody>
      </p:sp>
    </p:spTree>
    <p:extLst>
      <p:ext uri="{BB962C8B-B14F-4D97-AF65-F5344CB8AC3E}">
        <p14:creationId xmlns:p14="http://schemas.microsoft.com/office/powerpoint/2010/main" val="19175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" y="0"/>
            <a:ext cx="9106857" cy="51435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C2784C-52CE-4C27-81C6-F84B7FB6609A}"/>
              </a:ext>
            </a:extLst>
          </p:cNvPr>
          <p:cNvSpPr txBox="1"/>
          <p:nvPr/>
        </p:nvSpPr>
        <p:spPr>
          <a:xfrm>
            <a:off x="2111230" y="1779662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D3A86D-A6EB-4702-B7DA-A30764E18851}"/>
              </a:ext>
            </a:extLst>
          </p:cNvPr>
          <p:cNvSpPr txBox="1"/>
          <p:nvPr/>
        </p:nvSpPr>
        <p:spPr>
          <a:xfrm>
            <a:off x="874480" y="3795886"/>
            <a:ext cx="23455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Контактная информация: 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 </a:t>
            </a:r>
            <a:r>
              <a:rPr lang="en-US" b="1" i="1" dirty="0" smtClean="0"/>
              <a:t>lensav@yandex.ru</a:t>
            </a:r>
            <a:endParaRPr lang="ru-RU" b="1" i="1" dirty="0"/>
          </a:p>
          <a:p>
            <a:r>
              <a:rPr lang="ru-RU" dirty="0"/>
              <a:t>Тел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b="1" i="1" dirty="0" smtClean="0"/>
              <a:t>89614809854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291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-14488"/>
            <a:ext cx="9134901" cy="5159339"/>
          </a:xfrm>
          <a:prstGeom prst="rect">
            <a:avLst/>
          </a:prstGeom>
        </p:spPr>
      </p:pic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6535" y="880303"/>
            <a:ext cx="3982365" cy="3701701"/>
          </a:xfrm>
        </p:spPr>
        <p:txBody>
          <a:bodyPr/>
          <a:lstStyle/>
          <a:p>
            <a:r>
              <a:rPr lang="ru-RU" sz="1600" dirty="0">
                <a:latin typeface="+mj-lt"/>
              </a:rPr>
              <a:t>Музыка всегда являлась самым чудодейственным и тонким средством привлечения к добру, красоте, </a:t>
            </a:r>
            <a:r>
              <a:rPr lang="ru-RU" sz="1600" dirty="0" smtClean="0">
                <a:latin typeface="+mj-lt"/>
              </a:rPr>
              <a:t>человечности.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  <a:ea typeface="Calibri" panose="020F0502020204030204" pitchFamily="34" charset="0"/>
              </a:rPr>
              <a:t>Без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музыки невозможно полноценное многогранное развитие личности ребенка, особенно его творческого потенциала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.</a:t>
            </a:r>
            <a:br>
              <a:rPr lang="ru-RU" sz="1600" dirty="0" smtClean="0">
                <a:latin typeface="+mj-lt"/>
                <a:ea typeface="Calibri" panose="020F0502020204030204" pitchFamily="34" charset="0"/>
              </a:rPr>
            </a:br>
            <a:r>
              <a:rPr lang="ru-RU" sz="1600" dirty="0" smtClean="0">
                <a:latin typeface="+mj-lt"/>
              </a:rPr>
              <a:t>Музыкальное </a:t>
            </a:r>
            <a:r>
              <a:rPr lang="ru-RU" sz="1600" dirty="0">
                <a:latin typeface="+mj-lt"/>
              </a:rPr>
              <a:t>развитие оказывает ничем не заменимое воздействие на общее развитие: формируется эмоциональная сфера, совершенствуется мышление, ребенок становится чутким к красоте в искусстве, и в жизни.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13" name="Google Shape;160;p23"/>
          <p:cNvSpPr/>
          <p:nvPr/>
        </p:nvSpPr>
        <p:spPr>
          <a:xfrm>
            <a:off x="5112675" y="22641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AFC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 smtClean="0"/>
              <a:t>Музыка как средство физического воспитания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161;p23"/>
          <p:cNvSpPr/>
          <p:nvPr/>
        </p:nvSpPr>
        <p:spPr>
          <a:xfrm>
            <a:off x="4000936" y="740700"/>
            <a:ext cx="2420964" cy="2133000"/>
          </a:xfrm>
          <a:prstGeom prst="ellipse">
            <a:avLst/>
          </a:prstGeom>
          <a:noFill/>
          <a:ln w="76200" cap="flat" cmpd="sng">
            <a:solidFill>
              <a:srgbClr val="BDEC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 smtClean="0"/>
              <a:t>Музыка как средство нравственно-эстетического развития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162;p23"/>
          <p:cNvSpPr/>
          <p:nvPr/>
        </p:nvSpPr>
        <p:spPr>
          <a:xfrm>
            <a:off x="5936450" y="740700"/>
            <a:ext cx="2420964" cy="2263098"/>
          </a:xfrm>
          <a:prstGeom prst="ellipse">
            <a:avLst/>
          </a:prstGeom>
          <a:noFill/>
          <a:ln w="76200" cap="flat" cmpd="sng">
            <a:solidFill>
              <a:srgbClr val="C0CA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 smtClean="0"/>
              <a:t>Музыка как средство познавательного развития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7331" y="24033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МУЗЫКАЛЬНОЕ ВОСПИТАНИЕ В ДОО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" y="0"/>
            <a:ext cx="9106857" cy="5143500"/>
          </a:xfrm>
          <a:prstGeom prst="rect">
            <a:avLst/>
          </a:prstGeom>
        </p:spPr>
      </p:pic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9905" y="430887"/>
            <a:ext cx="7728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«Художественно-эстетическое развитие»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предполагает: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63" y="1002559"/>
            <a:ext cx="79445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• </a:t>
            </a:r>
            <a:r>
              <a:rPr lang="ru-RU" sz="2000" dirty="0" smtClean="0"/>
              <a:t>развитие </a:t>
            </a:r>
            <a:r>
              <a:rPr lang="ru-RU" sz="2000" dirty="0"/>
              <a:t>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становление эстетического отношения к окружающему миру;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формирование элементарных представлений о видах искусства;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восприятие музыки, художественной литературы, фольклора;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стимулирование сопереживания персонажам художественных произведений;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реализацию самостоятельной творческой деятельности детей (изобразительной, конструктивно-модельной, музыкальной и др.).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68"/>
            <a:ext cx="9144000" cy="5143500"/>
          </a:xfrm>
          <a:prstGeom prst="rect">
            <a:avLst/>
          </a:prstGeom>
        </p:spPr>
      </p:pic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9905" y="430887"/>
            <a:ext cx="7728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музыкального воспитания и развития ребёнка в других образовательных областях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863" y="1002559"/>
            <a:ext cx="7944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891"/>
            <a:ext cx="36622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развитие» </a:t>
            </a:r>
            <a:r>
              <a:rPr lang="ru-RU" dirty="0"/>
              <a:t>‒ </a:t>
            </a:r>
            <a:r>
              <a:rPr lang="ru-RU" dirty="0" smtClean="0"/>
              <a:t>формирование </a:t>
            </a:r>
            <a:r>
              <a:rPr lang="ru-RU" dirty="0"/>
              <a:t>представлений о </a:t>
            </a:r>
            <a:r>
              <a:rPr lang="ru-RU" i="1" u="sng" dirty="0"/>
              <a:t>социокультурных ценностях нашего народа, об отечественных традициях и праздниках.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6022" y="1214622"/>
            <a:ext cx="401559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«Познавательное развитие» </a:t>
            </a:r>
            <a:r>
              <a:rPr lang="ru-RU" dirty="0"/>
              <a:t>предполагает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</a:t>
            </a:r>
            <a:r>
              <a:rPr lang="ru-RU" i="1" u="sng" dirty="0"/>
              <a:t>форме</a:t>
            </a:r>
            <a:r>
              <a:rPr lang="ru-RU" dirty="0"/>
              <a:t>, </a:t>
            </a:r>
            <a:r>
              <a:rPr lang="ru-RU" i="1" u="sng" dirty="0"/>
              <a:t>цвете, размере</a:t>
            </a:r>
            <a:r>
              <a:rPr lang="ru-RU" dirty="0"/>
              <a:t>, материале, </a:t>
            </a:r>
            <a:r>
              <a:rPr lang="ru-RU" i="1" u="sng" dirty="0"/>
              <a:t>звучании, ритме, темпе</a:t>
            </a:r>
            <a:r>
              <a:rPr lang="ru-RU" dirty="0"/>
              <a:t>, количестве, числе, </a:t>
            </a:r>
            <a:r>
              <a:rPr lang="ru-RU" i="1" u="sng" dirty="0"/>
              <a:t>части и целом</a:t>
            </a:r>
            <a:r>
              <a:rPr lang="ru-RU" dirty="0"/>
              <a:t>, пространстве и </a:t>
            </a:r>
            <a:r>
              <a:rPr lang="ru-RU" i="1" u="sng" dirty="0"/>
              <a:t>времени</a:t>
            </a:r>
            <a:r>
              <a:rPr lang="ru-RU" dirty="0"/>
              <a:t>, движении и покое, причинах и следствиях и др.), о планете Земля как общем доме людей, об особенностях её природы, многообразии стран и народов мира.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40404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«Речевое развитие» </a:t>
            </a:r>
            <a:r>
              <a:rPr lang="ru-RU" dirty="0" smtClean="0"/>
              <a:t>- развитие </a:t>
            </a:r>
            <a:r>
              <a:rPr lang="ru-RU" dirty="0"/>
              <a:t>звуковой и интонационной культуры речи.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023" y="250728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«Физическое развитие»</a:t>
            </a:r>
            <a:r>
              <a:rPr lang="ru-RU" dirty="0"/>
              <a:t> подразумевает задачи развития таких физических качеств, как </a:t>
            </a:r>
            <a:r>
              <a:rPr lang="ru-RU" i="1" u="sng" dirty="0"/>
              <a:t>координация и гибкость; развитие равновесия, координации движений, крупной и мелкой моторики обеих рук; становление целенаправленности и </a:t>
            </a:r>
            <a:r>
              <a:rPr lang="ru-RU" i="1" u="sng" dirty="0" err="1"/>
              <a:t>саморегуляции</a:t>
            </a:r>
            <a:r>
              <a:rPr lang="ru-RU" i="1" u="sng" dirty="0"/>
              <a:t> в двигательной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33120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68"/>
            <a:ext cx="9144000" cy="5143500"/>
          </a:xfrm>
          <a:prstGeom prst="rect">
            <a:avLst/>
          </a:prstGeom>
        </p:spPr>
      </p:pic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9905" y="430887"/>
            <a:ext cx="7728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круга задач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музыкального воспитания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ребёнка: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863" y="1002559"/>
            <a:ext cx="7944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8863" y="1202614"/>
            <a:ext cx="82436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• </a:t>
            </a:r>
            <a:r>
              <a:rPr lang="ru-RU" sz="1600" dirty="0" smtClean="0"/>
              <a:t>вхождение </a:t>
            </a:r>
            <a:r>
              <a:rPr lang="ru-RU" sz="1600" dirty="0"/>
              <a:t>ребёнка в мир музыки, развитие музыкальной эрудиции и культуры дошкольников, ценностного отношения к музыке как к виду искусства, музыкальным традициям и </a:t>
            </a:r>
            <a:r>
              <a:rPr lang="ru-RU" sz="1600" dirty="0" smtClean="0"/>
              <a:t>праздникам;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задачи, связанные с развитием опыта восприятия музыкальных произведений, сопереживания музыкальным образам, настроениям и чувствам; 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задачи развития звукового сенсорного и интонационного опыта дошкольников; 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музыка выступает как один из возможных языков ознакомления детей с окружающим миром, миром предметов и природы и, самое главное, миром человека, его эмоций, переживаний и </a:t>
            </a:r>
            <a:r>
              <a:rPr lang="ru-RU" sz="1600" dirty="0" smtClean="0"/>
              <a:t>чувств; 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музыкально-двигательная активность, игра на детских музыкальных инструментах, музыкально-пальчиковые игры, организованные на музыкальных занятиях, развивают у ребёнка физические качества, моторику и двигательные способности, помогают в становлении </a:t>
            </a:r>
            <a:r>
              <a:rPr lang="ru-RU" sz="1600" dirty="0" err="1"/>
              <a:t>саморегуляции</a:t>
            </a:r>
            <a:r>
              <a:rPr lang="ru-RU" sz="1600" dirty="0"/>
              <a:t> в двигательной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509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451" cy="5172075"/>
          </a:xfrm>
          <a:prstGeom prst="rect">
            <a:avLst/>
          </a:prstGeom>
        </p:spPr>
      </p:pic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10366"/>
            <a:ext cx="7177625" cy="4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77"/>
            <a:ext cx="9146921" cy="5166128"/>
          </a:xfrm>
          <a:prstGeom prst="rect">
            <a:avLst/>
          </a:prstGeom>
        </p:spPr>
      </p:pic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63" y="1002559"/>
            <a:ext cx="7944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14103" y="5641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Восприятие музыки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56084" y="1190065"/>
            <a:ext cx="279338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"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marR="0" lvl="0" indent="-3651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7A7A"/>
              </a:buClr>
              <a:buSzTx/>
              <a:buFont typeface="Wingdings" panose="05000000000000000000" pitchFamily="2" charset="2"/>
              <a:buChar char="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Восприятие музыки для слушания</a:t>
            </a:r>
          </a:p>
          <a:p>
            <a:pPr marL="365125" marR="0" lvl="0" indent="-3651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7A7A"/>
              </a:buClr>
              <a:buSzTx/>
              <a:buFont typeface="Wingdings" panose="05000000000000000000" pitchFamily="2" charset="2"/>
              <a:buChar char="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Восприятие музыки в связи с ее исполнением</a:t>
            </a:r>
          </a:p>
          <a:p>
            <a:pPr marL="365125" marR="0" lvl="0" indent="-3651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7A7A"/>
              </a:buClr>
              <a:buSzTx/>
              <a:buFont typeface="Wingdings" panose="05000000000000000000" pitchFamily="2" charset="2"/>
              <a:buChar char="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Музыкально-дидактические игры для развития сенсорных способностей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4247057" y="516461"/>
            <a:ext cx="436428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8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Восприятие </a:t>
            </a:r>
            <a:r>
              <a:rPr lang="ru-RU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музыки </a:t>
            </a:r>
            <a:r>
              <a:rPr lang="ru-RU" sz="1800" kern="1200" dirty="0">
                <a:solidFill>
                  <a:schemeClr val="tx1"/>
                </a:solidFill>
                <a:latin typeface="+mj-lt"/>
              </a:rPr>
              <a:t>- это восприятие, направленное на постижение и осмысление тех значений, которыми обладает музыка как искусство, как особая форма отражения действительности, как эстетический художественный феномен.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800" kern="1200" dirty="0">
                <a:solidFill>
                  <a:schemeClr val="tx1"/>
                </a:solidFill>
                <a:latin typeface="+mj-lt"/>
              </a:rPr>
              <a:t>Восприятие музыки – </a:t>
            </a:r>
            <a:r>
              <a:rPr lang="ru-RU" sz="1800" b="1" kern="1200" dirty="0">
                <a:solidFill>
                  <a:schemeClr val="tx1"/>
                </a:solidFill>
                <a:latin typeface="+mj-lt"/>
              </a:rPr>
              <a:t>ведущий вид музыкальной</a:t>
            </a:r>
            <a:r>
              <a:rPr lang="ru-RU" sz="1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kern="1200" dirty="0">
                <a:solidFill>
                  <a:schemeClr val="tx1"/>
                </a:solidFill>
                <a:latin typeface="+mj-lt"/>
              </a:rPr>
              <a:t>деятельности</a:t>
            </a:r>
            <a:r>
              <a:rPr lang="ru-RU" sz="1800" kern="1200" dirty="0">
                <a:solidFill>
                  <a:schemeClr val="tx1"/>
                </a:solidFill>
                <a:latin typeface="+mj-lt"/>
              </a:rPr>
              <a:t> во всех возрастных периодах дошкольного детства. </a:t>
            </a:r>
            <a:r>
              <a:rPr lang="ru-RU" sz="1800" i="1" kern="1200" dirty="0">
                <a:solidFill>
                  <a:srgbClr val="002060"/>
                </a:solidFill>
                <a:latin typeface="+mj-lt"/>
              </a:rPr>
              <a:t>Слышать, воспринимать музыку – это значит различать ее характер, следить за развитием образа: сменой интонации, настроений. </a:t>
            </a:r>
          </a:p>
        </p:txBody>
      </p:sp>
    </p:spTree>
    <p:extLst>
      <p:ext uri="{BB962C8B-B14F-4D97-AF65-F5344CB8AC3E}">
        <p14:creationId xmlns:p14="http://schemas.microsoft.com/office/powerpoint/2010/main" val="3553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677"/>
            <a:ext cx="9170328" cy="5166128"/>
          </a:xfrm>
          <a:prstGeom prst="rect">
            <a:avLst/>
          </a:prstGeom>
        </p:spPr>
      </p:pic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63" y="1002559"/>
            <a:ext cx="7944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4291012" y="798408"/>
            <a:ext cx="436428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Для освоения различных видов исполнительской деятельности необходимо формировать у детей определенные навыки и умения. Как правило детское исполнительство не несет в себе ценности для других людей, но оно необходимо самим детям для дальнейшего музыкального развития</a:t>
            </a:r>
            <a:endParaRPr lang="ru-RU" sz="2000" i="1" kern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8975" y="569913"/>
            <a:ext cx="7756525" cy="1054100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Исполнительство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1656" y="1165858"/>
            <a:ext cx="2718176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"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marR="0" lvl="0" indent="-3651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7A7A"/>
              </a:buClr>
              <a:buSzTx/>
              <a:buFont typeface="Wingdings" panose="05000000000000000000" pitchFamily="2" charset="2"/>
              <a:buChar char="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В пении</a:t>
            </a:r>
          </a:p>
          <a:p>
            <a:pPr marL="365125" marR="0" lvl="0" indent="-3651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7A7A"/>
              </a:buClr>
              <a:buSzTx/>
              <a:buFont typeface="Wingdings" panose="05000000000000000000" pitchFamily="2" charset="2"/>
              <a:buChar char="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В музыкально-ритмических движениях</a:t>
            </a:r>
          </a:p>
          <a:p>
            <a:pPr marL="365125" marR="0" lvl="0" indent="-3651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7A7A"/>
              </a:buClr>
              <a:buSzTx/>
              <a:buFont typeface="Wingdings" panose="05000000000000000000" pitchFamily="2" charset="2"/>
              <a:buChar char="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В игре на детских музыкальных инструментах</a:t>
            </a:r>
          </a:p>
        </p:txBody>
      </p:sp>
    </p:spTree>
    <p:extLst>
      <p:ext uri="{BB962C8B-B14F-4D97-AF65-F5344CB8AC3E}">
        <p14:creationId xmlns:p14="http://schemas.microsoft.com/office/powerpoint/2010/main" val="31850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677"/>
            <a:ext cx="9170328" cy="5166128"/>
          </a:xfrm>
          <a:prstGeom prst="rect">
            <a:avLst/>
          </a:prstGeom>
        </p:spPr>
      </p:pic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" y="0"/>
            <a:ext cx="636498" cy="5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41656" y="0"/>
            <a:ext cx="880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</a:t>
            </a:r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и 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переподготовки работников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63" y="1002559"/>
            <a:ext cx="7944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88975" y="333375"/>
            <a:ext cx="7756525" cy="115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Детское музыкальное творчество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47614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000" dirty="0" smtClean="0">
                <a:solidFill>
                  <a:schemeClr val="tx1"/>
                </a:solidFill>
              </a:rPr>
              <a:t>- это </a:t>
            </a:r>
            <a:r>
              <a:rPr lang="ru-RU" sz="2000" dirty="0">
                <a:solidFill>
                  <a:schemeClr val="tx1"/>
                </a:solidFill>
              </a:rPr>
              <a:t>наличие эмоционального содержания, выразительности образа и его воплощения, вариативности, оригинальности. Детское музыкальное творчество по своей природе синтетическая деятельность. Оно может проявляться во всех видах музыкальной деятельности: в пении, ритмике, игре на детских музыкальных инструментах. Музыкальное творчество важно формировать начиная с младшего дошкольного возраста, используя посильные детям творческие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21811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iz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2097</Words>
  <Application>Microsoft Office PowerPoint</Application>
  <PresentationFormat>Экран (16:9)</PresentationFormat>
  <Paragraphs>163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Abril Fatface</vt:lpstr>
      <vt:lpstr>Raleway</vt:lpstr>
      <vt:lpstr>Calibri</vt:lpstr>
      <vt:lpstr>Sakkal Majalla</vt:lpstr>
      <vt:lpstr>Wingdings</vt:lpstr>
      <vt:lpstr>Florizel template</vt:lpstr>
      <vt:lpstr>Презентация PowerPoint</vt:lpstr>
      <vt:lpstr>Музыка всегда являлась самым чудодейственным и тонким средством привлечения к добру, красоте, человечности.  Без музыки невозможно полноценное многогранное развитие личности ребенка, особенно его творческого потенциала. Музыкальное развитие оказывает ничем не заменимое воздействие на общее развитие: формируется эмоциональная сфера, совершенствуется мышление, ребенок становится чутким к красоте в искусстве, и в жизни.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музыкальной деятельности согласно  ФГОС ДО</vt:lpstr>
      <vt:lpstr>Формы музыкальной деятельности согласно  ФГОС ДО</vt:lpstr>
      <vt:lpstr>Формы музыкальной деятельности согласно  ФГОС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СИЦ24</dc:creator>
  <cp:lastModifiedBy>ЦДО1</cp:lastModifiedBy>
  <cp:revision>31</cp:revision>
  <dcterms:modified xsi:type="dcterms:W3CDTF">2019-12-20T11:13:33Z</dcterms:modified>
</cp:coreProperties>
</file>