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7" r:id="rId3"/>
    <p:sldId id="278" r:id="rId4"/>
    <p:sldId id="279" r:id="rId5"/>
    <p:sldId id="262" r:id="rId6"/>
    <p:sldId id="269" r:id="rId7"/>
    <p:sldId id="266" r:id="rId8"/>
    <p:sldId id="271" r:id="rId9"/>
    <p:sldId id="264" r:id="rId10"/>
    <p:sldId id="274" r:id="rId11"/>
    <p:sldId id="275" r:id="rId12"/>
    <p:sldId id="263" r:id="rId13"/>
    <p:sldId id="276" r:id="rId14"/>
    <p:sldId id="265" r:id="rId15"/>
    <p:sldId id="273" r:id="rId16"/>
    <p:sldId id="267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12E37-536D-46F1-9E0D-2182063B3A02}" type="datetimeFigureOut">
              <a:rPr lang="ru-RU" smtClean="0"/>
              <a:pPr/>
              <a:t>08.09.2020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C199E-A67E-4ABC-B84A-A175BDF75C8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810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2C199E-A67E-4ABC-B84A-A175BDF75C82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90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08.09.2020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08.09.2020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08.09.2020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08.09.2020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08.09.2020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08.09.2020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08.09.2020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08.09.2020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08.09.2020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08.09.2020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A0719-DE0D-417B-A722-E19335A5809E}" type="datetimeFigureOut">
              <a:rPr lang="ru-RU" smtClean="0"/>
              <a:pPr/>
              <a:t>08.09.2020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28A0719-DE0D-417B-A722-E19335A5809E}" type="datetimeFigureOut">
              <a:rPr lang="ru-RU" smtClean="0"/>
              <a:pPr/>
              <a:t>08.09.2020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596C6BC-B429-4274-9DA6-CFFDEAA547D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5576" y="1988840"/>
            <a:ext cx="76328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/>
              <a:t>Всероссийская олимпиада школьников по праву</a:t>
            </a:r>
          </a:p>
          <a:p>
            <a:pPr algn="ctr"/>
            <a:r>
              <a:rPr lang="ru-RU" sz="3600" b="1" dirty="0" smtClean="0"/>
              <a:t>2020 </a:t>
            </a:r>
            <a:r>
              <a:rPr lang="ru-RU" sz="3600" b="1" dirty="0"/>
              <a:t>– </a:t>
            </a:r>
            <a:r>
              <a:rPr lang="ru-RU" sz="3600" b="1" dirty="0" smtClean="0"/>
              <a:t>2021 </a:t>
            </a:r>
            <a:r>
              <a:rPr lang="ru-RU" sz="3600" b="1" dirty="0"/>
              <a:t>учебный год</a:t>
            </a:r>
          </a:p>
          <a:p>
            <a:pPr algn="ctr"/>
            <a:endParaRPr lang="ru-RU" sz="2400" b="1" dirty="0"/>
          </a:p>
          <a:p>
            <a:pPr algn="ctr"/>
            <a:r>
              <a:rPr lang="ru-RU" sz="2800" b="1" dirty="0"/>
              <a:t>Школьный и муниципальный этапы</a:t>
            </a:r>
          </a:p>
        </p:txBody>
      </p:sp>
    </p:spTree>
    <p:extLst>
      <p:ext uri="{BB962C8B-B14F-4D97-AF65-F5344CB8AC3E}">
        <p14:creationId xmlns:p14="http://schemas.microsoft.com/office/powerpoint/2010/main" val="2277682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IX.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Разбор заданий, показ работ, подведение итогов школьного этапа Олимпиады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124744"/>
            <a:ext cx="8784976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Разбор заданий</a:t>
            </a:r>
          </a:p>
          <a:p>
            <a:pPr marL="342900" indent="-342900" algn="just">
              <a:buAutoNum type="arabicPeriod"/>
            </a:pPr>
            <a:r>
              <a:rPr lang="ru-RU" sz="1400" dirty="0"/>
              <a:t>Проводится после завершения проверки и анализа всех работ;</a:t>
            </a:r>
          </a:p>
          <a:p>
            <a:pPr marL="342900" indent="-342900" algn="just">
              <a:buAutoNum type="arabicPeriod"/>
            </a:pPr>
            <a:r>
              <a:rPr lang="ru-RU" sz="1400" dirty="0"/>
              <a:t>Состоит в доведении до сведения учащихся: а) верных вариантов ответов на все задания Олимпиады, б) критериев оценивания каждого задания, в) разборе наиболее типичных ошибок. </a:t>
            </a:r>
            <a:endParaRPr lang="de-DE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348880"/>
            <a:ext cx="878497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Показ работ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Проводится непосредственно после завершения разбора заданий;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Проводится в присутствии </a:t>
            </a:r>
            <a:r>
              <a:rPr lang="ru-RU" sz="1400" u="sng" dirty="0"/>
              <a:t>только</a:t>
            </a:r>
            <a:r>
              <a:rPr lang="ru-RU" sz="1400" dirty="0"/>
              <a:t> учащихся и членов Жюри;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Состоит в предоставлении учащемуся возможности ознакомиться с выполненной им работой и оценкой каждого из заданий;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В ходе показа работ могут быть устранены очевидные неточности в оценке работы (например, арифметические ошибки).</a:t>
            </a:r>
            <a:endParaRPr lang="de-DE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4077072"/>
            <a:ext cx="8784976" cy="1800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Апелляция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Состоит в коллегиальном рассмотрении Жюри заявлений учащихся о несогласии с оценками, выставленными за решение заданий;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Проводится в присутствии </a:t>
            </a:r>
            <a:r>
              <a:rPr lang="ru-RU" sz="1400" u="sng" dirty="0"/>
              <a:t>только</a:t>
            </a:r>
            <a:r>
              <a:rPr lang="ru-RU" sz="1400" dirty="0"/>
              <a:t> учащегося и членов Жюри;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Правильность критериев оценивания заданий </a:t>
            </a:r>
            <a:r>
              <a:rPr lang="ru-RU" sz="1400" u="sng" dirty="0"/>
              <a:t>не может служить предметом апелляции</a:t>
            </a:r>
            <a:r>
              <a:rPr lang="ru-RU" sz="1400" dirty="0"/>
              <a:t>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По результатам рассмотрения апелляция Жюри вправе пересмотреть оценку в сторону повышения или оставить ее без изменения. </a:t>
            </a:r>
            <a:endParaRPr lang="de-DE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6021288"/>
            <a:ext cx="87129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Окончательные итоги школьного этапа Олимпиады подводятся с учетом изменений, внесенных в оценки учащихся по результатам показа работ и рассмотрения апелляций.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50656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условия организации муниципального этапа Олимпиады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C22226E5-F9FD-49AE-97A5-B6A7809F863A}"/>
              </a:ext>
            </a:extLst>
          </p:cNvPr>
          <p:cNvGrpSpPr/>
          <p:nvPr/>
        </p:nvGrpSpPr>
        <p:grpSpPr>
          <a:xfrm>
            <a:off x="611560" y="1628800"/>
            <a:ext cx="8210823" cy="4624840"/>
            <a:chOff x="611559" y="1113148"/>
            <a:chExt cx="8210823" cy="462484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231074" y="1113148"/>
              <a:ext cx="7589398" cy="8325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Муниципальный этап ВОШ по праву проводится </a:t>
              </a:r>
              <a:r>
                <a:rPr lang="en-US" dirty="0"/>
                <a:t> </a:t>
              </a:r>
              <a:r>
                <a:rPr lang="ru-RU" dirty="0"/>
                <a:t>в даты, определяемые субъектами РФ, но не позднее </a:t>
              </a:r>
              <a:r>
                <a:rPr lang="ru-RU" dirty="0" smtClean="0"/>
                <a:t>25.12.2020</a:t>
              </a:r>
              <a:endParaRPr lang="ru-RU" b="1" u="sng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231074" y="4819729"/>
              <a:ext cx="7591308" cy="91825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Время выполнения заданий:</a:t>
              </a:r>
            </a:p>
            <a:p>
              <a:pPr algn="ctr"/>
              <a:r>
                <a:rPr lang="ru-RU" sz="1600" dirty="0"/>
                <a:t>– не более 2 астрономических часов для 10-х – 11-х классов</a:t>
              </a:r>
            </a:p>
            <a:p>
              <a:pPr algn="ctr"/>
              <a:r>
                <a:rPr lang="ru-RU" sz="1600" dirty="0"/>
                <a:t>- не более 1,5 астрономических часов для 9-х (или более младших) классов </a:t>
              </a: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611561" y="1308919"/>
              <a:ext cx="504056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231074" y="2060848"/>
              <a:ext cx="7589398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just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400" dirty="0"/>
                <a:t>Муниципальный этап ВОШ по праву </a:t>
              </a:r>
              <a:r>
                <a:rPr lang="ru-RU" sz="1400" b="1" u="sng" dirty="0"/>
                <a:t>проводится</a:t>
              </a:r>
              <a:r>
                <a:rPr lang="ru-RU" sz="1400" dirty="0"/>
                <a:t> среди учащихся 9-х, 10-х и 11-х классов</a:t>
              </a:r>
            </a:p>
            <a:p>
              <a:pPr marL="285750" indent="-285750" algn="just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400" dirty="0"/>
                <a:t>Муниципальный этап ВОШ по праву </a:t>
              </a:r>
              <a:r>
                <a:rPr lang="ru-RU" sz="1400" b="1" u="sng" dirty="0"/>
                <a:t>может проводиться </a:t>
              </a:r>
              <a:r>
                <a:rPr lang="ru-RU" sz="1400" dirty="0"/>
                <a:t>также среди учащихся 7-х и 8-х классов (в зависимости от уровня подготовки учащихся и программы образовательных учреждений муниципального образования)</a:t>
              </a:r>
              <a:endParaRPr lang="ru-RU" sz="1400" b="1" u="sng" dirty="0"/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611559" y="2488395"/>
              <a:ext cx="504057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611559" y="3883172"/>
              <a:ext cx="504058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1220408" y="3501008"/>
              <a:ext cx="7589398" cy="120537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sz="1400" b="1" u="sng" dirty="0"/>
                <a:t>Участие в муниципальном этапе Олимпиады вправе принять:</a:t>
              </a:r>
            </a:p>
            <a:p>
              <a:pPr marL="342900" indent="-342900" algn="just">
                <a:spcBef>
                  <a:spcPts val="600"/>
                </a:spcBef>
                <a:spcAft>
                  <a:spcPts val="600"/>
                </a:spcAft>
                <a:buAutoNum type="arabicParenR"/>
              </a:pPr>
              <a:r>
                <a:rPr lang="ru-RU" sz="1400" dirty="0"/>
                <a:t>Учащиеся, набравшие проходной балл на школьном этапе Олимпиады;</a:t>
              </a:r>
            </a:p>
            <a:p>
              <a:pPr marL="342900" indent="-342900" algn="just">
                <a:spcBef>
                  <a:spcPts val="600"/>
                </a:spcBef>
                <a:spcAft>
                  <a:spcPts val="600"/>
                </a:spcAft>
                <a:buAutoNum type="arabicParenR"/>
              </a:pPr>
              <a:r>
                <a:rPr lang="ru-RU" sz="1400" dirty="0"/>
                <a:t>Победители муниципального этапа Олимпиады предыдущего года.</a:t>
              </a:r>
              <a:endParaRPr lang="ru-RU" sz="1400" b="1" u="sng" dirty="0"/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627424" y="5058333"/>
              <a:ext cx="504058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177640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правила проведения муниципального этапа Олимпиады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6278" y="1196752"/>
            <a:ext cx="5006778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Допуск учащихся в аудитории осуществляется по паспорту / свидетельству о рождении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18732" y="2132856"/>
            <a:ext cx="50043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Каждый учащийся выполняет задания Олимпиады </a:t>
            </a:r>
            <a:r>
              <a:rPr lang="ru-RU" sz="1600" b="1" u="sng" dirty="0"/>
              <a:t>самостоятельно</a:t>
            </a:r>
            <a:r>
              <a:rPr lang="ru-RU" sz="1600" dirty="0"/>
              <a:t>, за отдельным столом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8732" y="3068960"/>
            <a:ext cx="500432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Учащиеся вправе взять с собой в аудиторию </a:t>
            </a:r>
            <a:r>
              <a:rPr lang="ru-RU" sz="1600" b="1" u="sng" dirty="0"/>
              <a:t>только:</a:t>
            </a:r>
            <a:r>
              <a:rPr lang="ru-RU" sz="1600" dirty="0"/>
              <a:t> 1) письменные принадлежности; 2) прохладительные напитки; 3) шоколад; 4) необходимые медикаменты.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20184" y="4725144"/>
            <a:ext cx="5002872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Учащийся до завершения выполнения заданий вправе покинуть аудиторию только в сопровождении дежурного, предварительно сдав свою работу и черновик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0184" y="5949280"/>
            <a:ext cx="5002872" cy="7560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В каждой аудитории находятся члены Оргкомитета </a:t>
            </a:r>
            <a:r>
              <a:rPr lang="ru-RU" sz="1600" dirty="0" smtClean="0"/>
              <a:t>Олимпиады</a:t>
            </a:r>
            <a:endParaRPr lang="ru-RU" sz="1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44208" y="1196752"/>
            <a:ext cx="2376264" cy="338437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Факт обнаружения </a:t>
            </a:r>
            <a:r>
              <a:rPr lang="ru-RU" sz="1600" b="1" u="sng" dirty="0"/>
              <a:t>любых</a:t>
            </a:r>
            <a:r>
              <a:rPr lang="ru-RU" sz="1600" dirty="0"/>
              <a:t> вспомогательных материалов,  технических средств, консультаций с иными участниками достаточен для снятия работы с оценивания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44208" y="4725144"/>
            <a:ext cx="2376264" cy="198022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Члены </a:t>
            </a:r>
            <a:r>
              <a:rPr lang="ru-RU" sz="1600" dirty="0" smtClean="0"/>
              <a:t>Оргкомитета </a:t>
            </a:r>
            <a:r>
              <a:rPr lang="ru-RU" sz="1600" dirty="0"/>
              <a:t>удостоверяют исправления, внесенные учащимися при выполнении заданий закрытого типа</a:t>
            </a: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5657928" y="2132856"/>
            <a:ext cx="720080" cy="2448273"/>
          </a:xfrm>
          <a:prstGeom prst="rightBrace">
            <a:avLst>
              <a:gd name="adj1" fmla="val 150914"/>
              <a:gd name="adj2" fmla="val 49607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5758492" y="6106797"/>
            <a:ext cx="619515" cy="4410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6776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XII.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заданий муниципального этапа Олимпиады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187624" y="1124744"/>
            <a:ext cx="712879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Муниципальный этап Олимпиады рекомендуется проводить в один тур </a:t>
            </a:r>
            <a:endParaRPr lang="de-DE" sz="16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427984" y="1628800"/>
            <a:ext cx="288032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128042" y="1935138"/>
            <a:ext cx="8640960" cy="3816424"/>
            <a:chOff x="323528" y="2060848"/>
            <a:chExt cx="8640960" cy="38164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771800" y="2060848"/>
              <a:ext cx="3744416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Возможные типы заданий Олимпиады </a:t>
              </a:r>
              <a:endParaRPr lang="de-DE" sz="1600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23528" y="3140968"/>
              <a:ext cx="2016224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Тесты (с одним или несколькими вариантами ответов)</a:t>
              </a:r>
              <a:endParaRPr lang="de-DE" sz="1600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915816" y="3140968"/>
              <a:ext cx="1584176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Раскрытие содержания терминов</a:t>
              </a:r>
              <a:endParaRPr lang="de-DE" sz="1600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860032" y="3140968"/>
              <a:ext cx="144016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Заполнение пробелов в тексте </a:t>
              </a:r>
              <a:endParaRPr lang="de-DE" sz="1600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6804248" y="3140968"/>
              <a:ext cx="2160240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Задания на установление соответствия (например, соответствия частных признаков отдельных институтов и этих институтов)</a:t>
              </a:r>
              <a:endParaRPr lang="de-DE" sz="1200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23528" y="4653136"/>
              <a:ext cx="1512168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Решение правовых  задач</a:t>
              </a:r>
              <a:endParaRPr lang="de-DE" sz="1600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979712" y="4653136"/>
              <a:ext cx="1512168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Решение кроссвордов</a:t>
              </a:r>
              <a:endParaRPr lang="de-DE" sz="1600" dirty="0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364088" y="4653136"/>
              <a:ext cx="1872208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Анализ текста по поставленным к нему вопросам</a:t>
              </a:r>
              <a:endParaRPr lang="de-DE" sz="1600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3707904" y="4653136"/>
              <a:ext cx="1440160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Перевод крылатых латинских выражений</a:t>
              </a:r>
              <a:endParaRPr lang="de-DE" sz="1600" dirty="0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452320" y="4653136"/>
              <a:ext cx="1512168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Иные типы заданий</a:t>
              </a:r>
              <a:endParaRPr lang="de-DE" sz="1600" dirty="0"/>
            </a:p>
          </p:txBody>
        </p:sp>
        <p:sp>
          <p:nvSpPr>
            <p:cNvPr id="17" name="Правая фигурная скобка 16"/>
            <p:cNvSpPr/>
            <p:nvPr/>
          </p:nvSpPr>
          <p:spPr>
            <a:xfrm rot="16200000">
              <a:off x="4463988" y="-1431540"/>
              <a:ext cx="360040" cy="8640960"/>
            </a:xfrm>
            <a:prstGeom prst="rightBrace">
              <a:avLst>
                <a:gd name="adj1" fmla="val 177648"/>
                <a:gd name="adj2" fmla="val 50000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755578" y="5949280"/>
            <a:ext cx="8013424" cy="792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/>
              <a:t>Количество, типы и уровень сложности</a:t>
            </a:r>
            <a:r>
              <a:rPr lang="ru-RU" sz="1600" dirty="0"/>
              <a:t> заданий определяются региональными предметно-методическими комиссиями </a:t>
            </a:r>
            <a:r>
              <a:rPr lang="ru-RU" sz="1600" b="1" u="sng" dirty="0"/>
              <a:t>с учетом возраста учащихся и уровня их  подготовки</a:t>
            </a:r>
            <a:endParaRPr lang="de-DE" sz="1600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251520" y="6124798"/>
            <a:ext cx="360040" cy="44104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858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XIII.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выполнения заданий муниципального этапа Олимпиады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3608" y="1124744"/>
            <a:ext cx="74168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Все задания выполняются только ручками (с пастой синего, фиолетового или черного цвета) на предоставляемых учащимся бланках. </a:t>
            </a:r>
          </a:p>
          <a:p>
            <a:pPr algn="ctr"/>
            <a:r>
              <a:rPr lang="ru-RU" sz="1200" dirty="0"/>
              <a:t>Ведение черновиков допускается, однако они сдаются вместе с работой, не проверяются и не могут служить основанием для апелляций</a:t>
            </a:r>
            <a:endParaRPr lang="de-DE" sz="1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2204864"/>
            <a:ext cx="30243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Задания закрытого типа</a:t>
            </a:r>
            <a:endParaRPr lang="de-DE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07904" y="2204864"/>
            <a:ext cx="53285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Задания открытого типа</a:t>
            </a:r>
            <a:endParaRPr lang="de-DE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3068960"/>
            <a:ext cx="12241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Тесты</a:t>
            </a:r>
            <a:endParaRPr lang="de-DE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3068960"/>
            <a:ext cx="17281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Установление соответствия</a:t>
            </a:r>
            <a:endParaRPr lang="de-DE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483768" y="19168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6444208" y="19168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971600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2483768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07904" y="3068960"/>
            <a:ext cx="93610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Задачи</a:t>
            </a:r>
            <a:endParaRPr lang="de-DE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04248" y="3068960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Кроссворды</a:t>
            </a:r>
            <a:endParaRPr lang="de-DE" sz="1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16016" y="3068960"/>
            <a:ext cx="8640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Тесты</a:t>
            </a:r>
            <a:endParaRPr lang="de-DE" sz="1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52120" y="3068960"/>
            <a:ext cx="10801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Анализ текста</a:t>
            </a:r>
            <a:endParaRPr lang="de-DE" sz="1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172400" y="3068960"/>
            <a:ext cx="8640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Иные</a:t>
            </a:r>
            <a:endParaRPr lang="de-DE" sz="1400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3995936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4932040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6012160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7236296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8388424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7504" y="4005064"/>
            <a:ext cx="345638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200" dirty="0"/>
              <a:t>Ответ дается посредством выбора одного (нескольких)</a:t>
            </a:r>
            <a:r>
              <a:rPr lang="en-US" sz="1200" dirty="0"/>
              <a:t> </a:t>
            </a:r>
            <a:r>
              <a:rPr lang="ru-RU" sz="1200" dirty="0"/>
              <a:t>вариантов из предложенных.</a:t>
            </a:r>
          </a:p>
          <a:p>
            <a:pPr marL="342900" indent="-342900" algn="just">
              <a:buAutoNum type="arabicPeriod"/>
            </a:pPr>
            <a:r>
              <a:rPr lang="ru-RU" sz="1200" dirty="0"/>
              <a:t>Верный вариант обводится, или отмечается иным способом, или вписывается в виде выбранных букв или цифр.</a:t>
            </a:r>
          </a:p>
          <a:p>
            <a:pPr marL="342900" indent="-342900" algn="just">
              <a:buAutoNum type="arabicPeriod"/>
            </a:pPr>
            <a:r>
              <a:rPr lang="ru-RU" sz="1200" dirty="0"/>
              <a:t>Иные (помимо предложенных) варианты ответов не допускаются</a:t>
            </a:r>
            <a:endParaRPr lang="de-DE" sz="12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707904" y="4005064"/>
            <a:ext cx="5328592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400" dirty="0"/>
              <a:t>Ответ (содержание термина, решение задачи и т.п.) вписывается участником в отведенное на бланке место</a:t>
            </a:r>
          </a:p>
          <a:p>
            <a:pPr marL="342900" indent="-342900" algn="just">
              <a:buAutoNum type="arabicPeriod"/>
            </a:pPr>
            <a:r>
              <a:rPr lang="ru-RU" sz="1400" dirty="0"/>
              <a:t>Ответ дается только на вопросы, поставленные в задании, </a:t>
            </a:r>
            <a:r>
              <a:rPr lang="ru-RU" sz="1400" u="sng" dirty="0"/>
              <a:t>пояснения по иным вопросам не требуются и не проверяются</a:t>
            </a:r>
            <a:endParaRPr lang="de-DE" sz="1400" u="sng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7504" y="5877272"/>
            <a:ext cx="3456384" cy="98072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При исправлении учащийся собственноручно вписывает: </a:t>
            </a:r>
            <a:r>
              <a:rPr lang="ru-RU" sz="1200" i="1" dirty="0"/>
              <a:t>«Верный ответ _______»</a:t>
            </a:r>
            <a:r>
              <a:rPr lang="ru-RU" sz="1200" dirty="0"/>
              <a:t>. </a:t>
            </a:r>
            <a:r>
              <a:rPr lang="ru-RU" sz="1200" u="sng" dirty="0"/>
              <a:t>Исправление удостоверяется подписью члена </a:t>
            </a:r>
            <a:r>
              <a:rPr lang="ru-RU" sz="1200" u="sng" dirty="0" smtClean="0"/>
              <a:t>Оргкомитета</a:t>
            </a:r>
            <a:endParaRPr lang="de-DE" sz="1200" u="sng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07904" y="5877272"/>
            <a:ext cx="5328592" cy="86409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1400" dirty="0"/>
              <a:t>Учащиеся собственноручно в свободной (понятной) форме вносят все необходимые исправления. </a:t>
            </a:r>
            <a:r>
              <a:rPr lang="ru-RU" sz="1400" u="sng" dirty="0"/>
              <a:t>Удостоверение исправлений не требуется</a:t>
            </a:r>
            <a:endParaRPr lang="de-DE" sz="1400" u="sng" dirty="0"/>
          </a:p>
        </p:txBody>
      </p:sp>
      <p:sp>
        <p:nvSpPr>
          <p:cNvPr id="29" name="Стрелка вниз 28"/>
          <p:cNvSpPr/>
          <p:nvPr/>
        </p:nvSpPr>
        <p:spPr>
          <a:xfrm>
            <a:off x="2483768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Стрелка вниз 29"/>
          <p:cNvSpPr/>
          <p:nvPr/>
        </p:nvSpPr>
        <p:spPr>
          <a:xfrm>
            <a:off x="971600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3995936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2" name="Стрелка вниз 31"/>
          <p:cNvSpPr/>
          <p:nvPr/>
        </p:nvSpPr>
        <p:spPr>
          <a:xfrm>
            <a:off x="4932040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" name="Стрелка вниз 32"/>
          <p:cNvSpPr/>
          <p:nvPr/>
        </p:nvSpPr>
        <p:spPr>
          <a:xfrm>
            <a:off x="6012160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Стрелка вниз 33"/>
          <p:cNvSpPr/>
          <p:nvPr/>
        </p:nvSpPr>
        <p:spPr>
          <a:xfrm>
            <a:off x="7236296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Стрелка вниз 34"/>
          <p:cNvSpPr/>
          <p:nvPr/>
        </p:nvSpPr>
        <p:spPr>
          <a:xfrm>
            <a:off x="8388424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Стрелка вниз 35"/>
          <p:cNvSpPr/>
          <p:nvPr/>
        </p:nvSpPr>
        <p:spPr>
          <a:xfrm>
            <a:off x="1619672" y="5733256"/>
            <a:ext cx="360040" cy="144016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" name="Стрелка вниз 36"/>
          <p:cNvSpPr/>
          <p:nvPr/>
        </p:nvSpPr>
        <p:spPr>
          <a:xfrm>
            <a:off x="6300192" y="5733256"/>
            <a:ext cx="360040" cy="144016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8" name="Скругленный прямоугольник 2">
            <a:extLst>
              <a:ext uri="{FF2B5EF4-FFF2-40B4-BE49-F238E27FC236}">
                <a16:creationId xmlns:a16="http://schemas.microsoft.com/office/drawing/2014/main" xmlns="" id="{C624B08E-9275-4D9D-B276-EDB7DA61EB41}"/>
              </a:ext>
            </a:extLst>
          </p:cNvPr>
          <p:cNvSpPr/>
          <p:nvPr/>
        </p:nvSpPr>
        <p:spPr>
          <a:xfrm>
            <a:off x="1043608" y="1052736"/>
            <a:ext cx="74168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/>
              <a:t>Перед началом выполнения заданий для учащихся </a:t>
            </a:r>
            <a:r>
              <a:rPr lang="ru-RU" sz="1200" b="1" u="sng" dirty="0"/>
              <a:t>проводится инструктаж </a:t>
            </a:r>
          </a:p>
          <a:p>
            <a:pPr algn="ctr">
              <a:spcAft>
                <a:spcPts val="600"/>
              </a:spcAft>
            </a:pPr>
            <a:r>
              <a:rPr lang="ru-RU" sz="1200" dirty="0"/>
              <a:t>Все задания </a:t>
            </a:r>
            <a:r>
              <a:rPr lang="ru-RU" sz="1200" b="1" u="sng" dirty="0"/>
              <a:t>выполняются только ручками </a:t>
            </a:r>
            <a:r>
              <a:rPr lang="ru-RU" sz="1200" dirty="0"/>
              <a:t>(с пастой синего, фиолетового или черного цвета) на предоставляемых учащимся бланках или в отдельных проштампованных листах. </a:t>
            </a:r>
          </a:p>
          <a:p>
            <a:pPr algn="ctr">
              <a:spcAft>
                <a:spcPts val="600"/>
              </a:spcAft>
            </a:pPr>
            <a:r>
              <a:rPr lang="ru-RU" sz="1200" dirty="0"/>
              <a:t>Ведение </a:t>
            </a:r>
            <a:r>
              <a:rPr lang="ru-RU" sz="1200" b="1" u="sng" dirty="0"/>
              <a:t>черновиков</a:t>
            </a:r>
            <a:r>
              <a:rPr lang="ru-RU" sz="1200" dirty="0"/>
              <a:t> допускается, однако они сдаются вместе с работой и </a:t>
            </a:r>
            <a:r>
              <a:rPr lang="ru-RU" sz="1200" b="1" u="sng" dirty="0"/>
              <a:t>не проверяются</a:t>
            </a:r>
            <a:endParaRPr lang="de-DE" sz="1200" b="1" u="sng" dirty="0"/>
          </a:p>
        </p:txBody>
      </p:sp>
    </p:spTree>
    <p:extLst>
      <p:ext uri="{BB962C8B-B14F-4D97-AF65-F5344CB8AC3E}">
        <p14:creationId xmlns:p14="http://schemas.microsoft.com/office/powerpoint/2010/main" val="16037847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XIV.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работ участников муниципального этапа Олимпиады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2204864"/>
            <a:ext cx="32403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Задания закрытого типа</a:t>
            </a:r>
            <a:endParaRPr lang="de-DE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7904" y="2204864"/>
            <a:ext cx="53285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Задания открытого типа</a:t>
            </a:r>
            <a:endParaRPr lang="de-DE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268760"/>
            <a:ext cx="86409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 учащихся </a:t>
            </a:r>
            <a:r>
              <a:rPr lang="ru-RU" b="1" u="sng" dirty="0"/>
              <a:t>не требуется</a:t>
            </a:r>
            <a:r>
              <a:rPr lang="ru-RU" dirty="0"/>
              <a:t> указания ссылок на конкретные статьи, пункты, части нормативных актов</a:t>
            </a:r>
            <a:endParaRPr lang="de-DE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07904" y="3140968"/>
            <a:ext cx="5328592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200" dirty="0"/>
              <a:t>За полностью верное решенное задание (все ответы на все вопросы) выставляется полный балл.</a:t>
            </a:r>
          </a:p>
          <a:p>
            <a:pPr marL="342900" indent="-342900" algn="just">
              <a:buAutoNum type="arabicPeriod"/>
            </a:pPr>
            <a:r>
              <a:rPr lang="ru-RU" sz="1200" dirty="0"/>
              <a:t>Критерии могут допускать выставление частичных баллов за ответы задания на отдельные вопросы вне зависимости от ответов на другие вопросы того же задания.</a:t>
            </a:r>
          </a:p>
          <a:p>
            <a:pPr marL="342900" indent="-342900" algn="just">
              <a:buAutoNum type="arabicPeriod"/>
            </a:pPr>
            <a:r>
              <a:rPr lang="ru-RU" sz="1200" dirty="0"/>
              <a:t>При отсутствии в ответе на задачу краткого ответа, но наличии полного верного объяснения задача оценивается максимальным баллом.</a:t>
            </a:r>
          </a:p>
          <a:p>
            <a:pPr marL="342900" indent="-342900" algn="just">
              <a:buAutoNum type="arabicPeriod"/>
            </a:pPr>
            <a:r>
              <a:rPr lang="ru-RU" sz="1200" dirty="0"/>
              <a:t>Не является ошибкой (за исключением специально указанных в критериях случаев) использование учащимся неточной лексики, синонимичных терминов при верной передаче решения задания.</a:t>
            </a:r>
            <a:endParaRPr lang="de-DE" sz="1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3140968"/>
            <a:ext cx="3240360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600" dirty="0"/>
              <a:t>Оценивается </a:t>
            </a:r>
            <a:r>
              <a:rPr lang="ru-RU" sz="1600" b="1" u="sng" dirty="0"/>
              <a:t>только</a:t>
            </a:r>
            <a:r>
              <a:rPr lang="ru-RU" sz="1600" dirty="0"/>
              <a:t> полностью верно решенное задание.</a:t>
            </a:r>
          </a:p>
          <a:p>
            <a:pPr marL="342900" indent="-342900" algn="just">
              <a:buAutoNum type="arabicPeriod"/>
            </a:pPr>
            <a:r>
              <a:rPr lang="ru-RU" sz="1600" dirty="0"/>
              <a:t>При наличии </a:t>
            </a:r>
            <a:r>
              <a:rPr lang="ru-RU" sz="1600" b="1" u="sng" dirty="0"/>
              <a:t>любой ошибки</a:t>
            </a:r>
            <a:r>
              <a:rPr lang="ru-RU" sz="1600" dirty="0"/>
              <a:t> задание оценивается в 0 баллов.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763688" y="2780928"/>
            <a:ext cx="360040" cy="36004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6084168" y="2780928"/>
            <a:ext cx="360040" cy="36004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5949280"/>
            <a:ext cx="8640960" cy="79208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Задания, не содержащие никакого ответа, а также выполненные абсолютно нечитабельным почерком не оцениваются. Наличие указанных обстоятельств удостоверяется подписью членов Жюри </a:t>
            </a:r>
            <a:endParaRPr lang="de-DE" sz="14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763688" y="566124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6156176" y="566124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04027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XV.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Разбор заданий, показ работ, апелляция, подведение итогов муниципального этапа Олимпиады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51520" y="1124744"/>
            <a:ext cx="8784976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Разбор заданий</a:t>
            </a:r>
          </a:p>
          <a:p>
            <a:pPr marL="342900" indent="-342900" algn="just">
              <a:buAutoNum type="arabicPeriod"/>
            </a:pPr>
            <a:r>
              <a:rPr lang="ru-RU" sz="1400" dirty="0"/>
              <a:t>Проводится после завершения проверки и анализа всех работ;</a:t>
            </a:r>
          </a:p>
          <a:p>
            <a:pPr marL="342900" indent="-342900" algn="just">
              <a:buAutoNum type="arabicPeriod"/>
            </a:pPr>
            <a:r>
              <a:rPr lang="ru-RU" sz="1400" dirty="0"/>
              <a:t>Проводится в присутствии учащихся и сопровождающих их лиц, желающих присутствовать при разборе заданий</a:t>
            </a:r>
          </a:p>
          <a:p>
            <a:pPr marL="342900" indent="-342900" algn="just">
              <a:buAutoNum type="arabicPeriod"/>
            </a:pPr>
            <a:r>
              <a:rPr lang="ru-RU" sz="1400" dirty="0"/>
              <a:t>Состоит в доведении до сведения учащихся: а) верных вариантов ответов на все задания Олимпиады, б) критериев оценивания каждого задания, в) разборе наиболее типичных ошибок. </a:t>
            </a:r>
            <a:endParaRPr lang="de-DE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2636912"/>
            <a:ext cx="878497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Показ работ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Проводится непосредственно после завершения разбора заданий;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Проводится в присутствии только учащихся и членов Жюри;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Состоит в предоставлении учащемуся возможности ознакомиться с выполненной им работой и оценкой каждого из заданий;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В ходе показа работ могут быть устранены очевидные неточности в оценке работы (например, арифметические ошибки).</a:t>
            </a:r>
            <a:endParaRPr lang="de-DE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51520" y="4365104"/>
            <a:ext cx="8784976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Апелляция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Состоит в коллегиальном рассмотрении Жюри заявлений учащихся о несогласии с оценками, выставленными за решение заданий;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Проводится в присутствии только учащегося и членов Жюри;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Правильность критериев оценивания заданий не может служить предметом апелляции;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400" dirty="0"/>
              <a:t>По результатам рассмотрения апелляция Жюри вправе пересмотреть оценку в сторону повышения или оставить ее без изменения. </a:t>
            </a:r>
            <a:endParaRPr lang="de-DE" sz="1400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5600" y="6093296"/>
            <a:ext cx="878497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/>
              <a:t>Окончательные итоги муниципального этапа Олимпиады подводятся с учетом изменений, внесенных в оценки учащихся по результатам показа работ и рассмотрения апелляций.</a:t>
            </a:r>
            <a:endParaRPr lang="de-DE" sz="1500" dirty="0"/>
          </a:p>
        </p:txBody>
      </p:sp>
    </p:spTree>
    <p:extLst>
      <p:ext uri="{BB962C8B-B14F-4D97-AF65-F5344CB8AC3E}">
        <p14:creationId xmlns:p14="http://schemas.microsoft.com/office/powerpoint/2010/main" val="2369018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/>
        </p:nvSpPr>
        <p:spPr>
          <a:xfrm>
            <a:off x="1691680" y="1844824"/>
            <a:ext cx="5400600" cy="331236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Благодарим за внимание.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369018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xmlns="" id="{86C1AA6A-B434-439B-BD06-2239A9DE60D2}"/>
              </a:ext>
            </a:extLst>
          </p:cNvPr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Нормативная база школьного и муниципального этапов Олимпиады</a:t>
            </a:r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:a16="http://schemas.microsoft.com/office/drawing/2014/main" xmlns="" id="{11292998-D164-4AB2-A24F-0B40175858CA}"/>
              </a:ext>
            </a:extLst>
          </p:cNvPr>
          <p:cNvSpPr/>
          <p:nvPr/>
        </p:nvSpPr>
        <p:spPr>
          <a:xfrm>
            <a:off x="1231074" y="1113148"/>
            <a:ext cx="7589398" cy="8325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Приказ Минобрнауки России от 18.11.2013 №1252 «Об утверждении порядка проведения всероссийской олимпиады школьников» </a:t>
            </a:r>
            <a:r>
              <a:rPr lang="ru-RU" sz="1600" dirty="0" smtClean="0"/>
              <a:t>(с последующими изменениями и дополнениями, далее - Приказ </a:t>
            </a:r>
            <a:r>
              <a:rPr lang="ru-RU" sz="1600" dirty="0"/>
              <a:t>Минобрнауки №1252)</a:t>
            </a:r>
            <a:endParaRPr lang="ru-RU" sz="1600" b="1" u="sng" dirty="0"/>
          </a:p>
        </p:txBody>
      </p:sp>
      <p:sp>
        <p:nvSpPr>
          <p:cNvPr id="6" name="Скругленный прямоугольник 5">
            <a:extLst>
              <a:ext uri="{FF2B5EF4-FFF2-40B4-BE49-F238E27FC236}">
                <a16:creationId xmlns:a16="http://schemas.microsoft.com/office/drawing/2014/main" xmlns="" id="{BA80ACA5-1A73-4655-A891-24A4A9C71928}"/>
              </a:ext>
            </a:extLst>
          </p:cNvPr>
          <p:cNvSpPr/>
          <p:nvPr/>
        </p:nvSpPr>
        <p:spPr>
          <a:xfrm>
            <a:off x="1218498" y="4581126"/>
            <a:ext cx="7591308" cy="91825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Требования к организации и проведению муниципального этапа олимпиады, утвержденные региональной  предметно-методической комиссией олимпиады</a:t>
            </a:r>
            <a:endParaRPr lang="ru-RU" sz="1600" b="1" u="sng" dirty="0"/>
          </a:p>
        </p:txBody>
      </p:sp>
      <p:sp>
        <p:nvSpPr>
          <p:cNvPr id="7" name="Стрелка вправо 7">
            <a:extLst>
              <a:ext uri="{FF2B5EF4-FFF2-40B4-BE49-F238E27FC236}">
                <a16:creationId xmlns:a16="http://schemas.microsoft.com/office/drawing/2014/main" xmlns="" id="{29A8436D-62C5-446D-90C2-EFC4400F041E}"/>
              </a:ext>
            </a:extLst>
          </p:cNvPr>
          <p:cNvSpPr/>
          <p:nvPr/>
        </p:nvSpPr>
        <p:spPr>
          <a:xfrm>
            <a:off x="611561" y="1308919"/>
            <a:ext cx="504056" cy="44104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8">
            <a:extLst>
              <a:ext uri="{FF2B5EF4-FFF2-40B4-BE49-F238E27FC236}">
                <a16:creationId xmlns:a16="http://schemas.microsoft.com/office/drawing/2014/main" xmlns="" id="{0AE48543-484C-48A4-A4B3-A283A8FD866D}"/>
              </a:ext>
            </a:extLst>
          </p:cNvPr>
          <p:cNvSpPr/>
          <p:nvPr/>
        </p:nvSpPr>
        <p:spPr>
          <a:xfrm>
            <a:off x="1231074" y="2060848"/>
            <a:ext cx="758939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Методические рекомендации по организации и проведению школьного и муниципального этапов всероссийской олимпиады школьников по праву в 2018 – 2019 учебном году</a:t>
            </a:r>
            <a:r>
              <a:rPr lang="en-US" sz="1600" dirty="0"/>
              <a:t> (</a:t>
            </a:r>
            <a:r>
              <a:rPr lang="ru-RU" sz="1600" dirty="0"/>
              <a:t>утв. Протоколом ЦПМК от </a:t>
            </a:r>
            <a:r>
              <a:rPr lang="ru-RU" sz="1600" dirty="0" smtClean="0"/>
              <a:t>10.07.2020 </a:t>
            </a:r>
            <a:r>
              <a:rPr lang="ru-RU" sz="1600" dirty="0"/>
              <a:t>№</a:t>
            </a:r>
            <a:r>
              <a:rPr lang="ru-RU" sz="1600" dirty="0" smtClean="0"/>
              <a:t>МР1/20</a:t>
            </a:r>
            <a:r>
              <a:rPr lang="en-US" sz="1600" dirty="0" smtClean="0"/>
              <a:t>)</a:t>
            </a:r>
            <a:endParaRPr lang="ru-RU" sz="16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sz="1600" b="1" u="sng" dirty="0"/>
              <a:t>https://docs.edu.gov.ru/document/06931b1e98aa0ba3830bedaaeb09e893/</a:t>
            </a:r>
            <a:endParaRPr lang="ru-RU" sz="1600" b="1" u="sng" dirty="0"/>
          </a:p>
        </p:txBody>
      </p:sp>
      <p:sp>
        <p:nvSpPr>
          <p:cNvPr id="9" name="Стрелка вправо 9">
            <a:extLst>
              <a:ext uri="{FF2B5EF4-FFF2-40B4-BE49-F238E27FC236}">
                <a16:creationId xmlns:a16="http://schemas.microsoft.com/office/drawing/2014/main" xmlns="" id="{47131476-EBED-4288-AF26-0BCC8B3A3FF9}"/>
              </a:ext>
            </a:extLst>
          </p:cNvPr>
          <p:cNvSpPr/>
          <p:nvPr/>
        </p:nvSpPr>
        <p:spPr>
          <a:xfrm>
            <a:off x="627424" y="2416387"/>
            <a:ext cx="504057" cy="44104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трелка вправо 10">
            <a:extLst>
              <a:ext uri="{FF2B5EF4-FFF2-40B4-BE49-F238E27FC236}">
                <a16:creationId xmlns:a16="http://schemas.microsoft.com/office/drawing/2014/main" xmlns="" id="{8385A5F3-8A7E-4B45-9C94-8A7FD594C210}"/>
              </a:ext>
            </a:extLst>
          </p:cNvPr>
          <p:cNvSpPr/>
          <p:nvPr/>
        </p:nvSpPr>
        <p:spPr>
          <a:xfrm>
            <a:off x="611559" y="3631600"/>
            <a:ext cx="504058" cy="44104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кругленный прямоугольник 11">
            <a:extLst>
              <a:ext uri="{FF2B5EF4-FFF2-40B4-BE49-F238E27FC236}">
                <a16:creationId xmlns:a16="http://schemas.microsoft.com/office/drawing/2014/main" xmlns="" id="{50378B14-B68D-4739-AF0D-BD070CF9B68C}"/>
              </a:ext>
            </a:extLst>
          </p:cNvPr>
          <p:cNvSpPr/>
          <p:nvPr/>
        </p:nvSpPr>
        <p:spPr>
          <a:xfrm>
            <a:off x="1218498" y="3388805"/>
            <a:ext cx="758939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dirty="0"/>
              <a:t>Требования к организации и проведению школьного этапа олимпиады, утвержденные муниципальной  предметно-методической комиссией олимпиады</a:t>
            </a:r>
            <a:endParaRPr lang="ru-RU" sz="1600" b="1" u="sng" dirty="0"/>
          </a:p>
        </p:txBody>
      </p:sp>
      <p:sp>
        <p:nvSpPr>
          <p:cNvPr id="12" name="Стрелка вправо 12">
            <a:extLst>
              <a:ext uri="{FF2B5EF4-FFF2-40B4-BE49-F238E27FC236}">
                <a16:creationId xmlns:a16="http://schemas.microsoft.com/office/drawing/2014/main" xmlns="" id="{B4202023-60CD-4A17-A86D-4BEF5BAE568A}"/>
              </a:ext>
            </a:extLst>
          </p:cNvPr>
          <p:cNvSpPr/>
          <p:nvPr/>
        </p:nvSpPr>
        <p:spPr>
          <a:xfrm>
            <a:off x="611559" y="4819730"/>
            <a:ext cx="504058" cy="44104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037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xmlns="" id="{622060D6-93D5-423D-8991-F55B1AD254FF}"/>
              </a:ext>
            </a:extLst>
          </p:cNvPr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Органы, участвующие в проведении школьного и муниципального этапов Олимпиады</a:t>
            </a:r>
          </a:p>
        </p:txBody>
      </p:sp>
      <p:grpSp>
        <p:nvGrpSpPr>
          <p:cNvPr id="17" name="Группа 16">
            <a:extLst>
              <a:ext uri="{FF2B5EF4-FFF2-40B4-BE49-F238E27FC236}">
                <a16:creationId xmlns:a16="http://schemas.microsoft.com/office/drawing/2014/main" xmlns="" id="{1B23761F-3007-4DB5-B46B-75D9FE86DF0B}"/>
              </a:ext>
            </a:extLst>
          </p:cNvPr>
          <p:cNvGrpSpPr/>
          <p:nvPr/>
        </p:nvGrpSpPr>
        <p:grpSpPr>
          <a:xfrm>
            <a:off x="791970" y="1628800"/>
            <a:ext cx="7848091" cy="4332076"/>
            <a:chOff x="578501" y="1113148"/>
            <a:chExt cx="7848091" cy="4332076"/>
          </a:xfrm>
        </p:grpSpPr>
        <p:sp>
          <p:nvSpPr>
            <p:cNvPr id="5" name="Скругленный прямоугольник 4">
              <a:extLst>
                <a:ext uri="{FF2B5EF4-FFF2-40B4-BE49-F238E27FC236}">
                  <a16:creationId xmlns:a16="http://schemas.microsoft.com/office/drawing/2014/main" xmlns="" id="{C02084FF-8624-43D8-B806-52BC6F306016}"/>
                </a:ext>
              </a:extLst>
            </p:cNvPr>
            <p:cNvSpPr/>
            <p:nvPr/>
          </p:nvSpPr>
          <p:spPr>
            <a:xfrm>
              <a:off x="1231074" y="1113148"/>
              <a:ext cx="3196910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Организатор этапа Олимпиады</a:t>
              </a:r>
              <a:endParaRPr lang="ru-RU" b="1" u="sng" dirty="0"/>
            </a:p>
          </p:txBody>
        </p:sp>
        <p:sp>
          <p:nvSpPr>
            <p:cNvPr id="6" name="Стрелка вправо 7">
              <a:extLst>
                <a:ext uri="{FF2B5EF4-FFF2-40B4-BE49-F238E27FC236}">
                  <a16:creationId xmlns:a16="http://schemas.microsoft.com/office/drawing/2014/main" xmlns="" id="{2D79FD3D-9F08-4BBD-8320-7D8D5D28E643}"/>
                </a:ext>
              </a:extLst>
            </p:cNvPr>
            <p:cNvSpPr/>
            <p:nvPr/>
          </p:nvSpPr>
          <p:spPr>
            <a:xfrm>
              <a:off x="611560" y="1468687"/>
              <a:ext cx="504056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7" name="Скругленный прямоугольник 8">
              <a:extLst>
                <a:ext uri="{FF2B5EF4-FFF2-40B4-BE49-F238E27FC236}">
                  <a16:creationId xmlns:a16="http://schemas.microsoft.com/office/drawing/2014/main" xmlns="" id="{23B291A5-DC0E-45CB-A8AD-E5100F71A18A}"/>
                </a:ext>
              </a:extLst>
            </p:cNvPr>
            <p:cNvSpPr/>
            <p:nvPr/>
          </p:nvSpPr>
          <p:spPr>
            <a:xfrm>
              <a:off x="1228108" y="2739126"/>
              <a:ext cx="3196910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dirty="0"/>
                <a:t>Оргкомитет этапа Олимпиады</a:t>
              </a:r>
              <a:endParaRPr lang="ru-RU" b="1" u="sng" dirty="0"/>
            </a:p>
          </p:txBody>
        </p:sp>
        <p:sp>
          <p:nvSpPr>
            <p:cNvPr id="8" name="Стрелка вправо 9">
              <a:extLst>
                <a:ext uri="{FF2B5EF4-FFF2-40B4-BE49-F238E27FC236}">
                  <a16:creationId xmlns:a16="http://schemas.microsoft.com/office/drawing/2014/main" xmlns="" id="{07606EC5-45FB-4EB7-8000-60D270D871A7}"/>
                </a:ext>
              </a:extLst>
            </p:cNvPr>
            <p:cNvSpPr/>
            <p:nvPr/>
          </p:nvSpPr>
          <p:spPr>
            <a:xfrm>
              <a:off x="611559" y="3094665"/>
              <a:ext cx="504057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Стрелка вправо 10">
              <a:extLst>
                <a:ext uri="{FF2B5EF4-FFF2-40B4-BE49-F238E27FC236}">
                  <a16:creationId xmlns:a16="http://schemas.microsoft.com/office/drawing/2014/main" xmlns="" id="{F0799A0F-82F7-467E-9971-B71991AE085B}"/>
                </a:ext>
              </a:extLst>
            </p:cNvPr>
            <p:cNvSpPr/>
            <p:nvPr/>
          </p:nvSpPr>
          <p:spPr>
            <a:xfrm>
              <a:off x="578501" y="4684639"/>
              <a:ext cx="504058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Скругленный прямоугольник 11">
              <a:extLst>
                <a:ext uri="{FF2B5EF4-FFF2-40B4-BE49-F238E27FC236}">
                  <a16:creationId xmlns:a16="http://schemas.microsoft.com/office/drawing/2014/main" xmlns="" id="{9358F549-A936-4D16-9EEB-76BC4B9E513D}"/>
                </a:ext>
              </a:extLst>
            </p:cNvPr>
            <p:cNvSpPr/>
            <p:nvPr/>
          </p:nvSpPr>
          <p:spPr>
            <a:xfrm>
              <a:off x="1231074" y="4365104"/>
              <a:ext cx="3209486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600"/>
                </a:spcBef>
                <a:spcAft>
                  <a:spcPts val="600"/>
                </a:spcAft>
              </a:pPr>
              <a:r>
                <a:rPr lang="ru-RU" dirty="0"/>
                <a:t>Жюри этапа Олимпиады</a:t>
              </a:r>
              <a:endParaRPr lang="ru-RU" b="1" u="sng" dirty="0"/>
            </a:p>
          </p:txBody>
        </p:sp>
        <p:sp>
          <p:nvSpPr>
            <p:cNvPr id="11" name="Скругленный прямоугольник 4">
              <a:extLst>
                <a:ext uri="{FF2B5EF4-FFF2-40B4-BE49-F238E27FC236}">
                  <a16:creationId xmlns:a16="http://schemas.microsoft.com/office/drawing/2014/main" xmlns="" id="{FEEF9C29-4958-4168-AD99-553F80BB2E41}"/>
                </a:ext>
              </a:extLst>
            </p:cNvPr>
            <p:cNvSpPr/>
            <p:nvPr/>
          </p:nvSpPr>
          <p:spPr>
            <a:xfrm>
              <a:off x="5220072" y="1125927"/>
              <a:ext cx="3196910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Функции и полномочия в соответствии с п.39 и п.48 Приказа Минобрнауки №1252</a:t>
              </a:r>
              <a:endParaRPr lang="ru-RU" sz="1600" b="1" u="sng" dirty="0"/>
            </a:p>
          </p:txBody>
        </p:sp>
        <p:sp>
          <p:nvSpPr>
            <p:cNvPr id="12" name="Скругленный прямоугольник 8">
              <a:extLst>
                <a:ext uri="{FF2B5EF4-FFF2-40B4-BE49-F238E27FC236}">
                  <a16:creationId xmlns:a16="http://schemas.microsoft.com/office/drawing/2014/main" xmlns="" id="{BA1AC455-D775-43EE-8B67-9347B77B9E0C}"/>
                </a:ext>
              </a:extLst>
            </p:cNvPr>
            <p:cNvSpPr/>
            <p:nvPr/>
          </p:nvSpPr>
          <p:spPr>
            <a:xfrm>
              <a:off x="5217106" y="2712320"/>
              <a:ext cx="3196910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Функции и полномочия в соответствии с п.40 и п.49 Приказа Минобрнауки №1252</a:t>
              </a:r>
              <a:endParaRPr lang="ru-RU" sz="1600" b="1" u="sng" dirty="0"/>
            </a:p>
          </p:txBody>
        </p:sp>
        <p:sp>
          <p:nvSpPr>
            <p:cNvPr id="13" name="Скругленный прямоугольник 11">
              <a:extLst>
                <a:ext uri="{FF2B5EF4-FFF2-40B4-BE49-F238E27FC236}">
                  <a16:creationId xmlns:a16="http://schemas.microsoft.com/office/drawing/2014/main" xmlns="" id="{A7ED665C-D9BB-485B-BC98-0A0D237628CF}"/>
                </a:ext>
              </a:extLst>
            </p:cNvPr>
            <p:cNvSpPr/>
            <p:nvPr/>
          </p:nvSpPr>
          <p:spPr>
            <a:xfrm>
              <a:off x="5217106" y="4365104"/>
              <a:ext cx="3209486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Функции и полномочия в соответствии с п.31 Приказа Минобрнауки №1252</a:t>
              </a:r>
              <a:endParaRPr lang="ru-RU" sz="1600" b="1" u="sng" dirty="0"/>
            </a:p>
          </p:txBody>
        </p:sp>
        <p:sp>
          <p:nvSpPr>
            <p:cNvPr id="14" name="Стрелка вправо 7">
              <a:extLst>
                <a:ext uri="{FF2B5EF4-FFF2-40B4-BE49-F238E27FC236}">
                  <a16:creationId xmlns:a16="http://schemas.microsoft.com/office/drawing/2014/main" xmlns="" id="{99231430-1AF2-494B-8D33-F571FEB9A9C0}"/>
                </a:ext>
              </a:extLst>
            </p:cNvPr>
            <p:cNvSpPr/>
            <p:nvPr/>
          </p:nvSpPr>
          <p:spPr>
            <a:xfrm>
              <a:off x="4569034" y="1451080"/>
              <a:ext cx="504056" cy="441049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5" name="Стрелка вправо 7">
              <a:extLst>
                <a:ext uri="{FF2B5EF4-FFF2-40B4-BE49-F238E27FC236}">
                  <a16:creationId xmlns:a16="http://schemas.microsoft.com/office/drawing/2014/main" xmlns="" id="{E553A9DA-338F-4EBD-AF7C-A9BBC8552ACA}"/>
                </a:ext>
              </a:extLst>
            </p:cNvPr>
            <p:cNvSpPr/>
            <p:nvPr/>
          </p:nvSpPr>
          <p:spPr>
            <a:xfrm>
              <a:off x="4569034" y="3067859"/>
              <a:ext cx="504056" cy="441049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6" name="Стрелка вправо 7">
              <a:extLst>
                <a:ext uri="{FF2B5EF4-FFF2-40B4-BE49-F238E27FC236}">
                  <a16:creationId xmlns:a16="http://schemas.microsoft.com/office/drawing/2014/main" xmlns="" id="{C54BE09D-67FD-4F8D-93CA-19375424A069}"/>
                </a:ext>
              </a:extLst>
            </p:cNvPr>
            <p:cNvSpPr/>
            <p:nvPr/>
          </p:nvSpPr>
          <p:spPr>
            <a:xfrm>
              <a:off x="4601963" y="4684638"/>
              <a:ext cx="504056" cy="441049"/>
            </a:xfrm>
            <a:prstGeom prst="rightArrow">
              <a:avLst/>
            </a:prstGeom>
            <a:solidFill>
              <a:schemeClr val="bg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36263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extLst>
              <a:ext uri="{FF2B5EF4-FFF2-40B4-BE49-F238E27FC236}">
                <a16:creationId xmlns:a16="http://schemas.microsoft.com/office/drawing/2014/main" xmlns="" id="{47460F47-D6CB-4503-A80A-8B9F2586751C}"/>
              </a:ext>
            </a:extLst>
          </p:cNvPr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требования к организации Олимпиады</a:t>
            </a:r>
          </a:p>
        </p:txBody>
      </p: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5B1C920C-F1E3-4CE7-B49A-B5B54ADD14EF}"/>
              </a:ext>
            </a:extLst>
          </p:cNvPr>
          <p:cNvGrpSpPr/>
          <p:nvPr/>
        </p:nvGrpSpPr>
        <p:grpSpPr>
          <a:xfrm>
            <a:off x="863587" y="1412776"/>
            <a:ext cx="7416825" cy="4980148"/>
            <a:chOff x="611559" y="1113148"/>
            <a:chExt cx="7416825" cy="4980148"/>
          </a:xfrm>
        </p:grpSpPr>
        <p:sp>
          <p:nvSpPr>
            <p:cNvPr id="5" name="Скругленный прямоугольник 4">
              <a:extLst>
                <a:ext uri="{FF2B5EF4-FFF2-40B4-BE49-F238E27FC236}">
                  <a16:creationId xmlns:a16="http://schemas.microsoft.com/office/drawing/2014/main" xmlns="" id="{E64A62B6-9AE7-4B66-976B-8CE371819F82}"/>
                </a:ext>
              </a:extLst>
            </p:cNvPr>
            <p:cNvSpPr/>
            <p:nvPr/>
          </p:nvSpPr>
          <p:spPr>
            <a:xfrm>
              <a:off x="1231074" y="1113148"/>
              <a:ext cx="5753194" cy="58766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Олимпиада проводится на русском языке</a:t>
              </a:r>
              <a:endParaRPr lang="ru-RU" sz="1600" b="1" u="sng" dirty="0"/>
            </a:p>
          </p:txBody>
        </p:sp>
        <p:sp>
          <p:nvSpPr>
            <p:cNvPr id="6" name="Скругленный прямоугольник 5">
              <a:extLst>
                <a:ext uri="{FF2B5EF4-FFF2-40B4-BE49-F238E27FC236}">
                  <a16:creationId xmlns:a16="http://schemas.microsoft.com/office/drawing/2014/main" xmlns="" id="{C0F6D015-56D6-497E-8899-A73C98FF04C8}"/>
                </a:ext>
              </a:extLst>
            </p:cNvPr>
            <p:cNvSpPr/>
            <p:nvPr/>
          </p:nvSpPr>
          <p:spPr>
            <a:xfrm>
              <a:off x="1229164" y="4353508"/>
              <a:ext cx="6797310" cy="55821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400" dirty="0" smtClean="0"/>
                <a:t>Олимпиада </a:t>
              </a:r>
              <a:r>
                <a:rPr lang="ru-RU" sz="1400" dirty="0"/>
                <a:t>может проводиться с использованием информационно-коммуникационных технологий </a:t>
              </a:r>
              <a:endParaRPr lang="ru-RU" sz="1400" dirty="0"/>
            </a:p>
          </p:txBody>
        </p:sp>
        <p:sp>
          <p:nvSpPr>
            <p:cNvPr id="7" name="Стрелка вправо 7">
              <a:extLst>
                <a:ext uri="{FF2B5EF4-FFF2-40B4-BE49-F238E27FC236}">
                  <a16:creationId xmlns:a16="http://schemas.microsoft.com/office/drawing/2014/main" xmlns="" id="{E6961FCD-6942-4B0D-923E-758F40E24C9E}"/>
                </a:ext>
              </a:extLst>
            </p:cNvPr>
            <p:cNvSpPr/>
            <p:nvPr/>
          </p:nvSpPr>
          <p:spPr>
            <a:xfrm>
              <a:off x="621494" y="1182036"/>
              <a:ext cx="504056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8" name="Скругленный прямоугольник 8">
              <a:extLst>
                <a:ext uri="{FF2B5EF4-FFF2-40B4-BE49-F238E27FC236}">
                  <a16:creationId xmlns:a16="http://schemas.microsoft.com/office/drawing/2014/main" xmlns="" id="{31A5EA63-C96E-4FAC-8D3D-65CDE553A1A6}"/>
                </a:ext>
              </a:extLst>
            </p:cNvPr>
            <p:cNvSpPr/>
            <p:nvPr/>
          </p:nvSpPr>
          <p:spPr>
            <a:xfrm>
              <a:off x="1231074" y="1768952"/>
              <a:ext cx="5753194" cy="58766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ru-RU" sz="1600" dirty="0"/>
                <a:t>Взимание платы за участие в олимпиаде не допускается</a:t>
              </a:r>
            </a:p>
          </p:txBody>
        </p:sp>
        <p:sp>
          <p:nvSpPr>
            <p:cNvPr id="9" name="Стрелка вправо 9">
              <a:extLst>
                <a:ext uri="{FF2B5EF4-FFF2-40B4-BE49-F238E27FC236}">
                  <a16:creationId xmlns:a16="http://schemas.microsoft.com/office/drawing/2014/main" xmlns="" id="{385B946B-5D84-47D2-84E1-AA581C951E23}"/>
                </a:ext>
              </a:extLst>
            </p:cNvPr>
            <p:cNvSpPr/>
            <p:nvPr/>
          </p:nvSpPr>
          <p:spPr>
            <a:xfrm>
              <a:off x="622892" y="1842257"/>
              <a:ext cx="504057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0" name="Стрелка вправо 10">
              <a:extLst>
                <a:ext uri="{FF2B5EF4-FFF2-40B4-BE49-F238E27FC236}">
                  <a16:creationId xmlns:a16="http://schemas.microsoft.com/office/drawing/2014/main" xmlns="" id="{36C3EDF8-0293-4E38-9A17-52E5C7E301DB}"/>
                </a:ext>
              </a:extLst>
            </p:cNvPr>
            <p:cNvSpPr/>
            <p:nvPr/>
          </p:nvSpPr>
          <p:spPr>
            <a:xfrm>
              <a:off x="611559" y="2772563"/>
              <a:ext cx="504058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Скругленный прямоугольник 11">
              <a:extLst>
                <a:ext uri="{FF2B5EF4-FFF2-40B4-BE49-F238E27FC236}">
                  <a16:creationId xmlns:a16="http://schemas.microsoft.com/office/drawing/2014/main" xmlns="" id="{D0455DA4-8C44-4FF3-8847-2A529AC861B9}"/>
                </a:ext>
              </a:extLst>
            </p:cNvPr>
            <p:cNvSpPr/>
            <p:nvPr/>
          </p:nvSpPr>
          <p:spPr>
            <a:xfrm>
              <a:off x="1231074" y="2424756"/>
              <a:ext cx="6797310" cy="11366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200" dirty="0"/>
                <a:t>При проведении олимпиады </a:t>
              </a:r>
              <a:r>
                <a:rPr lang="ru-RU" sz="1200" b="1" u="sng" dirty="0"/>
                <a:t>вправе присутствовать</a:t>
              </a:r>
              <a:r>
                <a:rPr lang="ru-RU" sz="1200" dirty="0"/>
                <a:t>:</a:t>
              </a:r>
            </a:p>
            <a:p>
              <a:pPr algn="just"/>
              <a:r>
                <a:rPr lang="ru-RU" sz="1200" dirty="0"/>
                <a:t>а)представители Организатора, </a:t>
              </a:r>
            </a:p>
            <a:p>
              <a:pPr algn="just"/>
              <a:r>
                <a:rPr lang="ru-RU" sz="1200" dirty="0"/>
                <a:t>б)представители Оргкомитета, </a:t>
              </a:r>
            </a:p>
            <a:p>
              <a:pPr algn="just"/>
              <a:r>
                <a:rPr lang="ru-RU" sz="1200" dirty="0"/>
                <a:t>в)должностные лица Министерства просвещения, </a:t>
              </a:r>
            </a:p>
            <a:p>
              <a:pPr algn="just"/>
              <a:r>
                <a:rPr lang="ru-RU" sz="1200" dirty="0"/>
                <a:t>г)общественные наблюдатели, аккредитованные в порядке, установленном Приказом Минобрнауки России от 28.06.2013 №491</a:t>
              </a:r>
            </a:p>
          </p:txBody>
        </p:sp>
        <p:sp>
          <p:nvSpPr>
            <p:cNvPr id="12" name="Стрелка вправо 12">
              <a:extLst>
                <a:ext uri="{FF2B5EF4-FFF2-40B4-BE49-F238E27FC236}">
                  <a16:creationId xmlns:a16="http://schemas.microsoft.com/office/drawing/2014/main" xmlns="" id="{41008962-4AE1-443B-B29F-6096E16A8342}"/>
                </a:ext>
              </a:extLst>
            </p:cNvPr>
            <p:cNvSpPr/>
            <p:nvPr/>
          </p:nvSpPr>
          <p:spPr>
            <a:xfrm>
              <a:off x="621494" y="4411435"/>
              <a:ext cx="504058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3" name="Скругленный прямоугольник 5">
              <a:extLst>
                <a:ext uri="{FF2B5EF4-FFF2-40B4-BE49-F238E27FC236}">
                  <a16:creationId xmlns:a16="http://schemas.microsoft.com/office/drawing/2014/main" xmlns="" id="{2BB0DFF0-E9FF-486B-AA77-D24061A4E06D}"/>
                </a:ext>
              </a:extLst>
            </p:cNvPr>
            <p:cNvSpPr/>
            <p:nvPr/>
          </p:nvSpPr>
          <p:spPr>
            <a:xfrm>
              <a:off x="1229164" y="4979869"/>
              <a:ext cx="6797310" cy="1113427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ru-RU" sz="1600" dirty="0"/>
                <a:t>До начала проведения олимпиады до всех участников доводятся правила проведения олимпиады, определенные п.13, 15 – 21 Приказа Минобрнауки №1252, а также соответствующими Требованиями к организации и проведению этапа Олимпиады</a:t>
              </a:r>
            </a:p>
          </p:txBody>
        </p:sp>
        <p:sp>
          <p:nvSpPr>
            <p:cNvPr id="14" name="Стрелка вправо 12">
              <a:extLst>
                <a:ext uri="{FF2B5EF4-FFF2-40B4-BE49-F238E27FC236}">
                  <a16:creationId xmlns:a16="http://schemas.microsoft.com/office/drawing/2014/main" xmlns="" id="{3A33931B-F802-43B7-A902-325BDBC5A116}"/>
                </a:ext>
              </a:extLst>
            </p:cNvPr>
            <p:cNvSpPr/>
            <p:nvPr/>
          </p:nvSpPr>
          <p:spPr>
            <a:xfrm>
              <a:off x="632332" y="5316057"/>
              <a:ext cx="504058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sp>
        <p:nvSpPr>
          <p:cNvPr id="16" name="Скругленный прямоугольник 15">
            <a:extLst>
              <a:ext uri="{FF2B5EF4-FFF2-40B4-BE49-F238E27FC236}">
                <a16:creationId xmlns:a16="http://schemas.microsoft.com/office/drawing/2014/main" xmlns="" id="{C0F6D015-56D6-497E-8899-A73C98FF04C8}"/>
              </a:ext>
            </a:extLst>
          </p:cNvPr>
          <p:cNvSpPr/>
          <p:nvPr/>
        </p:nvSpPr>
        <p:spPr>
          <a:xfrm>
            <a:off x="1483102" y="3973481"/>
            <a:ext cx="6797310" cy="558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Родители (законные представители) учащихся подтверждают согласие на публикацию олимпиадных работ в порядке, установленном п. 14 Приказа Минобрнауки №1252</a:t>
            </a:r>
          </a:p>
        </p:txBody>
      </p:sp>
      <p:sp>
        <p:nvSpPr>
          <p:cNvPr id="17" name="Стрелка вправо 10">
            <a:extLst>
              <a:ext uri="{FF2B5EF4-FFF2-40B4-BE49-F238E27FC236}">
                <a16:creationId xmlns:a16="http://schemas.microsoft.com/office/drawing/2014/main" xmlns="" id="{36C3EDF8-0293-4E38-9A17-52E5C7E301DB}"/>
              </a:ext>
            </a:extLst>
          </p:cNvPr>
          <p:cNvSpPr/>
          <p:nvPr/>
        </p:nvSpPr>
        <p:spPr>
          <a:xfrm>
            <a:off x="873520" y="4032064"/>
            <a:ext cx="504058" cy="44104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4423755"/>
            <a:ext cx="466794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6000" b="1" dirty="0">
                <a:solidFill>
                  <a:prstClr val="black"/>
                </a:solidFill>
              </a:rPr>
              <a:t>!</a:t>
            </a:r>
            <a:endParaRPr lang="ru-RU" sz="6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785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условия организации школьного этапа Олимпиады</a:t>
            </a:r>
          </a:p>
        </p:txBody>
      </p:sp>
      <p:grpSp>
        <p:nvGrpSpPr>
          <p:cNvPr id="2" name="Группа 1">
            <a:extLst>
              <a:ext uri="{FF2B5EF4-FFF2-40B4-BE49-F238E27FC236}">
                <a16:creationId xmlns:a16="http://schemas.microsoft.com/office/drawing/2014/main" xmlns="" id="{8BA0EF25-5EE8-44E4-B79D-33E0BB8D8C7C}"/>
              </a:ext>
            </a:extLst>
          </p:cNvPr>
          <p:cNvGrpSpPr/>
          <p:nvPr/>
        </p:nvGrpSpPr>
        <p:grpSpPr>
          <a:xfrm>
            <a:off x="611560" y="1700808"/>
            <a:ext cx="8208913" cy="4386237"/>
            <a:chOff x="611559" y="1113148"/>
            <a:chExt cx="8208913" cy="438623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1231074" y="1113148"/>
              <a:ext cx="7589398" cy="83259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/>
                <a:t>Школьный этап ВОШ по праву проводится </a:t>
              </a:r>
              <a:r>
                <a:rPr lang="en-US" dirty="0"/>
                <a:t> </a:t>
              </a:r>
              <a:r>
                <a:rPr lang="ru-RU" dirty="0"/>
                <a:t>в даты, определяемые муниципальными образованиями, но не позднее </a:t>
              </a:r>
              <a:r>
                <a:rPr lang="ru-RU" dirty="0" smtClean="0"/>
                <a:t>01.11.2020</a:t>
              </a:r>
              <a:endParaRPr lang="ru-RU" b="1" u="sng" dirty="0"/>
            </a:p>
          </p:txBody>
        </p:sp>
        <p:sp>
          <p:nvSpPr>
            <p:cNvPr id="6" name="Скругленный прямоугольник 5"/>
            <p:cNvSpPr/>
            <p:nvPr/>
          </p:nvSpPr>
          <p:spPr>
            <a:xfrm>
              <a:off x="1218498" y="4581126"/>
              <a:ext cx="7591308" cy="918259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Время выполнения заданий:</a:t>
              </a:r>
            </a:p>
            <a:p>
              <a:pPr algn="ctr"/>
              <a:r>
                <a:rPr lang="ru-RU" sz="1600" dirty="0"/>
                <a:t>– не более 1,5 астрономических часов для 10-х – 11-х классов</a:t>
              </a:r>
            </a:p>
            <a:p>
              <a:pPr algn="ctr"/>
              <a:r>
                <a:rPr lang="ru-RU" sz="1600" dirty="0"/>
                <a:t>- не более 1 астрономического часа для 9-х (или более младших) классов </a:t>
              </a:r>
            </a:p>
          </p:txBody>
        </p:sp>
        <p:sp>
          <p:nvSpPr>
            <p:cNvPr id="8" name="Стрелка вправо 7"/>
            <p:cNvSpPr/>
            <p:nvPr/>
          </p:nvSpPr>
          <p:spPr>
            <a:xfrm>
              <a:off x="611561" y="1308919"/>
              <a:ext cx="504056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1231074" y="2060848"/>
              <a:ext cx="7589398" cy="11521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just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400" dirty="0"/>
                <a:t>Школьный этап ВОШ по праву </a:t>
              </a:r>
              <a:r>
                <a:rPr lang="ru-RU" sz="1400" b="1" u="sng" dirty="0"/>
                <a:t>проводится</a:t>
              </a:r>
              <a:r>
                <a:rPr lang="ru-RU" sz="1400" dirty="0"/>
                <a:t> среди учащихся 9-х, 10-х и 11-х классов</a:t>
              </a:r>
            </a:p>
            <a:p>
              <a:pPr marL="285750" indent="-285750" algn="just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400" dirty="0"/>
                <a:t>Школьный этап ВОШ по праву </a:t>
              </a:r>
              <a:r>
                <a:rPr lang="ru-RU" sz="1400" b="1" u="sng" dirty="0"/>
                <a:t>может проводиться </a:t>
              </a:r>
              <a:r>
                <a:rPr lang="ru-RU" sz="1400" dirty="0"/>
                <a:t>также среди учащихся 5-х – 8-х классов (в зависимости от уровня подготовки учащихся и программы образовательного учреждения)</a:t>
              </a:r>
              <a:endParaRPr lang="ru-RU" sz="1400" b="1" u="sng" dirty="0"/>
            </a:p>
          </p:txBody>
        </p:sp>
        <p:sp>
          <p:nvSpPr>
            <p:cNvPr id="10" name="Стрелка вправо 9"/>
            <p:cNvSpPr/>
            <p:nvPr/>
          </p:nvSpPr>
          <p:spPr>
            <a:xfrm>
              <a:off x="627424" y="2416387"/>
              <a:ext cx="504057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Стрелка вправо 10"/>
            <p:cNvSpPr/>
            <p:nvPr/>
          </p:nvSpPr>
          <p:spPr>
            <a:xfrm>
              <a:off x="611559" y="3631600"/>
              <a:ext cx="504058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1231074" y="3356992"/>
              <a:ext cx="7589398" cy="108012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just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400" dirty="0"/>
                <a:t>Участие в школьном этапе ВОШ по праву является исключительно добровольным. Принуждение учащихся к участию в Олимпиаде не допускается</a:t>
              </a:r>
            </a:p>
            <a:p>
              <a:pPr marL="285750" indent="-285750" algn="just">
                <a:spcBef>
                  <a:spcPts val="600"/>
                </a:spcBef>
                <a:spcAft>
                  <a:spcPts val="600"/>
                </a:spcAft>
                <a:buFont typeface="Arial" panose="020B0604020202020204" pitchFamily="34" charset="0"/>
                <a:buChar char="•"/>
              </a:pPr>
              <a:r>
                <a:rPr lang="ru-RU" sz="1400" dirty="0"/>
                <a:t>Учащемуся, желающему принять участие в Олимпиаде, не может быть в этом отказано</a:t>
              </a:r>
              <a:endParaRPr lang="ru-RU" sz="1400" b="1" u="sng" dirty="0"/>
            </a:p>
          </p:txBody>
        </p:sp>
        <p:sp>
          <p:nvSpPr>
            <p:cNvPr id="13" name="Стрелка вправо 12"/>
            <p:cNvSpPr/>
            <p:nvPr/>
          </p:nvSpPr>
          <p:spPr>
            <a:xfrm>
              <a:off x="611559" y="4819730"/>
              <a:ext cx="504058" cy="441049"/>
            </a:xfrm>
            <a:prstGeom prst="rightArrow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882009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Общие правила проведения школьного этапа Олимпиады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97099" y="1340768"/>
            <a:ext cx="500432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Каждый учащийся выполняет задания Олимпиады </a:t>
            </a:r>
            <a:r>
              <a:rPr lang="ru-RU" sz="1600" b="1" u="sng" dirty="0"/>
              <a:t>самостоятельно</a:t>
            </a:r>
            <a:r>
              <a:rPr lang="ru-RU" sz="1600" dirty="0"/>
              <a:t>, за отдельным столом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560" y="2420888"/>
            <a:ext cx="5004324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Учащиеся вправе взять с собой в аудиторию </a:t>
            </a:r>
            <a:r>
              <a:rPr lang="ru-RU" sz="1600" b="1" u="sng" dirty="0"/>
              <a:t>только:</a:t>
            </a:r>
            <a:r>
              <a:rPr lang="ru-RU" sz="1600" dirty="0"/>
              <a:t> 1) письменные принадлежности; 2) прохладительные напитки; 3) шоколад; 4) необходимые медикаменты.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11560" y="4214402"/>
            <a:ext cx="5002872" cy="1158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Учащийся до завершения выполнения заданий вправе покинуть аудиторию только в сопровождении дежурного, предварительно сдав свою работу и черновик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20184" y="5589240"/>
            <a:ext cx="5002872" cy="11161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В каждом классе находятся члены </a:t>
            </a:r>
            <a:r>
              <a:rPr lang="ru-RU" sz="1600" dirty="0" smtClean="0"/>
              <a:t>Оргкомитета Олимпиады</a:t>
            </a:r>
            <a:endParaRPr lang="ru-RU" sz="1600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44208" y="1196752"/>
            <a:ext cx="2376264" cy="338437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Факт обнаружения </a:t>
            </a:r>
            <a:r>
              <a:rPr lang="ru-RU" sz="1600" b="1" u="sng" dirty="0"/>
              <a:t>любых</a:t>
            </a:r>
            <a:r>
              <a:rPr lang="ru-RU" sz="1600" dirty="0"/>
              <a:t> вспомогательных материалов,  технических средств, консультаций с иными участниками достаточен для снятия работы с оценивания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44208" y="4725144"/>
            <a:ext cx="2376264" cy="198022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Члены </a:t>
            </a:r>
            <a:r>
              <a:rPr lang="ru-RU" sz="1600" dirty="0" smtClean="0"/>
              <a:t>Оргкомитета </a:t>
            </a:r>
            <a:r>
              <a:rPr lang="ru-RU" sz="1600" dirty="0"/>
              <a:t>удостоверяют исправления, внесенные учащимися при выполнении заданий закрытого типа</a:t>
            </a:r>
          </a:p>
        </p:txBody>
      </p:sp>
      <p:sp>
        <p:nvSpPr>
          <p:cNvPr id="15" name="Правая фигурная скобка 14"/>
          <p:cNvSpPr/>
          <p:nvPr/>
        </p:nvSpPr>
        <p:spPr>
          <a:xfrm>
            <a:off x="5670933" y="1403065"/>
            <a:ext cx="720080" cy="2448273"/>
          </a:xfrm>
          <a:prstGeom prst="rightBrace">
            <a:avLst>
              <a:gd name="adj1" fmla="val 150914"/>
              <a:gd name="adj2" fmla="val 49607"/>
            </a:avLst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5721216" y="5886272"/>
            <a:ext cx="619515" cy="4410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7249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заданий школьного этапа Олимпиады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03648" y="1124744"/>
            <a:ext cx="669674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Школьный этап Олимпиады рекомендуется проводить в один тур </a:t>
            </a:r>
            <a:endParaRPr lang="de-DE" sz="1600" dirty="0"/>
          </a:p>
        </p:txBody>
      </p:sp>
      <p:sp>
        <p:nvSpPr>
          <p:cNvPr id="6" name="Стрелка вниз 5"/>
          <p:cNvSpPr/>
          <p:nvPr/>
        </p:nvSpPr>
        <p:spPr>
          <a:xfrm>
            <a:off x="4427984" y="1628800"/>
            <a:ext cx="288032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128042" y="1935138"/>
            <a:ext cx="8640960" cy="3816424"/>
            <a:chOff x="323528" y="2060848"/>
            <a:chExt cx="8640960" cy="3816424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771800" y="2060848"/>
              <a:ext cx="3744416" cy="57606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Возможные типы заданий Олимпиады </a:t>
              </a:r>
              <a:endParaRPr lang="de-DE" sz="1600" dirty="0"/>
            </a:p>
          </p:txBody>
        </p:sp>
        <p:sp>
          <p:nvSpPr>
            <p:cNvPr id="7" name="Скругленный прямоугольник 6"/>
            <p:cNvSpPr/>
            <p:nvPr/>
          </p:nvSpPr>
          <p:spPr>
            <a:xfrm>
              <a:off x="323528" y="3140968"/>
              <a:ext cx="2016224" cy="129614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Тесты (с одним или несколькими вариантами ответов)</a:t>
              </a:r>
              <a:endParaRPr lang="de-DE" sz="1600" dirty="0"/>
            </a:p>
          </p:txBody>
        </p:sp>
        <p:sp>
          <p:nvSpPr>
            <p:cNvPr id="8" name="Скругленный прямоугольник 7"/>
            <p:cNvSpPr/>
            <p:nvPr/>
          </p:nvSpPr>
          <p:spPr>
            <a:xfrm>
              <a:off x="2915816" y="3140968"/>
              <a:ext cx="1584176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Раскрытие содержания терминов</a:t>
              </a:r>
              <a:endParaRPr lang="de-DE" sz="1600" dirty="0"/>
            </a:p>
          </p:txBody>
        </p:sp>
        <p:sp>
          <p:nvSpPr>
            <p:cNvPr id="9" name="Скругленный прямоугольник 8"/>
            <p:cNvSpPr/>
            <p:nvPr/>
          </p:nvSpPr>
          <p:spPr>
            <a:xfrm>
              <a:off x="4860032" y="3140968"/>
              <a:ext cx="1440160" cy="100811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Заполнение пробелов в тексте </a:t>
              </a:r>
              <a:endParaRPr lang="de-DE" sz="1600" dirty="0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6804248" y="3140968"/>
              <a:ext cx="2160240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/>
                <a:t>Задания на установление соответствия (например, соответствия частных признаков отдельных институтов и этих институтов)</a:t>
              </a:r>
              <a:endParaRPr lang="de-DE" sz="1200" dirty="0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323528" y="4653136"/>
              <a:ext cx="1512168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Решение правовых  задач</a:t>
              </a:r>
              <a:endParaRPr lang="de-DE" sz="1600" dirty="0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1979712" y="4653136"/>
              <a:ext cx="1512168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Решение кроссвордов</a:t>
              </a:r>
              <a:endParaRPr lang="de-DE" sz="1600" dirty="0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364088" y="4653136"/>
              <a:ext cx="1872208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Анализ текста по поставленным к нему вопросам</a:t>
              </a:r>
              <a:endParaRPr lang="de-DE" sz="1600" dirty="0"/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3707904" y="4653136"/>
              <a:ext cx="1440160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Перевод крылатых латинских выражений</a:t>
              </a:r>
              <a:endParaRPr lang="de-DE" sz="1600" dirty="0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7452320" y="4653136"/>
              <a:ext cx="1512168" cy="122413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dirty="0"/>
                <a:t>Иные типы заданий</a:t>
              </a:r>
              <a:endParaRPr lang="de-DE" sz="1600" dirty="0"/>
            </a:p>
          </p:txBody>
        </p:sp>
        <p:sp>
          <p:nvSpPr>
            <p:cNvPr id="17" name="Правая фигурная скобка 16"/>
            <p:cNvSpPr/>
            <p:nvPr/>
          </p:nvSpPr>
          <p:spPr>
            <a:xfrm rot="16200000">
              <a:off x="4463988" y="-1431540"/>
              <a:ext cx="360040" cy="8640960"/>
            </a:xfrm>
            <a:prstGeom prst="rightBrace">
              <a:avLst>
                <a:gd name="adj1" fmla="val 177648"/>
                <a:gd name="adj2" fmla="val 50000"/>
              </a:avLst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755578" y="5949280"/>
            <a:ext cx="8013424" cy="792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u="sng" dirty="0"/>
              <a:t>Количество, типы и уровень сложности</a:t>
            </a:r>
            <a:r>
              <a:rPr lang="ru-RU" sz="1600" dirty="0"/>
              <a:t> заданий определяются муниципальными предметно-методическими комиссиями </a:t>
            </a:r>
            <a:r>
              <a:rPr lang="ru-RU" sz="1600" b="1" u="sng" dirty="0"/>
              <a:t>с учетом возраста учащихся и уровня их подготовки</a:t>
            </a:r>
            <a:endParaRPr lang="de-DE" sz="1600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251520" y="6124798"/>
            <a:ext cx="360040" cy="441049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5031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выполнения заданий школьного этапа Олимпиады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43608" y="1052736"/>
            <a:ext cx="7416824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ru-RU" sz="1200" dirty="0"/>
              <a:t>Перед началом выполнения заданий для учащихся </a:t>
            </a:r>
            <a:r>
              <a:rPr lang="ru-RU" sz="1200" b="1" u="sng" dirty="0"/>
              <a:t>проводится инструктаж </a:t>
            </a:r>
          </a:p>
          <a:p>
            <a:pPr algn="ctr">
              <a:spcAft>
                <a:spcPts val="600"/>
              </a:spcAft>
            </a:pPr>
            <a:r>
              <a:rPr lang="ru-RU" sz="1200" dirty="0"/>
              <a:t>Все задания </a:t>
            </a:r>
            <a:r>
              <a:rPr lang="ru-RU" sz="1200" b="1" u="sng" dirty="0"/>
              <a:t>выполняются только ручками </a:t>
            </a:r>
            <a:r>
              <a:rPr lang="ru-RU" sz="1200" dirty="0"/>
              <a:t>(с пастой синего, фиолетового или черного цвета) на предоставляемых учащимся бланках или в отдельных проштампованных листах. </a:t>
            </a:r>
          </a:p>
          <a:p>
            <a:pPr algn="ctr">
              <a:spcAft>
                <a:spcPts val="600"/>
              </a:spcAft>
            </a:pPr>
            <a:r>
              <a:rPr lang="ru-RU" sz="1200" dirty="0"/>
              <a:t>Ведение </a:t>
            </a:r>
            <a:r>
              <a:rPr lang="ru-RU" sz="1200" b="1" u="sng" dirty="0"/>
              <a:t>черновиков</a:t>
            </a:r>
            <a:r>
              <a:rPr lang="ru-RU" sz="1200" dirty="0"/>
              <a:t> допускается, однако они сдаются вместе с работой и </a:t>
            </a:r>
            <a:r>
              <a:rPr lang="ru-RU" sz="1200" b="1" u="sng" dirty="0"/>
              <a:t>не проверяются</a:t>
            </a:r>
            <a:endParaRPr lang="de-DE" sz="1200" b="1" u="sng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39552" y="2204864"/>
            <a:ext cx="3024336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Задания закрытого типа</a:t>
            </a:r>
            <a:endParaRPr lang="de-DE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07904" y="2204864"/>
            <a:ext cx="53285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Задания открытого типа</a:t>
            </a:r>
            <a:endParaRPr lang="de-DE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9552" y="3068960"/>
            <a:ext cx="122413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Тесты</a:t>
            </a:r>
            <a:endParaRPr lang="de-DE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35696" y="3068960"/>
            <a:ext cx="172819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Установление соответствия</a:t>
            </a:r>
            <a:endParaRPr lang="de-DE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2483768" y="1988840"/>
            <a:ext cx="360040" cy="21602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6444208" y="1988840"/>
            <a:ext cx="360040" cy="216024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971600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2483768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707904" y="3068960"/>
            <a:ext cx="93610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Задачи</a:t>
            </a:r>
            <a:endParaRPr lang="de-DE" sz="1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804248" y="3068960"/>
            <a:ext cx="1296144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Кроссворды</a:t>
            </a:r>
            <a:endParaRPr lang="de-DE" sz="1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716016" y="3068960"/>
            <a:ext cx="8640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Тесты</a:t>
            </a:r>
            <a:endParaRPr lang="de-DE" sz="1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652120" y="3068960"/>
            <a:ext cx="1080120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Анализ текста</a:t>
            </a:r>
            <a:endParaRPr lang="de-DE" sz="1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172400" y="3068960"/>
            <a:ext cx="864096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Иные</a:t>
            </a:r>
            <a:endParaRPr lang="de-DE" sz="1400" dirty="0"/>
          </a:p>
        </p:txBody>
      </p:sp>
      <p:sp>
        <p:nvSpPr>
          <p:cNvPr id="19" name="Стрелка вниз 18"/>
          <p:cNvSpPr/>
          <p:nvPr/>
        </p:nvSpPr>
        <p:spPr>
          <a:xfrm>
            <a:off x="3995936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Стрелка вниз 19"/>
          <p:cNvSpPr/>
          <p:nvPr/>
        </p:nvSpPr>
        <p:spPr>
          <a:xfrm>
            <a:off x="4932040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1" name="Стрелка вниз 20"/>
          <p:cNvSpPr/>
          <p:nvPr/>
        </p:nvSpPr>
        <p:spPr>
          <a:xfrm>
            <a:off x="6012160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2" name="Стрелка вниз 21"/>
          <p:cNvSpPr/>
          <p:nvPr/>
        </p:nvSpPr>
        <p:spPr>
          <a:xfrm>
            <a:off x="7236296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3" name="Стрелка вниз 22"/>
          <p:cNvSpPr/>
          <p:nvPr/>
        </p:nvSpPr>
        <p:spPr>
          <a:xfrm>
            <a:off x="8388424" y="278092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7504" y="4005064"/>
            <a:ext cx="345638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200" dirty="0"/>
              <a:t>Ответ дается посредством выбора одного (нескольких) вариантов из предложенных.</a:t>
            </a:r>
          </a:p>
          <a:p>
            <a:pPr marL="342900" indent="-342900" algn="just">
              <a:buAutoNum type="arabicPeriod"/>
            </a:pPr>
            <a:r>
              <a:rPr lang="ru-RU" sz="1200" dirty="0"/>
              <a:t>Верный вариант обводится, или отмечается иным способом, или вписывается в виде выбранных букв или цифр.</a:t>
            </a:r>
          </a:p>
          <a:p>
            <a:pPr marL="342900" indent="-342900" algn="just">
              <a:buAutoNum type="arabicPeriod"/>
            </a:pPr>
            <a:r>
              <a:rPr lang="ru-RU" sz="1200" dirty="0"/>
              <a:t>Иные (помимо предложенных) варианты ответов не допускаются</a:t>
            </a:r>
            <a:endParaRPr lang="de-DE" sz="12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707904" y="4005064"/>
            <a:ext cx="5328592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400" dirty="0"/>
              <a:t>Ответ (содержание термина, решение задачи и т.п.) вписывается участником в отведенное на бланке место или в проштампованный лист, на котором выполняются задания</a:t>
            </a:r>
          </a:p>
          <a:p>
            <a:pPr marL="342900" indent="-342900" algn="just">
              <a:buAutoNum type="arabicPeriod"/>
            </a:pPr>
            <a:r>
              <a:rPr lang="ru-RU" sz="1400" dirty="0"/>
              <a:t>Ответ дается только на вопросы, поставленные в задании, </a:t>
            </a:r>
            <a:r>
              <a:rPr lang="ru-RU" sz="1400" u="sng" dirty="0"/>
              <a:t>пояснения по иным вопросам не требуются и не проверяются</a:t>
            </a:r>
            <a:endParaRPr lang="de-DE" sz="1400" u="sng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107504" y="5877272"/>
            <a:ext cx="3456384" cy="98072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/>
              <a:t>При исправлении учащийся собственноручно вписывает: </a:t>
            </a:r>
            <a:r>
              <a:rPr lang="ru-RU" sz="1200" i="1" dirty="0"/>
              <a:t>«Верный ответ _______»</a:t>
            </a:r>
            <a:r>
              <a:rPr lang="ru-RU" sz="1200" dirty="0"/>
              <a:t>. </a:t>
            </a:r>
            <a:r>
              <a:rPr lang="ru-RU" sz="1200" u="sng" dirty="0"/>
              <a:t>Исправление удостоверяется подписью члена </a:t>
            </a:r>
            <a:r>
              <a:rPr lang="ru-RU" sz="1200" u="sng" dirty="0" smtClean="0"/>
              <a:t>Оргкомитета</a:t>
            </a:r>
            <a:endParaRPr lang="de-DE" sz="1200" u="sng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07904" y="5877272"/>
            <a:ext cx="5328592" cy="86409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sz="1400" dirty="0"/>
              <a:t>Учащиеся собственноручно в свободной (понятной) форме вносят все необходимые исправления. </a:t>
            </a:r>
            <a:r>
              <a:rPr lang="ru-RU" sz="1400" u="sng" dirty="0"/>
              <a:t>Удостоверение исправлений не требуется</a:t>
            </a:r>
            <a:endParaRPr lang="de-DE" sz="1400" u="sng" dirty="0"/>
          </a:p>
        </p:txBody>
      </p:sp>
      <p:sp>
        <p:nvSpPr>
          <p:cNvPr id="29" name="Стрелка вниз 28"/>
          <p:cNvSpPr/>
          <p:nvPr/>
        </p:nvSpPr>
        <p:spPr>
          <a:xfrm>
            <a:off x="2483768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0" name="Стрелка вниз 29"/>
          <p:cNvSpPr/>
          <p:nvPr/>
        </p:nvSpPr>
        <p:spPr>
          <a:xfrm>
            <a:off x="971600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3995936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2" name="Стрелка вниз 31"/>
          <p:cNvSpPr/>
          <p:nvPr/>
        </p:nvSpPr>
        <p:spPr>
          <a:xfrm>
            <a:off x="4932040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3" name="Стрелка вниз 32"/>
          <p:cNvSpPr/>
          <p:nvPr/>
        </p:nvSpPr>
        <p:spPr>
          <a:xfrm>
            <a:off x="6012160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4" name="Стрелка вниз 33"/>
          <p:cNvSpPr/>
          <p:nvPr/>
        </p:nvSpPr>
        <p:spPr>
          <a:xfrm>
            <a:off x="7236296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5" name="Стрелка вниз 34"/>
          <p:cNvSpPr/>
          <p:nvPr/>
        </p:nvSpPr>
        <p:spPr>
          <a:xfrm>
            <a:off x="8388424" y="3717032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6" name="Стрелка вниз 35"/>
          <p:cNvSpPr/>
          <p:nvPr/>
        </p:nvSpPr>
        <p:spPr>
          <a:xfrm>
            <a:off x="1619672" y="5733256"/>
            <a:ext cx="360040" cy="144016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" name="Стрелка вниз 36"/>
          <p:cNvSpPr/>
          <p:nvPr/>
        </p:nvSpPr>
        <p:spPr>
          <a:xfrm>
            <a:off x="6300192" y="5733256"/>
            <a:ext cx="360040" cy="144016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2471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1560" y="332656"/>
            <a:ext cx="8208912" cy="648072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VIII.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работ участников школьного этапа Олимпиады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23528" y="2204864"/>
            <a:ext cx="32403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Задания закрытого типа</a:t>
            </a:r>
            <a:endParaRPr lang="de-DE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07904" y="2204864"/>
            <a:ext cx="532859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Задания открытого типа</a:t>
            </a:r>
            <a:endParaRPr lang="de-DE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3528" y="1268760"/>
            <a:ext cx="864096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От учащихся </a:t>
            </a:r>
            <a:r>
              <a:rPr lang="ru-RU" b="1" u="sng" dirty="0"/>
              <a:t>не требуется</a:t>
            </a:r>
            <a:r>
              <a:rPr lang="ru-RU" dirty="0"/>
              <a:t> указания ссылок на конкретные статьи, пункты, части нормативных актов</a:t>
            </a:r>
            <a:endParaRPr lang="de-DE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707904" y="3140968"/>
            <a:ext cx="5328592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200" dirty="0"/>
              <a:t>За полностью верное решенное задание (все ответы на все вопросы) выставляется полный балл.</a:t>
            </a:r>
          </a:p>
          <a:p>
            <a:pPr marL="342900" indent="-342900" algn="just">
              <a:buAutoNum type="arabicPeriod"/>
            </a:pPr>
            <a:r>
              <a:rPr lang="ru-RU" sz="1200" dirty="0"/>
              <a:t>Критерии могут допускать выставление частичных баллов за ответы задания на отдельные вопросы вне зависимости от ответов на другие вопросы того же задания.</a:t>
            </a:r>
          </a:p>
          <a:p>
            <a:pPr marL="342900" indent="-342900" algn="just">
              <a:buAutoNum type="arabicPeriod"/>
            </a:pPr>
            <a:r>
              <a:rPr lang="ru-RU" sz="1200" dirty="0"/>
              <a:t>При отсутствии в ответе на задачу краткого ответа, но наличии полного верного объяснения задача оценивается максимальным баллом.</a:t>
            </a:r>
          </a:p>
          <a:p>
            <a:pPr marL="342900" indent="-342900" algn="just">
              <a:buAutoNum type="arabicPeriod"/>
            </a:pPr>
            <a:r>
              <a:rPr lang="ru-RU" sz="1200" dirty="0"/>
              <a:t>Не является ошибкой (за исключением специально указанных в критериях случаев) использование учащимся неточной лексики, синонимичных терминов при верной передаче решения задания.</a:t>
            </a:r>
            <a:endParaRPr lang="de-DE" sz="12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3528" y="3140968"/>
            <a:ext cx="3240360" cy="25202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eriod"/>
            </a:pPr>
            <a:r>
              <a:rPr lang="ru-RU" sz="1600" dirty="0"/>
              <a:t>Оценивается </a:t>
            </a:r>
            <a:r>
              <a:rPr lang="ru-RU" sz="1600" b="1" u="sng" dirty="0"/>
              <a:t>только</a:t>
            </a:r>
            <a:r>
              <a:rPr lang="ru-RU" sz="1600" dirty="0"/>
              <a:t> полностью верно решенное задание.</a:t>
            </a:r>
          </a:p>
          <a:p>
            <a:pPr marL="342900" indent="-342900" algn="just">
              <a:buAutoNum type="arabicPeriod"/>
            </a:pPr>
            <a:r>
              <a:rPr lang="ru-RU" sz="1600" dirty="0"/>
              <a:t>При наличии </a:t>
            </a:r>
            <a:r>
              <a:rPr lang="ru-RU" sz="1600" b="1" u="sng" dirty="0"/>
              <a:t>любой ошибки</a:t>
            </a:r>
            <a:r>
              <a:rPr lang="ru-RU" sz="1600" dirty="0"/>
              <a:t> задание оценивается в 0 баллов.</a:t>
            </a:r>
          </a:p>
        </p:txBody>
      </p:sp>
      <p:sp>
        <p:nvSpPr>
          <p:cNvPr id="9" name="Стрелка вниз 8"/>
          <p:cNvSpPr/>
          <p:nvPr/>
        </p:nvSpPr>
        <p:spPr>
          <a:xfrm>
            <a:off x="1763688" y="2780928"/>
            <a:ext cx="360040" cy="36004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6084168" y="2780928"/>
            <a:ext cx="360040" cy="360040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3528" y="5949280"/>
            <a:ext cx="8640960" cy="79208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/>
              <a:t>Задания, не содержащие никакого ответа, а также выполненные абсолютно нечитабельным почерком не оцениваются. Наличие указанных обстоятельств удостоверяется подписью членов Жюри </a:t>
            </a:r>
            <a:endParaRPr lang="de-DE" sz="14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1763688" y="566124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6156176" y="5661248"/>
            <a:ext cx="360040" cy="288032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901849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267</TotalTime>
  <Words>2025</Words>
  <Application>Microsoft Office PowerPoint</Application>
  <PresentationFormat>Экран (4:3)</PresentationFormat>
  <Paragraphs>186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Chugunov</dc:creator>
  <cp:lastModifiedBy>Chugunov</cp:lastModifiedBy>
  <cp:revision>34</cp:revision>
  <dcterms:created xsi:type="dcterms:W3CDTF">2017-12-10T17:48:45Z</dcterms:created>
  <dcterms:modified xsi:type="dcterms:W3CDTF">2020-09-08T15:58:32Z</dcterms:modified>
</cp:coreProperties>
</file>