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6" r:id="rId2"/>
    <p:sldId id="379" r:id="rId3"/>
    <p:sldId id="382" r:id="rId4"/>
    <p:sldId id="383" r:id="rId5"/>
    <p:sldId id="380" r:id="rId6"/>
    <p:sldId id="378" r:id="rId7"/>
    <p:sldId id="385" r:id="rId8"/>
    <p:sldId id="381" r:id="rId9"/>
    <p:sldId id="320" r:id="rId10"/>
    <p:sldId id="386" r:id="rId11"/>
    <p:sldId id="387" r:id="rId12"/>
    <p:sldId id="388" r:id="rId13"/>
    <p:sldId id="389" r:id="rId14"/>
    <p:sldId id="390" r:id="rId15"/>
    <p:sldId id="391" r:id="rId16"/>
    <p:sldId id="393" r:id="rId17"/>
    <p:sldId id="394" r:id="rId18"/>
    <p:sldId id="395" r:id="rId19"/>
    <p:sldId id="267" r:id="rId20"/>
  </p:sldIdLst>
  <p:sldSz cx="12192000" cy="6858000"/>
  <p:notesSz cx="6805613" cy="99441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92AB"/>
    <a:srgbClr val="2E3092"/>
    <a:srgbClr val="0FA8C7"/>
    <a:srgbClr val="3A68AC"/>
    <a:srgbClr val="A2F4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47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4F4CF-B5C5-4560-AFB4-D6A72B926CA8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F01ED-3863-4CE2-BFDE-3EEBC7B1D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829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46E4D-C3EC-4227-A1F9-53E3F98EC463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A3B2C-A18D-46EF-8358-ED2AFAE2F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146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https://catalog.prosv.ru/category/11?filter%5B22%5D%3D=true&amp;filter%5B5%5D%5B%5D%3D=27&amp;filter%5B8%5D%5B%5D%3D=25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A3B2C-A18D-46EF-8358-ED2AFAE2FBD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330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EFDE-4FBC-4E37-8972-CE290FC2416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55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386239"/>
            <a:ext cx="8244408" cy="112372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83432" y="6316876"/>
            <a:ext cx="2743200" cy="365125"/>
          </a:xfrm>
        </p:spPr>
        <p:txBody>
          <a:bodyPr/>
          <a:lstStyle/>
          <a:p>
            <a:fld id="{FA6CBC93-DB12-4177-A765-A960CEDEEBBB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375920" y="6316877"/>
            <a:ext cx="41148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848528" y="6328376"/>
            <a:ext cx="1081336" cy="365125"/>
          </a:xfrm>
        </p:spPr>
        <p:txBody>
          <a:bodyPr/>
          <a:lstStyle>
            <a:lvl1pPr algn="ctr">
              <a:defRPr sz="2800">
                <a:solidFill>
                  <a:srgbClr val="2E3092"/>
                </a:solidFill>
              </a:defRPr>
            </a:lvl1pPr>
          </a:lstStyle>
          <a:p>
            <a:r>
              <a:rPr lang="en-US" smtClean="0"/>
              <a:t>2019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404665"/>
            <a:ext cx="2470733" cy="101068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 userDrawn="1"/>
        </p:nvCxnSpPr>
        <p:spPr>
          <a:xfrm flipH="1">
            <a:off x="335360" y="269750"/>
            <a:ext cx="10198" cy="6086600"/>
          </a:xfrm>
          <a:prstGeom prst="line">
            <a:avLst/>
          </a:prstGeom>
          <a:ln w="19050">
            <a:solidFill>
              <a:srgbClr val="2E30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345558" y="260648"/>
            <a:ext cx="8640960" cy="9102"/>
          </a:xfrm>
          <a:prstGeom prst="line">
            <a:avLst/>
          </a:prstGeom>
          <a:ln w="19050">
            <a:solidFill>
              <a:srgbClr val="2E30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623392" y="548680"/>
            <a:ext cx="0" cy="5616624"/>
          </a:xfrm>
          <a:prstGeom prst="line">
            <a:avLst/>
          </a:prstGeom>
          <a:ln w="12700">
            <a:solidFill>
              <a:srgbClr val="1592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 userDrawn="1"/>
        </p:nvCxnSpPr>
        <p:spPr>
          <a:xfrm flipH="1" flipV="1">
            <a:off x="623392" y="543960"/>
            <a:ext cx="8064896" cy="4720"/>
          </a:xfrm>
          <a:prstGeom prst="line">
            <a:avLst/>
          </a:prstGeom>
          <a:ln w="12700">
            <a:solidFill>
              <a:srgbClr val="1592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178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C93-DB12-4177-A765-A960CEDEEBBB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8BFAD-667C-410B-8E15-A9D7E046B6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766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C93-DB12-4177-A765-A960CEDEEBBB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8BFAD-667C-410B-8E15-A9D7E046B6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856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C93-DB12-4177-A765-A960CEDEEBBB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8BFAD-667C-410B-8E15-A9D7E046B6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183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C93-DB12-4177-A765-A960CEDEEBBB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8BFAD-667C-410B-8E15-A9D7E046B6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169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24" y="73716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76871"/>
            <a:ext cx="10515600" cy="390009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C93-DB12-4177-A765-A960CEDEEBBB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8BFAD-667C-410B-8E15-A9D7E046B63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 flipV="1">
            <a:off x="3551040" y="116632"/>
            <a:ext cx="8640960" cy="9102"/>
          </a:xfrm>
          <a:prstGeom prst="line">
            <a:avLst/>
          </a:prstGeom>
          <a:ln w="19050">
            <a:solidFill>
              <a:srgbClr val="2E30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 flipH="1" flipV="1">
            <a:off x="4127104" y="360350"/>
            <a:ext cx="8064896" cy="4720"/>
          </a:xfrm>
          <a:prstGeom prst="line">
            <a:avLst/>
          </a:prstGeom>
          <a:ln w="19050">
            <a:solidFill>
              <a:srgbClr val="1592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1"/>
            <a:ext cx="578919" cy="57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8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24" y="73716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76871"/>
            <a:ext cx="10515600" cy="390009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C93-DB12-4177-A765-A960CEDEEBBB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8BFAD-667C-410B-8E15-A9D7E046B63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 flipV="1">
            <a:off x="18987" y="188640"/>
            <a:ext cx="8640960" cy="9102"/>
          </a:xfrm>
          <a:prstGeom prst="line">
            <a:avLst/>
          </a:prstGeom>
          <a:ln w="19050">
            <a:solidFill>
              <a:srgbClr val="2E30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 flipH="1" flipV="1">
            <a:off x="4070555" y="623020"/>
            <a:ext cx="8064896" cy="4720"/>
          </a:xfrm>
          <a:prstGeom prst="line">
            <a:avLst/>
          </a:prstGeom>
          <a:ln w="19050">
            <a:solidFill>
              <a:srgbClr val="1592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532" y="27142"/>
            <a:ext cx="578919" cy="57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37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24" y="73716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76871"/>
            <a:ext cx="10515600" cy="390009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C93-DB12-4177-A765-A960CEDEEBBB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8BFAD-667C-410B-8E15-A9D7E046B63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 flipV="1">
            <a:off x="-8742" y="137844"/>
            <a:ext cx="8640960" cy="9102"/>
          </a:xfrm>
          <a:prstGeom prst="line">
            <a:avLst/>
          </a:prstGeom>
          <a:ln w="19050">
            <a:solidFill>
              <a:srgbClr val="2E30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 flipH="1" flipV="1">
            <a:off x="0" y="321783"/>
            <a:ext cx="8064896" cy="4720"/>
          </a:xfrm>
          <a:prstGeom prst="line">
            <a:avLst/>
          </a:prstGeom>
          <a:ln w="19050">
            <a:solidFill>
              <a:srgbClr val="1592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616" y="27142"/>
            <a:ext cx="494835" cy="4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50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C93-DB12-4177-A765-A960CEDEEBBB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8BFAD-667C-410B-8E15-A9D7E046B6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825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C93-DB12-4177-A765-A960CEDEEBBB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8BFAD-667C-410B-8E15-A9D7E046B6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977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C93-DB12-4177-A765-A960CEDEEBBB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8BFAD-667C-410B-8E15-A9D7E046B6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09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C93-DB12-4177-A765-A960CEDEEBBB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8BFAD-667C-410B-8E15-A9D7E046B6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84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C93-DB12-4177-A765-A960CEDEEBBB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8BFAD-667C-410B-8E15-A9D7E046B6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549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CBC93-DB12-4177-A765-A960CEDEEBBB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8BFAD-667C-410B-8E15-A9D7E046B6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62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w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ifra.school/#lessons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prosv.ru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t2v3b_ByO8" TargetMode="External"/><Relationship Id="rId7" Type="http://schemas.openxmlformats.org/officeDocument/2006/relationships/hyperlink" Target="https://www.youtube.com/playlist?list=PLPx1EkGOy049PxLzxq9YLWz7w7Y_OQ_hR" TargetMode="External"/><Relationship Id="rId2" Type="http://schemas.openxmlformats.org/officeDocument/2006/relationships/hyperlink" Target="https://youtu.be/3BoJmvHIoX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hyperlink" Target="https://youtu.be/O85A772YL2c" TargetMode="External"/><Relationship Id="rId4" Type="http://schemas.openxmlformats.org/officeDocument/2006/relationships/hyperlink" Target="https://youtu.be/AZWDgiMJNRo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prosv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slide" Target="slide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.xml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hyperlink" Target="https://catalog.prosv.ru/category/11?filter%5b22%5d%3D=true&amp;filter%5b5%5d%5b%5d%3D=27&amp;filter%5b8%5d%5b%5d%3D=25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8.png"/><Relationship Id="rId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Relationship Id="rId14" Type="http://schemas.openxmlformats.org/officeDocument/2006/relationships/hyperlink" Target="https://cloud.prosv.ru/s/NGiXx7Kk2Aor7se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yadi.sk/d/w95-DIVuBxxr8Q%20%20-%20%205-6" TargetMode="External"/><Relationship Id="rId3" Type="http://schemas.openxmlformats.org/officeDocument/2006/relationships/hyperlink" Target="https://yadi.sk/d/VPj3WY95xMTOzw" TargetMode="External"/><Relationship Id="rId7" Type="http://schemas.openxmlformats.org/officeDocument/2006/relationships/hyperlink" Target="https://yadi.sk/d/cuYf0KDY4sI7RA" TargetMode="External"/><Relationship Id="rId2" Type="http://schemas.openxmlformats.org/officeDocument/2006/relationships/hyperlink" Target="https://yadi.sk/d/LNlprfCs4XHpy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di.sk/d/oQVoP7gaJOHBGw" TargetMode="External"/><Relationship Id="rId5" Type="http://schemas.openxmlformats.org/officeDocument/2006/relationships/hyperlink" Target="https://yadi.sk/d/Zb5BG6fRRa4M2g" TargetMode="External"/><Relationship Id="rId10" Type="http://schemas.openxmlformats.org/officeDocument/2006/relationships/image" Target="../media/image27.png"/><Relationship Id="rId4" Type="http://schemas.openxmlformats.org/officeDocument/2006/relationships/hyperlink" Target="https://yadi.sk/d/6kfkuchq8c3afA%20-%205-6" TargetMode="Externa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shop.prosv.ru/geografiya--prakticheskie-raboty--5-6-klass11327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sv.ru/" TargetMode="External"/><Relationship Id="rId7" Type="http://schemas.openxmlformats.org/officeDocument/2006/relationships/hyperlink" Target="https://cloud.prosv.ru/s/NGiXx7Kk2Aor7se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23792" y="5733256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rgbClr val="2E3092"/>
                </a:solidFill>
              </a:rPr>
              <a:t>Дубинина Софья Петровна </a:t>
            </a:r>
          </a:p>
          <a:p>
            <a:pPr algn="r"/>
            <a:r>
              <a:rPr lang="ru-RU" dirty="0" smtClean="0">
                <a:solidFill>
                  <a:srgbClr val="2E3092"/>
                </a:solidFill>
              </a:rPr>
              <a:t>Ведущий методист </a:t>
            </a:r>
            <a:r>
              <a:rPr lang="ru-RU" dirty="0" smtClean="0">
                <a:solidFill>
                  <a:srgbClr val="2E3092"/>
                </a:solidFill>
              </a:rPr>
              <a:t>редакции географии, экономики и экологии </a:t>
            </a:r>
          </a:p>
          <a:p>
            <a:pPr algn="r"/>
            <a:r>
              <a:rPr lang="en-US" dirty="0" smtClean="0">
                <a:solidFill>
                  <a:srgbClr val="2E3092"/>
                </a:solidFill>
              </a:rPr>
              <a:t>Sdubinina@prosv.ru</a:t>
            </a:r>
            <a:endParaRPr lang="ru-RU" dirty="0">
              <a:solidFill>
                <a:srgbClr val="2E3092"/>
              </a:solidFill>
            </a:endParaRPr>
          </a:p>
        </p:txBody>
      </p:sp>
      <p:sp>
        <p:nvSpPr>
          <p:cNvPr id="7" name="Предложения по  инструментам реализации  стратегии"/>
          <p:cNvSpPr txBox="1"/>
          <p:nvPr/>
        </p:nvSpPr>
        <p:spPr>
          <a:xfrm>
            <a:off x="839416" y="2266308"/>
            <a:ext cx="10873208" cy="1907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0004" tIns="30004" rIns="30004" bIns="30004" anchor="ctr">
            <a:spAutoFit/>
          </a:bodyPr>
          <a:lstStyle/>
          <a:p>
            <a:pPr algn="ctr">
              <a:defRPr sz="6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ru-RU" sz="4000" b="1" i="1" dirty="0" smtClean="0">
                <a:solidFill>
                  <a:srgbClr val="1592AB"/>
                </a:solidFill>
                <a:latin typeface="+mj-lt"/>
              </a:rPr>
              <a:t>Особенности преподавания географии с использованием УМК издательства «Просвещение»</a:t>
            </a:r>
            <a:endParaRPr lang="ru-RU" sz="4000" b="1" i="1" dirty="0" smtClean="0">
              <a:solidFill>
                <a:srgbClr val="1592A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502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408" y="332656"/>
            <a:ext cx="10515600" cy="1325563"/>
          </a:xfrm>
        </p:spPr>
        <p:txBody>
          <a:bodyPr/>
          <a:lstStyle/>
          <a:p>
            <a:r>
              <a:rPr lang="ru-RU" b="1" i="1" dirty="0" smtClean="0">
                <a:solidFill>
                  <a:srgbClr val="1592AB"/>
                </a:solidFill>
              </a:rPr>
              <a:t>География в старшей школе </a:t>
            </a:r>
            <a:endParaRPr lang="ru-RU" b="1" i="1" dirty="0">
              <a:solidFill>
                <a:srgbClr val="1592AB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556792"/>
            <a:ext cx="3416557" cy="4536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" r="4950" b="2814"/>
          <a:stretch/>
        </p:blipFill>
        <p:spPr>
          <a:xfrm>
            <a:off x="6803652" y="2757590"/>
            <a:ext cx="1264101" cy="1808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4" b="2049"/>
          <a:stretch/>
        </p:blipFill>
        <p:spPr>
          <a:xfrm>
            <a:off x="3829420" y="4005064"/>
            <a:ext cx="1474492" cy="2077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003" y="2779500"/>
            <a:ext cx="1190252" cy="1815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106" y="2779500"/>
            <a:ext cx="1210544" cy="1800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2" t="4348"/>
          <a:stretch/>
        </p:blipFill>
        <p:spPr>
          <a:xfrm>
            <a:off x="3829420" y="1556792"/>
            <a:ext cx="1464510" cy="20810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5701579" y="1388772"/>
            <a:ext cx="49008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dirty="0" smtClean="0">
                <a:solidFill>
                  <a:srgbClr val="C00000"/>
                </a:solidFill>
              </a:rPr>
              <a:t>УМК В.П.Максаковского География 10 - 11 кл.</a:t>
            </a:r>
            <a:endParaRPr lang="ru-RU" sz="3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591944" y="4797152"/>
            <a:ext cx="6480720" cy="1545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Ключевые преимущества </a:t>
            </a:r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учебника</a:t>
            </a:r>
            <a:endParaRPr lang="ru-RU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Обновлённое </a:t>
            </a: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теоретическое </a:t>
            </a:r>
            <a:r>
              <a:rPr lang="ru-RU" sz="16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содержание, статистика </a:t>
            </a: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2016/18 гг.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6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етодический аппарат, отвечающий требованиям ФГОС  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Акцент </a:t>
            </a: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самостоятельную </a:t>
            </a:r>
            <a:r>
              <a:rPr lang="ru-RU" sz="16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 обучающихся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1600" b="1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83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956" y="1387277"/>
            <a:ext cx="7881712" cy="5184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" r="4950" b="2814"/>
          <a:stretch/>
        </p:blipFill>
        <p:spPr>
          <a:xfrm>
            <a:off x="1019436" y="1124744"/>
            <a:ext cx="1872208" cy="2736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91344" y="3979565"/>
            <a:ext cx="35283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283890"/>
                </a:solidFill>
              </a:rPr>
              <a:t>Задания нацелены на проверку и углубление  знаний и умений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283890"/>
                </a:solidFill>
              </a:rPr>
              <a:t>Структура тетради  соответствует темам  учебника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283890"/>
                </a:solidFill>
              </a:rPr>
              <a:t>Содержание тетради включает задания различного типа: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283890"/>
                </a:solidFill>
              </a:rPr>
              <a:t>Вопросы, тесты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283890"/>
                </a:solidFill>
              </a:rPr>
              <a:t>Анализ графиков и диаграмм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283890"/>
                </a:solidFill>
              </a:rPr>
              <a:t>Работа с таблицами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283890"/>
                </a:solidFill>
              </a:rPr>
              <a:t>Работа с картами </a:t>
            </a:r>
          </a:p>
          <a:p>
            <a:r>
              <a:rPr lang="ru-RU" sz="1600" dirty="0" smtClean="0">
                <a:solidFill>
                  <a:srgbClr val="283890"/>
                </a:solidFill>
              </a:rPr>
              <a:t>+ Блок заданий ЕГЭ </a:t>
            </a:r>
            <a:endParaRPr lang="ru-RU" sz="1600" dirty="0">
              <a:solidFill>
                <a:srgbClr val="28389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67408" y="61714"/>
            <a:ext cx="112344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dirty="0" smtClean="0">
                <a:solidFill>
                  <a:srgbClr val="1592AB"/>
                </a:solidFill>
              </a:rPr>
              <a:t>УМК В.П.Максаковского. Рабочая тетрадь </a:t>
            </a:r>
            <a:endParaRPr lang="ru-RU" sz="3600" dirty="0">
              <a:solidFill>
                <a:srgbClr val="1592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80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767408" y="452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dirty="0" smtClean="0">
                <a:solidFill>
                  <a:srgbClr val="1592AB"/>
                </a:solidFill>
              </a:rPr>
              <a:t>УМК В.П.Максаковского. Атлас и контурные карты</a:t>
            </a:r>
            <a:endParaRPr lang="ru-RU" sz="3600" dirty="0">
              <a:solidFill>
                <a:srgbClr val="1592A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900" y="5688449"/>
            <a:ext cx="112742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283890"/>
                </a:solidFill>
              </a:rPr>
              <a:t>Атлас содержит набор карт по изучаемым темам. Масштаб и содержание картографического материала обеспечивают возможность их полноценного изучения.  </a:t>
            </a:r>
            <a:r>
              <a:rPr lang="ru-RU" sz="1400" i="1" dirty="0" smtClean="0">
                <a:solidFill>
                  <a:srgbClr val="283890"/>
                </a:solidFill>
              </a:rPr>
              <a:t>Содержание дополняется визуальным рядом (иллюстрации, схемы, диаграммы и т.д.)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sz="1400" i="1" dirty="0" smtClean="0">
              <a:solidFill>
                <a:srgbClr val="28389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283890"/>
                </a:solidFill>
              </a:rPr>
              <a:t>Контурные карты органично дополняют атласы, обеспечивая возможность применения практических форм работы с картографическим материалом.</a:t>
            </a:r>
            <a:endParaRPr lang="ru-RU" sz="1400" dirty="0">
              <a:solidFill>
                <a:srgbClr val="28389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2" t="4348"/>
          <a:stretch/>
        </p:blipFill>
        <p:spPr>
          <a:xfrm>
            <a:off x="314140" y="1278089"/>
            <a:ext cx="2109451" cy="2866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4" b="2049"/>
          <a:stretch/>
        </p:blipFill>
        <p:spPr>
          <a:xfrm>
            <a:off x="2711624" y="2132856"/>
            <a:ext cx="2160240" cy="2866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1052736"/>
            <a:ext cx="6408720" cy="4531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524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2640813"/>
            <a:ext cx="12192000" cy="1997319"/>
          </a:xfrm>
          <a:prstGeom prst="rect">
            <a:avLst/>
          </a:prstGeom>
          <a:gradFill flip="none" rotWithShape="1">
            <a:gsLst>
              <a:gs pos="0">
                <a:srgbClr val="1F97AF">
                  <a:tint val="66000"/>
                  <a:satMod val="160000"/>
                </a:srgbClr>
              </a:gs>
              <a:gs pos="50000">
                <a:srgbClr val="1F97AF">
                  <a:tint val="44500"/>
                  <a:satMod val="160000"/>
                </a:srgbClr>
              </a:gs>
              <a:gs pos="100000">
                <a:srgbClr val="1F97A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698551" y="456799"/>
            <a:ext cx="8508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592AB"/>
                </a:solidFill>
              </a:rPr>
              <a:t>УМК «Сферы 1-11» (10-11) –</a:t>
            </a:r>
          </a:p>
          <a:p>
            <a:pPr algn="ctr"/>
            <a:r>
              <a:rPr lang="ru-RU" sz="2400" b="1" dirty="0" smtClean="0">
                <a:solidFill>
                  <a:srgbClr val="1592AB"/>
                </a:solidFill>
              </a:rPr>
              <a:t>инновационный подход в фундаментальном образовании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40017" y="2236966"/>
            <a:ext cx="5951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2E3092"/>
                </a:solidFill>
              </a:rPr>
              <a:t>Учебник входит в ФПУ, утверждённый приказом № 345 от 28.12.2018 г.</a:t>
            </a:r>
            <a:endParaRPr lang="ru-RU" sz="1400" b="1" i="1" dirty="0">
              <a:solidFill>
                <a:srgbClr val="2E3092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40222" y="4245413"/>
            <a:ext cx="1539204" cy="11734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ФПУ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№ </a:t>
            </a:r>
            <a:r>
              <a:rPr lang="ru-RU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1.3.3.3.5.1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b="1" dirty="0">
              <a:solidFill>
                <a:srgbClr val="1F97A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11824" y="2633437"/>
            <a:ext cx="7206076" cy="2072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Ключевые преимущества </a:t>
            </a:r>
            <a:r>
              <a:rPr lang="ru-RU" b="1" dirty="0" smtClean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учебника </a:t>
            </a:r>
            <a:endParaRPr lang="ru-RU" b="1" dirty="0">
              <a:solidFill>
                <a:srgbClr val="1F97A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параграфов, отвечающая </a:t>
            </a:r>
            <a:r>
              <a:rPr lang="ru-RU" sz="1600" b="1" dirty="0" smtClean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требованиям к построению </a:t>
            </a:r>
            <a:r>
              <a:rPr lang="ru-RU" sz="1600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уроков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Включённая </a:t>
            </a:r>
            <a:r>
              <a:rPr lang="ru-RU" sz="1600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исследовательская линия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Разнообразие  наглядного материала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Полноценное методическое и дидактическое наполнение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Яркое современное оформление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1600" b="1" dirty="0" smtClean="0">
              <a:solidFill>
                <a:srgbClr val="1F97A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34685" y="5336654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rgbClr val="2E3092"/>
                </a:solidFill>
              </a:rPr>
              <a:t>Автор:</a:t>
            </a:r>
          </a:p>
          <a:p>
            <a:pPr algn="r"/>
            <a:r>
              <a:rPr lang="ru-RU" sz="1400" dirty="0" smtClean="0">
                <a:solidFill>
                  <a:srgbClr val="2E3092"/>
                </a:solidFill>
              </a:rPr>
              <a:t>д-р геогр. наук </a:t>
            </a:r>
            <a:r>
              <a:rPr lang="ru-RU" sz="1400" b="1" dirty="0" smtClean="0">
                <a:solidFill>
                  <a:srgbClr val="2E3092"/>
                </a:solidFill>
              </a:rPr>
              <a:t>Дмитрий Леонидович </a:t>
            </a:r>
            <a:r>
              <a:rPr lang="ru-RU" sz="1400" b="1" dirty="0" err="1" smtClean="0">
                <a:solidFill>
                  <a:srgbClr val="2E3092"/>
                </a:solidFill>
              </a:rPr>
              <a:t>Лопатников</a:t>
            </a:r>
            <a:r>
              <a:rPr lang="ru-RU" sz="1400" b="1" dirty="0" smtClean="0">
                <a:solidFill>
                  <a:srgbClr val="2E3092"/>
                </a:solidFill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0427" y="5521328"/>
            <a:ext cx="5990241" cy="33854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defTabSz="914308"/>
            <a:r>
              <a:rPr lang="ru-RU" sz="1600" spc="3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Комплексная методическая поддержка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5646" y="6106888"/>
            <a:ext cx="7998112" cy="33854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defTabSz="914308"/>
            <a:r>
              <a:rPr lang="ru-RU" sz="1600" spc="300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  <a:t>Соответствие концепции географического образования</a:t>
            </a:r>
            <a:endParaRPr lang="ru-RU" sz="1600" spc="300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332" y="5418876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200" dirty="0" smtClean="0">
                <a:solidFill>
                  <a:srgbClr val="1592AB"/>
                </a:solidFill>
              </a:rPr>
              <a:t> </a:t>
            </a:r>
            <a:endParaRPr lang="ru-RU" sz="3200" dirty="0">
              <a:solidFill>
                <a:srgbClr val="1592AB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332" y="5983773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200" dirty="0" smtClean="0">
                <a:solidFill>
                  <a:srgbClr val="1592AB"/>
                </a:solidFill>
              </a:rPr>
              <a:t> </a:t>
            </a:r>
            <a:endParaRPr lang="ru-RU" sz="3200" dirty="0">
              <a:solidFill>
                <a:srgbClr val="1592AB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26" y="319263"/>
            <a:ext cx="2662934" cy="37252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680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941" y="244590"/>
            <a:ext cx="3168352" cy="24355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1592AB"/>
                </a:solidFill>
              </a:rPr>
              <a:t>10-11 классы</a:t>
            </a:r>
            <a:endParaRPr lang="ru-RU" b="1" dirty="0">
              <a:solidFill>
                <a:srgbClr val="1592AB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 rot="8247505">
            <a:off x="8160805" y="1317852"/>
            <a:ext cx="985100" cy="1170709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2709658">
            <a:off x="8141845" y="3245345"/>
            <a:ext cx="985100" cy="1170709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7090364" y="2033039"/>
            <a:ext cx="2160590" cy="165074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Уникальный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м</a:t>
            </a:r>
            <a:r>
              <a:rPr lang="ru-RU" sz="1600" b="1" dirty="0" smtClean="0">
                <a:solidFill>
                  <a:srgbClr val="002060"/>
                </a:solidFill>
              </a:rPr>
              <a:t>етодический  инструментарий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836333" y="4421319"/>
            <a:ext cx="1577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Учебник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3941" y="6502758"/>
            <a:ext cx="3418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2E3092"/>
                </a:solidFill>
              </a:rPr>
              <a:t>Атлас и контурные карты</a:t>
            </a:r>
            <a:endParaRPr lang="ru-RU" b="1" i="1" dirty="0">
              <a:solidFill>
                <a:srgbClr val="2E309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20136" y="6517898"/>
            <a:ext cx="3418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2E3092"/>
                </a:solidFill>
              </a:rPr>
              <a:t>Методическое сопровождение </a:t>
            </a:r>
            <a:endParaRPr lang="ru-RU" b="1" i="1" dirty="0">
              <a:solidFill>
                <a:srgbClr val="2E3092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140172" y="60697"/>
            <a:ext cx="51886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2E3092"/>
                </a:solidFill>
              </a:rPr>
              <a:t>ФПУ, утверждённый приказом № 345 </a:t>
            </a:r>
            <a:r>
              <a:rPr lang="ru-RU" sz="1600" b="1" i="1" dirty="0">
                <a:solidFill>
                  <a:srgbClr val="2E3092"/>
                </a:solidFill>
              </a:rPr>
              <a:t>от </a:t>
            </a:r>
            <a:r>
              <a:rPr lang="ru-RU" sz="1600" b="1" i="1" dirty="0" smtClean="0">
                <a:solidFill>
                  <a:srgbClr val="2E3092"/>
                </a:solidFill>
              </a:rPr>
              <a:t>28.12.2018 г.</a:t>
            </a:r>
            <a:endParaRPr lang="ru-RU" sz="1600" dirty="0"/>
          </a:p>
        </p:txBody>
      </p:sp>
      <p:grpSp>
        <p:nvGrpSpPr>
          <p:cNvPr id="53" name="Группа 52"/>
          <p:cNvGrpSpPr/>
          <p:nvPr/>
        </p:nvGrpSpPr>
        <p:grpSpPr>
          <a:xfrm>
            <a:off x="11936" y="844191"/>
            <a:ext cx="5631830" cy="4299952"/>
            <a:chOff x="0" y="510075"/>
            <a:chExt cx="5076241" cy="3337988"/>
          </a:xfrm>
        </p:grpSpPr>
        <p:sp>
          <p:nvSpPr>
            <p:cNvPr id="54" name="TextBox 53"/>
            <p:cNvSpPr txBox="1"/>
            <p:nvPr/>
          </p:nvSpPr>
          <p:spPr>
            <a:xfrm>
              <a:off x="0" y="510075"/>
              <a:ext cx="5076056" cy="1282589"/>
            </a:xfrm>
            <a:prstGeom prst="rect">
              <a:avLst/>
            </a:prstGeom>
            <a:solidFill>
              <a:srgbClr val="72CBD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 defTabSz="914340" hangingPunct="1"/>
              <a:endParaRPr lang="ru-RU" sz="1800" kern="1200" dirty="0"/>
            </a:p>
            <a:p>
              <a:pPr algn="l" defTabSz="914340" hangingPunct="1"/>
              <a:endParaRPr lang="ru-RU" sz="1800" kern="1200" dirty="0"/>
            </a:p>
            <a:p>
              <a:pPr algn="l" defTabSz="914340" hangingPunct="1"/>
              <a:endParaRPr lang="ru-RU" sz="1800" kern="1200" dirty="0"/>
            </a:p>
            <a:p>
              <a:pPr algn="l" defTabSz="914340" hangingPunct="1"/>
              <a:endParaRPr lang="ru-RU" sz="1800" kern="1200" dirty="0"/>
            </a:p>
            <a:p>
              <a:pPr algn="l" defTabSz="914340" hangingPunct="1"/>
              <a:endParaRPr lang="ru-RU" sz="1800" kern="12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85" y="1669261"/>
              <a:ext cx="5076056" cy="128258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l" defTabSz="914340" hangingPunct="1"/>
              <a:endParaRPr lang="ru-RU" sz="1800" kern="1200" dirty="0"/>
            </a:p>
            <a:p>
              <a:pPr algn="l" defTabSz="914340" hangingPunct="1"/>
              <a:endParaRPr lang="ru-RU" sz="1800" kern="1200" dirty="0"/>
            </a:p>
            <a:p>
              <a:pPr algn="l" defTabSz="914340" hangingPunct="1"/>
              <a:endParaRPr lang="ru-RU" sz="1800" kern="1200" dirty="0"/>
            </a:p>
            <a:p>
              <a:pPr algn="l" defTabSz="914340" hangingPunct="1"/>
              <a:endParaRPr lang="ru-RU" sz="1800" kern="1200" dirty="0"/>
            </a:p>
            <a:p>
              <a:pPr algn="l" defTabSz="914340" hangingPunct="1"/>
              <a:endParaRPr lang="ru-RU" sz="1800" kern="12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0" y="2805959"/>
              <a:ext cx="5076056" cy="104210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l" defTabSz="914340" hangingPunct="1"/>
              <a:endParaRPr lang="ru-RU" sz="1800" kern="1200" dirty="0"/>
            </a:p>
            <a:p>
              <a:pPr algn="l" defTabSz="914340" hangingPunct="1"/>
              <a:endParaRPr lang="ru-RU" sz="1800" kern="1200" dirty="0"/>
            </a:p>
            <a:p>
              <a:pPr algn="l" defTabSz="914340" hangingPunct="1"/>
              <a:endParaRPr lang="ru-RU" sz="1800" kern="1200" dirty="0"/>
            </a:p>
            <a:p>
              <a:pPr algn="l" defTabSz="914340" hangingPunct="1"/>
              <a:endParaRPr lang="ru-RU" sz="1800" kern="12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7497" y="2064301"/>
              <a:ext cx="4248472" cy="238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340" hangingPunct="1"/>
              <a:r>
                <a:rPr lang="ru-RU" sz="1400" dirty="0" smtClean="0">
                  <a:solidFill>
                    <a:srgbClr val="FFFFFF"/>
                  </a:solidFill>
                </a:rPr>
                <a:t>Позволяет быстро проверить необходимые знания</a:t>
              </a:r>
              <a:endParaRPr lang="ru-RU" sz="1400" kern="1200" dirty="0">
                <a:solidFill>
                  <a:srgbClr val="FFFFFF"/>
                </a:solidFill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15713" y="2819111"/>
              <a:ext cx="218463" cy="3105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914340" hangingPunct="1"/>
              <a:r>
                <a:rPr lang="ru-RU" sz="2000" kern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35496" y="843557"/>
              <a:ext cx="4572000" cy="24048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 defTabSz="914340" hangingPunct="1"/>
              <a:r>
                <a:rPr lang="ru-RU" sz="1200" kern="1200" dirty="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1628" y="1684310"/>
              <a:ext cx="4572000" cy="26281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 defTabSz="914340" hangingPunct="1"/>
              <a:endParaRPr lang="ru-RU" sz="16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0" y="520392"/>
              <a:ext cx="3600400" cy="501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340" hangingPunct="1"/>
              <a:r>
                <a:rPr lang="ru-RU" sz="1800" kern="1200" dirty="0">
                  <a:solidFill>
                    <a:srgbClr val="2E3092"/>
                  </a:solidFill>
                </a:rPr>
                <a:t> </a:t>
              </a:r>
              <a:r>
                <a:rPr lang="ru-RU" sz="1800" kern="1200" dirty="0">
                  <a:solidFill>
                    <a:srgbClr val="2E3092"/>
                  </a:solidFill>
                  <a:latin typeface="Impact"/>
                </a:rPr>
                <a:t> </a:t>
              </a:r>
            </a:p>
            <a:p>
              <a:pPr algn="l" defTabSz="914340" hangingPunct="1"/>
              <a:endParaRPr lang="ru-RU" sz="1800" kern="1200" dirty="0">
                <a:solidFill>
                  <a:srgbClr val="2E3092"/>
                </a:solidFill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5314" y="858319"/>
            <a:ext cx="43967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</a:rPr>
              <a:t>«Мои географические исследования»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577" y="2449441"/>
            <a:ext cx="46778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</a:rPr>
              <a:t>Система итоговых вопросов и заданий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169" y="3831153"/>
            <a:ext cx="51596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24033"/>
            <a:r>
              <a:rPr lang="ru-RU" sz="2000" b="1" i="1" dirty="0">
                <a:solidFill>
                  <a:srgbClr val="FFFFFF"/>
                </a:solidFill>
              </a:rPr>
              <a:t> </a:t>
            </a:r>
            <a:r>
              <a:rPr lang="ru-RU" sz="2000" b="1" i="1" dirty="0" smtClean="0">
                <a:solidFill>
                  <a:srgbClr val="FFFFFF"/>
                </a:solidFill>
              </a:rPr>
              <a:t>Инфографика, «</a:t>
            </a:r>
            <a:r>
              <a:rPr lang="ru-RU" sz="2000" b="1" i="1" dirty="0">
                <a:solidFill>
                  <a:srgbClr val="FFFFFF"/>
                </a:solidFill>
              </a:rPr>
              <a:t>Географический блокнот</a:t>
            </a:r>
            <a:r>
              <a:rPr lang="ru-RU" sz="2000" b="1" i="1" dirty="0" smtClean="0">
                <a:solidFill>
                  <a:srgbClr val="FFFFFF"/>
                </a:solidFill>
              </a:rPr>
              <a:t>»,</a:t>
            </a:r>
          </a:p>
          <a:p>
            <a:pPr defTabSz="1024033"/>
            <a:r>
              <a:rPr lang="ru-RU" sz="2000" b="1" i="1" dirty="0" smtClean="0">
                <a:solidFill>
                  <a:srgbClr val="FFFFFF"/>
                </a:solidFill>
              </a:rPr>
              <a:t> </a:t>
            </a:r>
            <a:r>
              <a:rPr lang="ru-RU" sz="2000" b="1" i="1" dirty="0">
                <a:solidFill>
                  <a:srgbClr val="FFFFFF"/>
                </a:solidFill>
              </a:rPr>
              <a:t>«Геофокус»</a:t>
            </a:r>
          </a:p>
          <a:p>
            <a:pPr defTabSz="1024033"/>
            <a:r>
              <a:rPr lang="ru-RU" sz="2000" b="1" i="1" dirty="0" smtClean="0">
                <a:solidFill>
                  <a:srgbClr val="FFFFFF"/>
                </a:solidFill>
              </a:rPr>
              <a:t>  </a:t>
            </a:r>
            <a:endParaRPr lang="ru-RU" sz="2000" b="1" i="1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9275" y="1229624"/>
            <a:ext cx="424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Инструкции для выполнения самостоятельных работ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28" y="884767"/>
            <a:ext cx="2522979" cy="35294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348" y="4913031"/>
            <a:ext cx="1176423" cy="15748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5348268"/>
            <a:ext cx="809105" cy="1139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0"/>
          <a:stretch/>
        </p:blipFill>
        <p:spPr>
          <a:xfrm>
            <a:off x="2118711" y="5351226"/>
            <a:ext cx="829729" cy="1151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9" name="Прямоугольник 38"/>
          <p:cNvSpPr/>
          <p:nvPr/>
        </p:nvSpPr>
        <p:spPr>
          <a:xfrm>
            <a:off x="61285" y="4539039"/>
            <a:ext cx="49377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Эффективная графическая визуализация сложных процессов,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расширение кругозора, развитие метапредметных умений 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9808" y="3813614"/>
            <a:ext cx="2040364" cy="14065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4292" y="847014"/>
            <a:ext cx="2242373" cy="14949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1814" y="2353542"/>
            <a:ext cx="2146839" cy="14776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056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261688" y="5611532"/>
            <a:ext cx="59763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2E3092"/>
                </a:solidFill>
              </a:rPr>
              <a:t>Входит в ФПУ, утверждённый приказом №</a:t>
            </a:r>
            <a:r>
              <a:rPr lang="en-US" sz="1600" b="1" i="1" dirty="0" smtClean="0">
                <a:solidFill>
                  <a:srgbClr val="2E3092"/>
                </a:solidFill>
              </a:rPr>
              <a:t> </a:t>
            </a:r>
            <a:r>
              <a:rPr lang="ru-RU" sz="1600" b="1" i="1" dirty="0" smtClean="0">
                <a:solidFill>
                  <a:srgbClr val="2E3092"/>
                </a:solidFill>
              </a:rPr>
              <a:t>345 </a:t>
            </a:r>
            <a:r>
              <a:rPr lang="ru-RU" sz="1600" b="1" i="1" dirty="0">
                <a:solidFill>
                  <a:srgbClr val="2E3092"/>
                </a:solidFill>
              </a:rPr>
              <a:t>от </a:t>
            </a:r>
            <a:r>
              <a:rPr lang="ru-RU" sz="1600" b="1" i="1" dirty="0" smtClean="0">
                <a:solidFill>
                  <a:srgbClr val="2E3092"/>
                </a:solidFill>
              </a:rPr>
              <a:t>28.12.2018 г.</a:t>
            </a:r>
            <a:endParaRPr lang="ru-RU" sz="1600" dirty="0"/>
          </a:p>
        </p:txBody>
      </p:sp>
      <p:grpSp>
        <p:nvGrpSpPr>
          <p:cNvPr id="53" name="Группа 52"/>
          <p:cNvGrpSpPr/>
          <p:nvPr/>
        </p:nvGrpSpPr>
        <p:grpSpPr>
          <a:xfrm>
            <a:off x="0" y="1379142"/>
            <a:ext cx="5879976" cy="3762011"/>
            <a:chOff x="0" y="510075"/>
            <a:chExt cx="5076241" cy="3337988"/>
          </a:xfrm>
        </p:grpSpPr>
        <p:sp>
          <p:nvSpPr>
            <p:cNvPr id="54" name="TextBox 53"/>
            <p:cNvSpPr txBox="1"/>
            <p:nvPr/>
          </p:nvSpPr>
          <p:spPr>
            <a:xfrm>
              <a:off x="0" y="510075"/>
              <a:ext cx="5076056" cy="1282589"/>
            </a:xfrm>
            <a:prstGeom prst="rect">
              <a:avLst/>
            </a:prstGeom>
            <a:solidFill>
              <a:srgbClr val="72CBD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 defTabSz="914340" hangingPunct="1"/>
              <a:endParaRPr lang="ru-RU" sz="1800" kern="1200" dirty="0"/>
            </a:p>
            <a:p>
              <a:pPr algn="l" defTabSz="914340" hangingPunct="1"/>
              <a:endParaRPr lang="ru-RU" sz="1800" kern="1200" dirty="0"/>
            </a:p>
            <a:p>
              <a:pPr algn="l" defTabSz="914340" hangingPunct="1"/>
              <a:endParaRPr lang="ru-RU" sz="1800" kern="1200" dirty="0"/>
            </a:p>
            <a:p>
              <a:pPr algn="l" defTabSz="914340" hangingPunct="1"/>
              <a:endParaRPr lang="ru-RU" sz="1800" kern="1200" dirty="0"/>
            </a:p>
            <a:p>
              <a:pPr algn="l" defTabSz="914340" hangingPunct="1"/>
              <a:endParaRPr lang="ru-RU" sz="1800" kern="12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85" y="1669261"/>
              <a:ext cx="5076056" cy="128258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l" defTabSz="914340" hangingPunct="1"/>
              <a:endParaRPr lang="ru-RU" sz="1800" kern="1200" dirty="0"/>
            </a:p>
            <a:p>
              <a:pPr algn="l" defTabSz="914340" hangingPunct="1"/>
              <a:endParaRPr lang="ru-RU" sz="1800" kern="1200" dirty="0"/>
            </a:p>
            <a:p>
              <a:pPr algn="l" defTabSz="914340" hangingPunct="1"/>
              <a:endParaRPr lang="ru-RU" sz="1800" kern="1200" dirty="0"/>
            </a:p>
            <a:p>
              <a:pPr algn="l" defTabSz="914340" hangingPunct="1"/>
              <a:endParaRPr lang="ru-RU" sz="1800" kern="1200" dirty="0"/>
            </a:p>
            <a:p>
              <a:pPr algn="l" defTabSz="914340" hangingPunct="1"/>
              <a:endParaRPr lang="ru-RU" sz="1800" kern="12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0" y="2805959"/>
              <a:ext cx="5076056" cy="104210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l" defTabSz="914340" hangingPunct="1"/>
              <a:endParaRPr lang="ru-RU" sz="1800" kern="1200" dirty="0"/>
            </a:p>
            <a:p>
              <a:pPr algn="l" defTabSz="914340" hangingPunct="1"/>
              <a:endParaRPr lang="ru-RU" sz="1800" kern="1200" dirty="0"/>
            </a:p>
            <a:p>
              <a:pPr algn="l" defTabSz="914340" hangingPunct="1"/>
              <a:endParaRPr lang="ru-RU" sz="1800" kern="1200" dirty="0"/>
            </a:p>
            <a:p>
              <a:pPr algn="l" defTabSz="914340" hangingPunct="1"/>
              <a:endParaRPr lang="ru-RU" sz="1800" kern="12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6925" y="2125765"/>
              <a:ext cx="4248472" cy="406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340" hangingPunct="1"/>
              <a:r>
                <a:rPr lang="ru-RU" sz="1400" dirty="0" smtClean="0">
                  <a:solidFill>
                    <a:srgbClr val="FFFFFF"/>
                  </a:solidFill>
                </a:rPr>
                <a:t>Вопросы, побуждающие формулировать собственные выводы</a:t>
              </a:r>
              <a:endParaRPr lang="ru-RU" sz="1400" kern="1200" dirty="0">
                <a:solidFill>
                  <a:srgbClr val="FFFFFF"/>
                </a:solidFill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15713" y="2819111"/>
              <a:ext cx="218463" cy="3105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914340" hangingPunct="1"/>
              <a:r>
                <a:rPr lang="ru-RU" sz="2000" kern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35496" y="843557"/>
              <a:ext cx="4572000" cy="24048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 defTabSz="914340" hangingPunct="1"/>
              <a:r>
                <a:rPr lang="ru-RU" sz="1200" kern="1200" dirty="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1628" y="1684310"/>
              <a:ext cx="4572000" cy="26281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 defTabSz="914340" hangingPunct="1"/>
              <a:endParaRPr lang="ru-RU" sz="16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0" y="520392"/>
              <a:ext cx="3600400" cy="501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340" hangingPunct="1"/>
              <a:r>
                <a:rPr lang="ru-RU" sz="1800" kern="1200" dirty="0">
                  <a:solidFill>
                    <a:srgbClr val="2E3092"/>
                  </a:solidFill>
                </a:rPr>
                <a:t> </a:t>
              </a:r>
              <a:r>
                <a:rPr lang="ru-RU" sz="1800" kern="1200" dirty="0">
                  <a:solidFill>
                    <a:srgbClr val="2E3092"/>
                  </a:solidFill>
                  <a:latin typeface="Impact"/>
                </a:rPr>
                <a:t> </a:t>
              </a:r>
            </a:p>
            <a:p>
              <a:pPr algn="l" defTabSz="914340" hangingPunct="1"/>
              <a:endParaRPr lang="ru-RU" sz="1800" kern="1200" dirty="0">
                <a:solidFill>
                  <a:srgbClr val="2E3092"/>
                </a:solidFill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61285" y="1513741"/>
            <a:ext cx="17427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</a:rPr>
              <a:t>Проверь себя 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484" y="2923763"/>
            <a:ext cx="2469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</a:rPr>
              <a:t>Ваша точка зрения 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383142"/>
            <a:ext cx="21675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24033"/>
            <a:r>
              <a:rPr lang="ru-RU" sz="2000" b="1" i="1" dirty="0">
                <a:solidFill>
                  <a:srgbClr val="FFFFFF"/>
                </a:solidFill>
              </a:rPr>
              <a:t> </a:t>
            </a:r>
            <a:r>
              <a:rPr lang="ru-RU" sz="2000" b="1" i="1" dirty="0" smtClean="0">
                <a:solidFill>
                  <a:srgbClr val="FFFFFF"/>
                </a:solidFill>
              </a:rPr>
              <a:t>Ваши прогнозы   </a:t>
            </a:r>
            <a:endParaRPr lang="ru-RU" sz="2000" b="1" i="1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205" y="2084714"/>
            <a:ext cx="3757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Вопросы для проверки понимания материала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1080" y="4845109"/>
            <a:ext cx="53796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Вопросы для тренировки навыков рассуждения и прогнозирования</a:t>
            </a:r>
            <a:endParaRPr lang="ru-RU" sz="1400" dirty="0">
              <a:solidFill>
                <a:schemeClr val="bg1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015880" y="1379143"/>
            <a:ext cx="6924779" cy="3773743"/>
            <a:chOff x="4292654" y="825534"/>
            <a:chExt cx="7212615" cy="4303626"/>
          </a:xfrm>
        </p:grpSpPr>
        <p:sp>
          <p:nvSpPr>
            <p:cNvPr id="17" name="Стрелка вниз 16"/>
            <p:cNvSpPr/>
            <p:nvPr/>
          </p:nvSpPr>
          <p:spPr>
            <a:xfrm rot="8247505">
              <a:off x="8160805" y="1317852"/>
              <a:ext cx="985100" cy="1170709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Стрелка вниз 17"/>
            <p:cNvSpPr/>
            <p:nvPr/>
          </p:nvSpPr>
          <p:spPr>
            <a:xfrm rot="2709658">
              <a:off x="8140212" y="3150764"/>
              <a:ext cx="985100" cy="1170709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90364" y="2033039"/>
              <a:ext cx="2160590" cy="1464188"/>
            </a:xfrm>
            <a:prstGeom prst="lef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002060"/>
                  </a:solidFill>
                </a:rPr>
                <a:t>Уникальный</a:t>
              </a:r>
            </a:p>
            <a:p>
              <a:pPr algn="ctr"/>
              <a:r>
                <a:rPr lang="ru-RU" sz="1200" b="1" dirty="0">
                  <a:solidFill>
                    <a:srgbClr val="002060"/>
                  </a:solidFill>
                </a:rPr>
                <a:t>м</a:t>
              </a:r>
              <a:r>
                <a:rPr lang="ru-RU" sz="1200" b="1" dirty="0" smtClean="0">
                  <a:solidFill>
                    <a:srgbClr val="002060"/>
                  </a:solidFill>
                </a:rPr>
                <a:t>етодический  инструментарий</a:t>
              </a:r>
              <a:endParaRPr lang="ru-RU" sz="1200" b="1" dirty="0">
                <a:solidFill>
                  <a:srgbClr val="00206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836333" y="4421319"/>
              <a:ext cx="15777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002060"/>
                  </a:solidFill>
                </a:rPr>
                <a:t>Учебник</a:t>
              </a:r>
              <a:endParaRPr lang="ru-RU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0498" y="1255120"/>
              <a:ext cx="2234771" cy="310465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2654" y="825534"/>
              <a:ext cx="2321089" cy="149324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54521" y="2322457"/>
              <a:ext cx="2191733" cy="14642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99048" y="3786734"/>
              <a:ext cx="2286668" cy="13424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27" name="TextBox 26"/>
          <p:cNvSpPr txBox="1"/>
          <p:nvPr/>
        </p:nvSpPr>
        <p:spPr>
          <a:xfrm>
            <a:off x="7896200" y="28098"/>
            <a:ext cx="42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1592AB"/>
                </a:solidFill>
              </a:rPr>
              <a:t>Новинки Издательства «Просвещение»</a:t>
            </a:r>
            <a:endParaRPr lang="ru-RU" b="1" i="1" dirty="0">
              <a:solidFill>
                <a:srgbClr val="1592AB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312712" y="413709"/>
            <a:ext cx="9505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2E3092"/>
                </a:solidFill>
              </a:rPr>
              <a:t>УМК «Российское порубежье: мы и наши соседи» –</a:t>
            </a:r>
          </a:p>
          <a:p>
            <a:pPr algn="ctr"/>
            <a:r>
              <a:rPr lang="ru-RU" sz="2000" b="1" i="1" dirty="0" smtClean="0">
                <a:solidFill>
                  <a:srgbClr val="2E3092"/>
                </a:solidFill>
              </a:rPr>
              <a:t>единственный учебник с характеристикой стран-соседей России 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220275" y="5131596"/>
            <a:ext cx="4398550" cy="1841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Ключевые преимущества </a:t>
            </a:r>
            <a:r>
              <a:rPr lang="ru-RU" sz="1600" b="1" dirty="0" smtClean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учебника </a:t>
            </a:r>
            <a:endParaRPr lang="ru-RU" sz="1600" b="1" dirty="0">
              <a:solidFill>
                <a:srgbClr val="1F97A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Комплексное </a:t>
            </a:r>
            <a:r>
              <a:rPr lang="ru-RU" sz="1400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изучение стран соседей </a:t>
            </a:r>
            <a:endParaRPr lang="ru-RU" sz="1400" b="1" dirty="0" smtClean="0">
              <a:solidFill>
                <a:srgbClr val="1F97A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</a:t>
            </a:r>
            <a:r>
              <a:rPr lang="ru-RU" sz="1400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практических вопросов и заданий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Практика </a:t>
            </a:r>
            <a:r>
              <a:rPr lang="ru-RU" sz="1400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прогнозирования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системного мышления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Картографическое приложение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1400" b="1" dirty="0" smtClean="0">
              <a:solidFill>
                <a:srgbClr val="1F97A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42008" y="5913834"/>
            <a:ext cx="1539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1592AB"/>
                </a:solidFill>
              </a:rPr>
              <a:t> № 2.3.1.1.1.1</a:t>
            </a:r>
          </a:p>
        </p:txBody>
      </p:sp>
    </p:spTree>
    <p:extLst>
      <p:ext uri="{BB962C8B-B14F-4D97-AF65-F5344CB8AC3E}">
        <p14:creationId xmlns:p14="http://schemas.microsoft.com/office/powerpoint/2010/main" val="323539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273791"/>
                </a:solidFill>
              </a:rPr>
              <a:t>Медиаресурсы издательства «Просвещение» </a:t>
            </a:r>
            <a:br>
              <a:rPr lang="ru-RU" b="1" i="1" dirty="0">
                <a:solidFill>
                  <a:srgbClr val="273791"/>
                </a:solidFill>
              </a:rPr>
            </a:br>
            <a:endParaRPr lang="ru-RU" b="1" i="1" dirty="0">
              <a:solidFill>
                <a:srgbClr val="27379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t="669" r="1576"/>
          <a:stretch/>
        </p:blipFill>
        <p:spPr bwMode="auto">
          <a:xfrm>
            <a:off x="186763" y="2420888"/>
            <a:ext cx="7559899" cy="3874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99656" y="1627538"/>
            <a:ext cx="29135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https://cifra.school/#</a:t>
            </a:r>
            <a:r>
              <a:rPr lang="en-US" dirty="0" smtClean="0">
                <a:hlinkClick r:id="rId3"/>
              </a:rPr>
              <a:t>lessons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46224" y="162880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273791"/>
                </a:solidFill>
              </a:rPr>
              <a:t>Моя школа  в  онлайн </a:t>
            </a:r>
            <a:endParaRPr lang="ru-RU" b="1" i="1" dirty="0">
              <a:solidFill>
                <a:srgbClr val="27379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00256" y="2708920"/>
            <a:ext cx="33843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1592AB"/>
                </a:solidFill>
              </a:rPr>
              <a:t>Структура конспекта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dirty="0">
              <a:solidFill>
                <a:srgbClr val="1592AB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1592AB"/>
                </a:solidFill>
              </a:rPr>
              <a:t>Результат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1592AB"/>
                </a:solidFill>
              </a:rPr>
              <a:t>Запомни. Важно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1592AB"/>
                </a:solidFill>
              </a:rPr>
              <a:t>Обрати внимание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1592AB"/>
                </a:solidFill>
              </a:rPr>
              <a:t>Разбираем вместе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1592AB"/>
                </a:solidFill>
              </a:rPr>
              <a:t>Сделай сам 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dirty="0">
              <a:solidFill>
                <a:srgbClr val="1592AB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dirty="0">
              <a:solidFill>
                <a:srgbClr val="1592AB"/>
              </a:solidFill>
            </a:endParaRPr>
          </a:p>
        </p:txBody>
      </p:sp>
      <p:sp>
        <p:nvSpPr>
          <p:cNvPr id="6" name="AutoShape 2" descr="https://cifra.school/static/web/img/material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10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51114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273791"/>
                </a:solidFill>
              </a:rPr>
              <a:t>Медиаресурсы издательства «Просвещение» </a:t>
            </a:r>
            <a:br>
              <a:rPr lang="ru-RU" b="1" i="1" dirty="0">
                <a:solidFill>
                  <a:srgbClr val="273791"/>
                </a:solidFill>
              </a:rPr>
            </a:br>
            <a:endParaRPr lang="ru-RU" b="1" i="1" dirty="0">
              <a:solidFill>
                <a:srgbClr val="27379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255" y="163431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>
                <a:solidFill>
                  <a:srgbClr val="273791"/>
                </a:solidFill>
              </a:rPr>
              <a:t>Медиатека</a:t>
            </a:r>
            <a:r>
              <a:rPr lang="ru-RU" b="1" i="1" dirty="0" smtClean="0">
                <a:solidFill>
                  <a:srgbClr val="273791"/>
                </a:solidFill>
              </a:rPr>
              <a:t> «Просвещения»</a:t>
            </a:r>
            <a:endParaRPr lang="ru-RU" b="1" i="1" dirty="0">
              <a:solidFill>
                <a:srgbClr val="27379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769" y="2280379"/>
            <a:ext cx="8333581" cy="430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44254" y="2636912"/>
            <a:ext cx="2555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1592AB"/>
                </a:solidFill>
                <a:hlinkClick r:id="rId3"/>
              </a:rPr>
              <a:t>https://</a:t>
            </a:r>
            <a:r>
              <a:rPr lang="en-US" b="1" i="1" dirty="0" smtClean="0">
                <a:solidFill>
                  <a:srgbClr val="1592AB"/>
                </a:solidFill>
                <a:hlinkClick r:id="rId3"/>
              </a:rPr>
              <a:t>media.prosv.ru</a:t>
            </a:r>
            <a:endParaRPr lang="ru-RU" b="1" i="1" dirty="0" smtClean="0">
              <a:solidFill>
                <a:srgbClr val="1592AB"/>
              </a:solidFill>
            </a:endParaRPr>
          </a:p>
          <a:p>
            <a:endParaRPr lang="ru-RU" b="1" i="1" dirty="0">
              <a:solidFill>
                <a:srgbClr val="1592A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7269" y="4077072"/>
            <a:ext cx="30243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1592AB"/>
                </a:solidFill>
              </a:rPr>
              <a:t>ЭФУ из ФПУ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rgbClr val="1592AB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1592AB"/>
                </a:solidFill>
              </a:rPr>
              <a:t>Учебники для коррекционных классов или школ </a:t>
            </a:r>
          </a:p>
          <a:p>
            <a:endParaRPr lang="ru-RU" dirty="0" smtClean="0">
              <a:solidFill>
                <a:srgbClr val="1592AB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1592AB"/>
                </a:solidFill>
              </a:rPr>
              <a:t>Методическая литература </a:t>
            </a:r>
            <a:endParaRPr lang="ru-RU" dirty="0">
              <a:solidFill>
                <a:srgbClr val="1592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52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0"/>
            <a:ext cx="10515600" cy="1325563"/>
          </a:xfrm>
        </p:spPr>
        <p:txBody>
          <a:bodyPr/>
          <a:lstStyle/>
          <a:p>
            <a:r>
              <a:rPr lang="ru-RU" b="1" i="1" dirty="0" smtClean="0">
                <a:solidFill>
                  <a:srgbClr val="1592AB"/>
                </a:solidFill>
              </a:rPr>
              <a:t>Полезные вебинары </a:t>
            </a:r>
            <a:endParaRPr lang="ru-RU" b="1" i="1" dirty="0">
              <a:solidFill>
                <a:srgbClr val="1592AB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336" y="1340768"/>
            <a:ext cx="10515600" cy="390009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Серия вебинаров о рабочих программах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3352" y="191683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https://youtu.be/3BoJmvHIoXE</a:t>
            </a:r>
            <a:endParaRPr lang="ru-RU" dirty="0"/>
          </a:p>
          <a:p>
            <a:endParaRPr lang="ru-RU" dirty="0"/>
          </a:p>
          <a:p>
            <a:r>
              <a:rPr lang="en-US" dirty="0">
                <a:hlinkClick r:id="rId3"/>
              </a:rPr>
              <a:t>https://youtu.be/ot2v3b_ByO8</a:t>
            </a:r>
            <a:endParaRPr lang="ru-RU" dirty="0"/>
          </a:p>
          <a:p>
            <a:endParaRPr lang="ru-RU" dirty="0"/>
          </a:p>
          <a:p>
            <a:r>
              <a:rPr lang="en-US" dirty="0">
                <a:hlinkClick r:id="rId4"/>
              </a:rPr>
              <a:t>https://youtu.be/AZWDgiMJNRo</a:t>
            </a:r>
            <a:endParaRPr lang="ru-RU" dirty="0"/>
          </a:p>
          <a:p>
            <a:endParaRPr lang="ru-RU" dirty="0"/>
          </a:p>
          <a:p>
            <a:r>
              <a:rPr lang="en-US" dirty="0">
                <a:hlinkClick r:id="rId5"/>
              </a:rPr>
              <a:t>https://youtu.be/O85A772YL2c</a:t>
            </a:r>
            <a:endParaRPr lang="ru-RU" dirty="0"/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1916832"/>
            <a:ext cx="8011786" cy="4151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9336" y="625733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www.youtube.com/playlist?list=PLPx1EkGOy049PxLzxq9YLWz7w7Y_OQ_hR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519697" y="6214449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>
                <a:solidFill>
                  <a:srgbClr val="1592AB"/>
                </a:solidFill>
              </a:rPr>
              <a:t>Плейлист</a:t>
            </a:r>
            <a:r>
              <a:rPr lang="ru-RU" b="1" i="1" dirty="0" smtClean="0">
                <a:solidFill>
                  <a:srgbClr val="1592AB"/>
                </a:solidFill>
              </a:rPr>
              <a:t> «География»</a:t>
            </a:r>
            <a:endParaRPr lang="ru-RU" b="1" i="1" dirty="0">
              <a:solidFill>
                <a:srgbClr val="1592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65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1559496" y="5661248"/>
            <a:ext cx="10515600" cy="1080121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900" dirty="0"/>
              <a:t>«Все права защищены. Настоящая информация является конфиденциальной, может содержать результаты интеллектуальной деятельности и/или средства индивидуализации, принадлежащие АО «Издательство «Просвещение» (ОГРН 1147746296532), персональные данные физических лиц, а также информацию, являющуюся коммерческой тайной АО «Издательство «Просвещение». Информация адресована в печатной или электронной форме исключительно лицам, которым она предназначена. Если Вы не являетесь адресатом или получили информацию по ошибке, просьба незамедлительно сообщить об этом отправителю и удалить все копии этих материалов, которые могут находиться на Вашем сервере или уничтожить физически. Никакая часть информации не может быть скопирована, раскрыта или распространена в какой бы то ни было форме и какими бы то ни было средствами, включая размещение в сети Интернет и в корпоративных сетях, а также записана в память ЭВМ, для частного или публичного использования, без письменного разрешения владельца авторских прав.</a:t>
            </a:r>
          </a:p>
          <a:p>
            <a:pPr marL="0" indent="0" algn="r">
              <a:buNone/>
            </a:pPr>
            <a:r>
              <a:rPr lang="ru-RU" sz="900" dirty="0"/>
              <a:t>© АО «Издательство «Просвещение», </a:t>
            </a:r>
            <a:r>
              <a:rPr lang="ru-RU" sz="900" dirty="0" smtClean="0"/>
              <a:t>2019»</a:t>
            </a:r>
            <a:endParaRPr lang="ru-RU" sz="900" dirty="0"/>
          </a:p>
          <a:p>
            <a:pPr marL="0" indent="0" algn="r">
              <a:buNone/>
            </a:pPr>
            <a:endParaRPr lang="ru-RU" sz="900" dirty="0"/>
          </a:p>
          <a:p>
            <a:pPr marL="0" indent="0" algn="r">
              <a:buNone/>
            </a:pPr>
            <a:endParaRPr lang="ru-RU" sz="900" dirty="0"/>
          </a:p>
        </p:txBody>
      </p:sp>
      <p:sp>
        <p:nvSpPr>
          <p:cNvPr id="5" name="TextBox 4"/>
          <p:cNvSpPr txBox="1"/>
          <p:nvPr/>
        </p:nvSpPr>
        <p:spPr>
          <a:xfrm>
            <a:off x="5724128" y="427502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1592AB"/>
                </a:solidFill>
              </a:rPr>
              <a:t>Благодарим за участие!</a:t>
            </a:r>
            <a:endParaRPr lang="ru-RU" sz="4400" b="1" i="1" dirty="0">
              <a:solidFill>
                <a:srgbClr val="1592AB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4428" y="4078054"/>
            <a:ext cx="43518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hlinkClick r:id="rId2"/>
              </a:rPr>
              <a:t>https://prosv.ru/</a:t>
            </a:r>
            <a:endParaRPr lang="ru-RU" sz="4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1531374"/>
            <a:ext cx="925252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ru-RU" sz="1600" b="1" dirty="0">
                <a:solidFill>
                  <a:srgbClr val="4BACC6">
                    <a:lumMod val="75000"/>
                  </a:srgbClr>
                </a:solidFill>
              </a:rPr>
              <a:t>Дубинина Софья Петровна </a:t>
            </a:r>
            <a:endParaRPr lang="ru-RU" sz="1600" b="1" dirty="0" smtClean="0">
              <a:solidFill>
                <a:srgbClr val="4BACC6">
                  <a:lumMod val="75000"/>
                </a:srgbClr>
              </a:solidFill>
            </a:endParaRPr>
          </a:p>
          <a:p>
            <a:pPr lvl="0">
              <a:lnSpc>
                <a:spcPct val="200000"/>
              </a:lnSpc>
              <a:defRPr/>
            </a:pPr>
            <a:r>
              <a:rPr lang="ru-RU" sz="1600" b="1" dirty="0" smtClean="0">
                <a:solidFill>
                  <a:srgbClr val="4BACC6">
                    <a:lumMod val="75000"/>
                  </a:srgbClr>
                </a:solidFill>
              </a:rPr>
              <a:t>Методист </a:t>
            </a:r>
            <a:r>
              <a:rPr lang="ru-RU" sz="1600" b="1" dirty="0">
                <a:solidFill>
                  <a:srgbClr val="4BACC6">
                    <a:lumMod val="75000"/>
                  </a:srgbClr>
                </a:solidFill>
              </a:rPr>
              <a:t>редакции географии, экономики и  экологии</a:t>
            </a:r>
          </a:p>
          <a:p>
            <a:pPr lvl="0">
              <a:lnSpc>
                <a:spcPct val="200000"/>
              </a:lnSpc>
              <a:defRPr/>
            </a:pPr>
            <a:r>
              <a:rPr lang="ru-RU" sz="1600" b="1" dirty="0">
                <a:solidFill>
                  <a:srgbClr val="4BACC6">
                    <a:lumMod val="75000"/>
                  </a:srgbClr>
                </a:solidFill>
              </a:rPr>
              <a:t>АО «Издательство «Просвещение»</a:t>
            </a:r>
          </a:p>
          <a:p>
            <a:pPr lvl="0">
              <a:lnSpc>
                <a:spcPct val="200000"/>
              </a:lnSpc>
              <a:defRPr/>
            </a:pPr>
            <a:r>
              <a:rPr lang="ru-RU" sz="2800" b="1" dirty="0">
                <a:solidFill>
                  <a:srgbClr val="4BACC6">
                    <a:lumMod val="75000"/>
                  </a:srgbClr>
                </a:solidFill>
              </a:rPr>
              <a:t>Sdubinina@prosv.ru</a:t>
            </a:r>
          </a:p>
        </p:txBody>
      </p:sp>
      <p:pic>
        <p:nvPicPr>
          <p:cNvPr id="12" name="Picture 2" descr="https://static.tildacdn.com/tild3261-6561-4936-a439-613630333830/logosofsocialnetworksvkontaktefacebookinstagra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7" r="63771" b="13982"/>
          <a:stretch/>
        </p:blipFill>
        <p:spPr bwMode="auto">
          <a:xfrm>
            <a:off x="7630522" y="1825171"/>
            <a:ext cx="852330" cy="77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static.tildacdn.com/tild3261-6561-4936-a439-613630333830/logosofsocialnetworksvkontaktefacebookinstagram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4" r="33398"/>
          <a:stretch/>
        </p:blipFill>
        <p:spPr bwMode="auto">
          <a:xfrm>
            <a:off x="7630522" y="2598720"/>
            <a:ext cx="775199" cy="99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760296" y="1981112"/>
            <a:ext cx="3132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Vk.com/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prosv_i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32304" y="2854877"/>
            <a:ext cx="3132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Izd_prosv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92708" y="4437071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https://www.youtube.com/channel/UCvRTS3VH2Xrvt7uiDJOETsg</a:t>
            </a:r>
            <a:endParaRPr lang="ru-RU" dirty="0"/>
          </a:p>
        </p:txBody>
      </p:sp>
      <p:pic>
        <p:nvPicPr>
          <p:cNvPr id="17" name="Picture 10" descr="https://ru.toluna.com/dpolls_images/2018/02/08/2cb0a713-8922-42cd-8f26-d539d238ddf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12" b="26646"/>
          <a:stretch/>
        </p:blipFill>
        <p:spPr bwMode="auto">
          <a:xfrm>
            <a:off x="6166252" y="3919905"/>
            <a:ext cx="1302088" cy="37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61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16" y="188640"/>
            <a:ext cx="10515600" cy="1325563"/>
          </a:xfrm>
        </p:spPr>
        <p:txBody>
          <a:bodyPr/>
          <a:lstStyle/>
          <a:p>
            <a:r>
              <a:rPr lang="ru-RU" b="1" i="1" dirty="0" smtClean="0">
                <a:solidFill>
                  <a:srgbClr val="2E3092"/>
                </a:solidFill>
              </a:rPr>
              <a:t>Актуальные линии </a:t>
            </a:r>
            <a:endParaRPr lang="ru-RU" b="1" i="1" dirty="0">
              <a:solidFill>
                <a:srgbClr val="2E309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88" y="1705385"/>
            <a:ext cx="1691389" cy="22918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1661588"/>
            <a:ext cx="1702316" cy="2335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1618696"/>
            <a:ext cx="1800200" cy="2335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1618696"/>
            <a:ext cx="1800200" cy="22841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622" y="4437111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2E3092"/>
                </a:solidFill>
              </a:rPr>
              <a:t>УМК «Полярная звезда»</a:t>
            </a:r>
          </a:p>
          <a:p>
            <a:pPr algn="ctr"/>
            <a:r>
              <a:rPr lang="ru-RU" b="1" i="1" dirty="0" smtClean="0">
                <a:solidFill>
                  <a:srgbClr val="2E3092"/>
                </a:solidFill>
              </a:rPr>
              <a:t>5-11 класс</a:t>
            </a:r>
            <a:endParaRPr lang="ru-RU" b="1" i="1" dirty="0">
              <a:solidFill>
                <a:srgbClr val="2E309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6758" y="4437111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2E3092"/>
                </a:solidFill>
              </a:rPr>
              <a:t>УМК В.П. </a:t>
            </a:r>
            <a:r>
              <a:rPr lang="ru-RU" b="1" i="1" dirty="0" err="1" smtClean="0">
                <a:solidFill>
                  <a:srgbClr val="2E3092"/>
                </a:solidFill>
              </a:rPr>
              <a:t>Максаковского</a:t>
            </a:r>
            <a:endParaRPr lang="ru-RU" b="1" i="1" dirty="0" smtClean="0">
              <a:solidFill>
                <a:srgbClr val="2E3092"/>
              </a:solidFill>
            </a:endParaRPr>
          </a:p>
          <a:p>
            <a:pPr algn="ctr"/>
            <a:r>
              <a:rPr lang="ru-RU" b="1" i="1" dirty="0" smtClean="0">
                <a:solidFill>
                  <a:srgbClr val="2E3092"/>
                </a:solidFill>
              </a:rPr>
              <a:t>10-11 класс</a:t>
            </a:r>
            <a:endParaRPr lang="ru-RU" b="1" i="1" dirty="0">
              <a:solidFill>
                <a:srgbClr val="2E309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92044" y="4437111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2E3092"/>
                </a:solidFill>
              </a:rPr>
              <a:t>УМК «Сферы. География»</a:t>
            </a:r>
          </a:p>
          <a:p>
            <a:pPr algn="ctr"/>
            <a:r>
              <a:rPr lang="ru-RU" b="1" i="1" dirty="0" smtClean="0">
                <a:solidFill>
                  <a:srgbClr val="2E3092"/>
                </a:solidFill>
              </a:rPr>
              <a:t>10-11 класс</a:t>
            </a:r>
            <a:endParaRPr lang="ru-RU" b="1" i="1" dirty="0">
              <a:solidFill>
                <a:srgbClr val="2E309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72364" y="4437111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2E3092"/>
                </a:solidFill>
              </a:rPr>
              <a:t>УМК «Российское порубежье»</a:t>
            </a:r>
          </a:p>
          <a:p>
            <a:pPr algn="ctr"/>
            <a:r>
              <a:rPr lang="ru-RU" b="1" i="1" dirty="0" smtClean="0">
                <a:solidFill>
                  <a:srgbClr val="2E3092"/>
                </a:solidFill>
              </a:rPr>
              <a:t>10-11 класс</a:t>
            </a:r>
            <a:endParaRPr lang="ru-RU" b="1" i="1" dirty="0">
              <a:solidFill>
                <a:srgbClr val="2E3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4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10287" y="1826562"/>
            <a:ext cx="12192000" cy="1997319"/>
          </a:xfrm>
          <a:prstGeom prst="rect">
            <a:avLst/>
          </a:prstGeom>
          <a:gradFill flip="none" rotWithShape="1">
            <a:gsLst>
              <a:gs pos="0">
                <a:srgbClr val="1F97AF">
                  <a:tint val="66000"/>
                  <a:satMod val="160000"/>
                </a:srgbClr>
              </a:gs>
              <a:gs pos="50000">
                <a:srgbClr val="1F97AF">
                  <a:tint val="44500"/>
                  <a:satMod val="160000"/>
                </a:srgbClr>
              </a:gs>
              <a:gs pos="100000">
                <a:srgbClr val="1F97A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6" y="902623"/>
            <a:ext cx="1267963" cy="17370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579" y="904923"/>
            <a:ext cx="1280039" cy="17347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017" y="902621"/>
            <a:ext cx="1219718" cy="17370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798" y="902622"/>
            <a:ext cx="1291925" cy="17370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61946" y="477651"/>
            <a:ext cx="7282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592AB"/>
                </a:solidFill>
              </a:rPr>
              <a:t>УМК «Полярная звезда» —</a:t>
            </a:r>
          </a:p>
          <a:p>
            <a:pPr algn="ctr"/>
            <a:r>
              <a:rPr lang="ru-RU" sz="2400" b="1" dirty="0" smtClean="0">
                <a:solidFill>
                  <a:srgbClr val="1592AB"/>
                </a:solidFill>
              </a:rPr>
              <a:t>ответ современным запросам образования </a:t>
            </a:r>
            <a:endParaRPr lang="ru-RU" sz="2400" b="1" dirty="0">
              <a:solidFill>
                <a:srgbClr val="1592A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4069" y="1568043"/>
            <a:ext cx="6064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solidFill>
                  <a:srgbClr val="2E3092"/>
                </a:solidFill>
              </a:rPr>
              <a:t>Вся линия учебников входит в ФПУ, утверждённому приказом № 345 от 28.12.2018 г.</a:t>
            </a:r>
            <a:endParaRPr lang="ru-RU" sz="1200" b="1" i="1" dirty="0">
              <a:solidFill>
                <a:srgbClr val="2E3092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3675" y="2752157"/>
            <a:ext cx="4221027" cy="645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ФПУ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№1.2.3.4.1.1–1.2.3.4.1.4</a:t>
            </a:r>
            <a:r>
              <a:rPr lang="ru-RU" sz="1400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b="1" dirty="0" smtClean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№ 1.3.3.3.2.1 – 1.3.3.3.2.2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538055" y="1867564"/>
            <a:ext cx="6702020" cy="2018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500" b="1" dirty="0" smtClean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</a:t>
            </a:r>
            <a:r>
              <a:rPr lang="ru-RU" sz="1500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параграфов, отвечающая </a:t>
            </a:r>
            <a:r>
              <a:rPr lang="ru-RU" sz="1500" b="1" dirty="0" smtClean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требованиям к построению </a:t>
            </a:r>
            <a:r>
              <a:rPr lang="ru-RU" sz="1500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уроков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500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Расширенный </a:t>
            </a:r>
            <a:r>
              <a:rPr lang="ru-RU" sz="1500" b="1" dirty="0" smtClean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дифференцированный </a:t>
            </a:r>
            <a:r>
              <a:rPr lang="ru-RU" sz="1500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методический </a:t>
            </a:r>
            <a:r>
              <a:rPr lang="ru-RU" sz="1500" b="1" dirty="0" smtClean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аппарат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1200" b="1" i="1" u="sng" dirty="0" smtClean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«Это я знаю», «Это я могу», «Это мне интересно», «Откройте атлас», «Лёгкий экзамен»</a:t>
            </a:r>
            <a:endParaRPr lang="ru-RU" sz="1200" b="1" i="1" u="sng" dirty="0">
              <a:solidFill>
                <a:srgbClr val="1F97A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500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Акцент на самостоятельную практическую деятельность </a:t>
            </a:r>
            <a:endParaRPr lang="ru-RU" sz="1500" b="1" dirty="0" smtClean="0">
              <a:solidFill>
                <a:srgbClr val="1F97A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1500" b="1" i="1" u="sng" dirty="0" smtClean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«Учимся с «Полярной звездой», «Шаг за шагом», «Читаем карту»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500" b="1" dirty="0" smtClean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Наличие электронных приложений для 5-9 классов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1500" b="1" i="1" u="sng" dirty="0" smtClean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(Иллюстрации, интерактивные задания, картографическая мастерская)</a:t>
            </a:r>
            <a:endParaRPr lang="ru-RU" sz="1500" b="1" i="1" u="sng" dirty="0">
              <a:solidFill>
                <a:srgbClr val="1F97A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500" b="1" dirty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Мини-атлас в конце </a:t>
            </a:r>
            <a:r>
              <a:rPr lang="ru-RU" sz="1500" b="1" dirty="0" smtClean="0">
                <a:solidFill>
                  <a:srgbClr val="1F97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каждого учебников</a:t>
            </a:r>
            <a:endParaRPr lang="ru-RU" sz="1500" b="1" dirty="0">
              <a:solidFill>
                <a:srgbClr val="1F97A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19524" y="5203432"/>
            <a:ext cx="54726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rgbClr val="2E3092"/>
                </a:solidFill>
              </a:rPr>
              <a:t>Авторский коллектив: </a:t>
            </a:r>
          </a:p>
          <a:p>
            <a:pPr algn="r"/>
            <a:r>
              <a:rPr lang="ru-RU" sz="1100" dirty="0" smtClean="0">
                <a:solidFill>
                  <a:srgbClr val="2E3092"/>
                </a:solidFill>
              </a:rPr>
              <a:t>д-р геогр. наук </a:t>
            </a:r>
            <a:r>
              <a:rPr lang="ru-RU" sz="1400" b="1" dirty="0" smtClean="0">
                <a:solidFill>
                  <a:srgbClr val="2E3092"/>
                </a:solidFill>
              </a:rPr>
              <a:t>Алексеев Александр Иванович</a:t>
            </a:r>
          </a:p>
          <a:p>
            <a:pPr algn="r"/>
            <a:r>
              <a:rPr lang="ru-RU" sz="1100" dirty="0">
                <a:solidFill>
                  <a:srgbClr val="2E3092"/>
                </a:solidFill>
              </a:rPr>
              <a:t>д-р </a:t>
            </a:r>
            <a:r>
              <a:rPr lang="ru-RU" sz="1100" dirty="0" smtClean="0">
                <a:solidFill>
                  <a:srgbClr val="2E3092"/>
                </a:solidFill>
              </a:rPr>
              <a:t>пед. наук </a:t>
            </a:r>
            <a:r>
              <a:rPr lang="ru-RU" sz="1400" b="1" dirty="0">
                <a:solidFill>
                  <a:srgbClr val="2E3092"/>
                </a:solidFill>
              </a:rPr>
              <a:t>Николина </a:t>
            </a:r>
            <a:r>
              <a:rPr lang="ru-RU" sz="1400" b="1" dirty="0" smtClean="0">
                <a:solidFill>
                  <a:srgbClr val="2E3092"/>
                </a:solidFill>
              </a:rPr>
              <a:t>Вера Викторовна</a:t>
            </a:r>
          </a:p>
          <a:p>
            <a:pPr algn="r"/>
            <a:r>
              <a:rPr lang="ru-RU" sz="1400" b="1" dirty="0" smtClean="0">
                <a:solidFill>
                  <a:srgbClr val="2E3092"/>
                </a:solidFill>
              </a:rPr>
              <a:t>Липкина Елена Карловна</a:t>
            </a:r>
          </a:p>
          <a:p>
            <a:pPr algn="r"/>
            <a:r>
              <a:rPr lang="ru-RU" sz="1100" dirty="0">
                <a:solidFill>
                  <a:srgbClr val="2E3092"/>
                </a:solidFill>
              </a:rPr>
              <a:t>д-р геогр</a:t>
            </a:r>
            <a:r>
              <a:rPr lang="ru-RU" sz="1100" dirty="0" smtClean="0">
                <a:solidFill>
                  <a:srgbClr val="2E3092"/>
                </a:solidFill>
              </a:rPr>
              <a:t>. наук </a:t>
            </a:r>
            <a:r>
              <a:rPr lang="ru-RU" sz="1400" b="1" dirty="0">
                <a:solidFill>
                  <a:srgbClr val="2E3092"/>
                </a:solidFill>
              </a:rPr>
              <a:t>Болысов </a:t>
            </a:r>
            <a:r>
              <a:rPr lang="ru-RU" sz="1400" b="1" dirty="0" smtClean="0">
                <a:solidFill>
                  <a:srgbClr val="2E3092"/>
                </a:solidFill>
              </a:rPr>
              <a:t>Сергей Иванович</a:t>
            </a:r>
          </a:p>
          <a:p>
            <a:pPr algn="r"/>
            <a:r>
              <a:rPr lang="ru-RU" sz="1100" dirty="0" smtClean="0">
                <a:solidFill>
                  <a:srgbClr val="2E3092"/>
                </a:solidFill>
              </a:rPr>
              <a:t>канд. </a:t>
            </a:r>
            <a:r>
              <a:rPr lang="ru-RU" sz="1100" dirty="0">
                <a:solidFill>
                  <a:srgbClr val="2E3092"/>
                </a:solidFill>
              </a:rPr>
              <a:t>геогр</a:t>
            </a:r>
            <a:r>
              <a:rPr lang="ru-RU" sz="1100" dirty="0" smtClean="0">
                <a:solidFill>
                  <a:srgbClr val="2E3092"/>
                </a:solidFill>
              </a:rPr>
              <a:t>. наук </a:t>
            </a:r>
            <a:r>
              <a:rPr lang="ru-RU" sz="1400" b="1" dirty="0">
                <a:solidFill>
                  <a:srgbClr val="2E3092"/>
                </a:solidFill>
              </a:rPr>
              <a:t>Кузнецова </a:t>
            </a:r>
            <a:r>
              <a:rPr lang="ru-RU" sz="1400" b="1" dirty="0" smtClean="0">
                <a:solidFill>
                  <a:srgbClr val="2E3092"/>
                </a:solidFill>
              </a:rPr>
              <a:t>Галина Юрьевна</a:t>
            </a:r>
          </a:p>
          <a:p>
            <a:pPr algn="r"/>
            <a:r>
              <a:rPr lang="ru-RU" sz="1100" dirty="0">
                <a:solidFill>
                  <a:srgbClr val="2E3092"/>
                </a:solidFill>
              </a:rPr>
              <a:t>д-р геогр</a:t>
            </a:r>
            <a:r>
              <a:rPr lang="ru-RU" sz="1100" dirty="0" smtClean="0">
                <a:solidFill>
                  <a:srgbClr val="2E3092"/>
                </a:solidFill>
              </a:rPr>
              <a:t>. наук </a:t>
            </a:r>
            <a:r>
              <a:rPr lang="ru-RU" sz="1400" b="1" dirty="0">
                <a:solidFill>
                  <a:srgbClr val="2E3092"/>
                </a:solidFill>
              </a:rPr>
              <a:t>Гладкий </a:t>
            </a:r>
            <a:r>
              <a:rPr lang="ru-RU" sz="1400" b="1" dirty="0" smtClean="0">
                <a:solidFill>
                  <a:srgbClr val="2E3092"/>
                </a:solidFill>
              </a:rPr>
              <a:t>Юрий Никифорович</a:t>
            </a:r>
            <a:endParaRPr lang="ru-RU" sz="1400" b="1" dirty="0">
              <a:solidFill>
                <a:srgbClr val="2E309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0427" y="5521328"/>
            <a:ext cx="5990241" cy="33854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defTabSz="914308"/>
            <a:r>
              <a:rPr lang="ru-RU" sz="1600" spc="3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Комплексная методическая поддержка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5646" y="6106888"/>
            <a:ext cx="7998112" cy="33854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defTabSz="914308"/>
            <a:r>
              <a:rPr lang="ru-RU" sz="1600" spc="300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  <a:t>Соответствие концепции географического образования</a:t>
            </a:r>
            <a:endParaRPr lang="ru-RU" sz="1600" spc="300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332" y="5418876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200" dirty="0" smtClean="0">
                <a:solidFill>
                  <a:srgbClr val="1592AB"/>
                </a:solidFill>
              </a:rPr>
              <a:t> </a:t>
            </a:r>
            <a:endParaRPr lang="ru-RU" sz="3200" dirty="0">
              <a:solidFill>
                <a:srgbClr val="1592AB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332" y="5983773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200" dirty="0" smtClean="0">
                <a:solidFill>
                  <a:srgbClr val="1592AB"/>
                </a:solidFill>
              </a:rPr>
              <a:t> </a:t>
            </a:r>
            <a:endParaRPr lang="ru-RU" sz="3200" dirty="0">
              <a:solidFill>
                <a:srgbClr val="1592AB"/>
              </a:solidFill>
            </a:endParaRPr>
          </a:p>
        </p:txBody>
      </p:sp>
      <p:sp>
        <p:nvSpPr>
          <p:cNvPr id="23" name="TextBox 22">
            <a:hlinkClick r:id="rId6" action="ppaction://hlinksldjump"/>
          </p:cNvPr>
          <p:cNvSpPr txBox="1"/>
          <p:nvPr/>
        </p:nvSpPr>
        <p:spPr>
          <a:xfrm>
            <a:off x="4122401" y="4360275"/>
            <a:ext cx="1255020" cy="369332"/>
          </a:xfrm>
          <a:prstGeom prst="rect">
            <a:avLst/>
          </a:prstGeom>
          <a:solidFill>
            <a:srgbClr val="1592AB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5-6 классы</a:t>
            </a:r>
            <a:endParaRPr lang="ru-RU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>
            <a:hlinkClick r:id="rId7" action="ppaction://hlinksldjump"/>
          </p:cNvPr>
          <p:cNvSpPr txBox="1"/>
          <p:nvPr/>
        </p:nvSpPr>
        <p:spPr>
          <a:xfrm>
            <a:off x="5464771" y="4360275"/>
            <a:ext cx="1154753" cy="369332"/>
          </a:xfrm>
          <a:prstGeom prst="rect">
            <a:avLst/>
          </a:prstGeom>
          <a:solidFill>
            <a:srgbClr val="1592AB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ru-RU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класс</a:t>
            </a:r>
            <a:endParaRPr lang="ru-RU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>
            <a:hlinkClick r:id="" action="ppaction://noaction"/>
          </p:cNvPr>
          <p:cNvSpPr txBox="1"/>
          <p:nvPr/>
        </p:nvSpPr>
        <p:spPr>
          <a:xfrm>
            <a:off x="6719791" y="4365859"/>
            <a:ext cx="1154753" cy="369332"/>
          </a:xfrm>
          <a:prstGeom prst="rect">
            <a:avLst/>
          </a:prstGeom>
          <a:solidFill>
            <a:srgbClr val="1592AB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ru-RU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класс</a:t>
            </a:r>
            <a:endParaRPr lang="ru-RU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>
            <a:hlinkClick r:id="rId6" action="ppaction://hlinksldjump"/>
          </p:cNvPr>
          <p:cNvSpPr txBox="1"/>
          <p:nvPr/>
        </p:nvSpPr>
        <p:spPr>
          <a:xfrm>
            <a:off x="7974811" y="4365398"/>
            <a:ext cx="1154753" cy="369332"/>
          </a:xfrm>
          <a:prstGeom prst="rect">
            <a:avLst/>
          </a:prstGeom>
          <a:solidFill>
            <a:srgbClr val="1592AB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ru-RU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класс</a:t>
            </a:r>
            <a:endParaRPr lang="ru-RU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>
            <a:hlinkClick r:id="" action="ppaction://noaction"/>
          </p:cNvPr>
          <p:cNvSpPr txBox="1"/>
          <p:nvPr/>
        </p:nvSpPr>
        <p:spPr>
          <a:xfrm>
            <a:off x="9216915" y="4360275"/>
            <a:ext cx="1154753" cy="369332"/>
          </a:xfrm>
          <a:prstGeom prst="rect">
            <a:avLst/>
          </a:prstGeom>
          <a:solidFill>
            <a:srgbClr val="1592AB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класс</a:t>
            </a:r>
            <a:endParaRPr lang="ru-RU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>
            <a:hlinkClick r:id="" action="ppaction://noaction"/>
          </p:cNvPr>
          <p:cNvSpPr txBox="1"/>
          <p:nvPr/>
        </p:nvSpPr>
        <p:spPr>
          <a:xfrm>
            <a:off x="10484851" y="4365393"/>
            <a:ext cx="1154753" cy="369332"/>
          </a:xfrm>
          <a:prstGeom prst="rect">
            <a:avLst/>
          </a:prstGeom>
          <a:solidFill>
            <a:srgbClr val="1592AB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класс</a:t>
            </a:r>
            <a:endParaRPr lang="ru-RU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45" y="3519532"/>
            <a:ext cx="1302055" cy="1747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599" y="3519532"/>
            <a:ext cx="1302055" cy="1731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668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802222"/>
            <a:ext cx="5530450" cy="4071273"/>
            <a:chOff x="0" y="510075"/>
            <a:chExt cx="5076056" cy="31261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10075"/>
              <a:ext cx="5076056" cy="1108730"/>
            </a:xfrm>
            <a:prstGeom prst="rect">
              <a:avLst/>
            </a:prstGeom>
            <a:solidFill>
              <a:srgbClr val="72CBD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ru-RU" sz="2000" b="1" dirty="0" smtClean="0"/>
            </a:p>
            <a:p>
              <a:endParaRPr lang="ru-RU" sz="2000" b="1" dirty="0"/>
            </a:p>
            <a:p>
              <a:endParaRPr lang="ru-RU" sz="2000" b="1" dirty="0" smtClean="0"/>
            </a:p>
            <a:p>
              <a:endParaRPr lang="ru-RU" sz="20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1565810"/>
              <a:ext cx="5076056" cy="110873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ru-RU" sz="2000" b="1" dirty="0" smtClean="0"/>
            </a:p>
            <a:p>
              <a:endParaRPr lang="ru-RU" sz="2000" b="1" dirty="0"/>
            </a:p>
            <a:p>
              <a:endParaRPr lang="ru-RU" sz="2000" b="1" dirty="0" smtClean="0"/>
            </a:p>
            <a:p>
              <a:endParaRPr lang="ru-RU" sz="20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0" y="2620001"/>
              <a:ext cx="5076056" cy="101620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ru-RU" sz="2000" b="1" dirty="0" smtClean="0"/>
            </a:p>
            <a:p>
              <a:endParaRPr lang="ru-RU" sz="2000" b="1" dirty="0"/>
            </a:p>
            <a:p>
              <a:endParaRPr lang="ru-RU" sz="2000" b="1" dirty="0" smtClean="0"/>
            </a:p>
            <a:p>
              <a:endParaRPr lang="ru-RU" sz="20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0" y="520392"/>
              <a:ext cx="3600400" cy="543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 </a:t>
              </a:r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«Учимся с «Полярной звездой»</a:t>
              </a:r>
            </a:p>
            <a:p>
              <a:endParaRPr lang="ru-RU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7990" y="2034905"/>
              <a:ext cx="4248472" cy="257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Рубрики для подготовки к ГИА </a:t>
              </a:r>
              <a:r>
                <a:rPr lang="ru-RU" sz="1400" b="1" dirty="0" smtClean="0">
                  <a:solidFill>
                    <a:schemeClr val="bg1"/>
                  </a:solidFill>
                </a:rPr>
                <a:t>и </a:t>
              </a:r>
              <a:r>
                <a:rPr lang="ru-RU" sz="1400" b="1" dirty="0">
                  <a:solidFill>
                    <a:schemeClr val="bg1"/>
                  </a:solidFill>
                </a:rPr>
                <a:t>PISA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91409" y="2621575"/>
              <a:ext cx="1773207" cy="3072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«Шаг за шагом»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5496" y="843557"/>
              <a:ext cx="4572000" cy="40175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Параграф-самоучитель проектной деятельности  </a:t>
              </a:r>
              <a:r>
                <a:rPr lang="ru-RU" sz="1400" b="1" dirty="0" smtClean="0">
                  <a:solidFill>
                    <a:schemeClr val="bg1"/>
                  </a:solidFill>
                </a:rPr>
                <a:t>                        в </a:t>
              </a:r>
              <a:r>
                <a:rPr lang="ru-RU" sz="1400" b="1" dirty="0">
                  <a:solidFill>
                    <a:schemeClr val="bg1"/>
                  </a:solidFill>
                </a:rPr>
                <a:t>конце </a:t>
              </a:r>
              <a:r>
                <a:rPr lang="ru-RU" sz="1400" b="1" dirty="0" smtClean="0">
                  <a:solidFill>
                    <a:schemeClr val="bg1"/>
                  </a:solidFill>
                </a:rPr>
                <a:t>тем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91409" y="1707654"/>
              <a:ext cx="4572000" cy="3072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«Лёгкий экзамен</a:t>
              </a:r>
              <a:r>
                <a:rPr lang="ru-RU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», «Стоп-кадр</a:t>
              </a:r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»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91409" y="2996449"/>
              <a:ext cx="3121798" cy="2578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Простой алгоритм практических заданий</a:t>
              </a: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782418"/>
            <a:ext cx="2111084" cy="13752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927" y="2154972"/>
            <a:ext cx="2131367" cy="1379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806" y="3505197"/>
            <a:ext cx="2061113" cy="13682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Стрелка вниз 16"/>
          <p:cNvSpPr/>
          <p:nvPr/>
        </p:nvSpPr>
        <p:spPr>
          <a:xfrm rot="8053979">
            <a:off x="8289376" y="1266063"/>
            <a:ext cx="985100" cy="1170709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2709658">
            <a:off x="8330260" y="3293872"/>
            <a:ext cx="985100" cy="1170709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6991911" y="2051731"/>
            <a:ext cx="2512760" cy="165074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Уникальный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м</a:t>
            </a:r>
            <a:r>
              <a:rPr lang="ru-RU" sz="1600" b="1" dirty="0" smtClean="0">
                <a:solidFill>
                  <a:srgbClr val="002060"/>
                </a:solidFill>
              </a:rPr>
              <a:t>етодический  инструментарий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81508" y="4327078"/>
            <a:ext cx="1577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Учебник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561" y="783735"/>
            <a:ext cx="2605783" cy="3569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579" y="5042044"/>
            <a:ext cx="1046254" cy="14734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5" y="5024973"/>
            <a:ext cx="1050165" cy="14905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24" y="5041862"/>
            <a:ext cx="1089833" cy="1473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434" y="5031887"/>
            <a:ext cx="1118666" cy="14836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47" y="5024972"/>
            <a:ext cx="1003757" cy="1429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97" y="5031886"/>
            <a:ext cx="1032603" cy="14836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564" y="5031885"/>
            <a:ext cx="1000355" cy="14836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236432" y="6515526"/>
            <a:ext cx="3418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2E3092"/>
                </a:solidFill>
              </a:rPr>
              <a:t>Комплект рабочих тетрадей</a:t>
            </a:r>
            <a:endParaRPr lang="ru-RU" b="1" i="1" dirty="0">
              <a:solidFill>
                <a:srgbClr val="2E309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39362" y="6517898"/>
            <a:ext cx="3418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2E3092"/>
                </a:solidFill>
              </a:rPr>
              <a:t>Атлас и контурные карты</a:t>
            </a:r>
            <a:endParaRPr lang="ru-RU" b="1" i="1" dirty="0">
              <a:solidFill>
                <a:srgbClr val="2E309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98983" y="6470958"/>
            <a:ext cx="3418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2E3092"/>
                </a:solidFill>
              </a:rPr>
              <a:t>Методическое сопровождение </a:t>
            </a:r>
            <a:endParaRPr lang="ru-RU" b="1" i="1" dirty="0">
              <a:solidFill>
                <a:srgbClr val="2E3092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170986" y="87839"/>
            <a:ext cx="51286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2E3092"/>
                </a:solidFill>
              </a:rPr>
              <a:t>ФПУ, утверждённый приказом №</a:t>
            </a:r>
            <a:r>
              <a:rPr lang="en-US" sz="1600" b="1" i="1" dirty="0" smtClean="0">
                <a:solidFill>
                  <a:srgbClr val="2E3092"/>
                </a:solidFill>
              </a:rPr>
              <a:t> </a:t>
            </a:r>
            <a:r>
              <a:rPr lang="ru-RU" sz="1600" b="1" i="1" dirty="0" smtClean="0">
                <a:solidFill>
                  <a:srgbClr val="2E3092"/>
                </a:solidFill>
              </a:rPr>
              <a:t>345 </a:t>
            </a:r>
            <a:r>
              <a:rPr lang="ru-RU" sz="1600" b="1" i="1" dirty="0">
                <a:solidFill>
                  <a:srgbClr val="2E3092"/>
                </a:solidFill>
              </a:rPr>
              <a:t>от </a:t>
            </a:r>
            <a:r>
              <a:rPr lang="ru-RU" sz="1600" b="1" i="1" dirty="0" smtClean="0">
                <a:solidFill>
                  <a:srgbClr val="2E3092"/>
                </a:solidFill>
              </a:rPr>
              <a:t>28.12.2018 г.</a:t>
            </a:r>
            <a:endParaRPr lang="ru-RU" sz="1600" dirty="0"/>
          </a:p>
        </p:txBody>
      </p:sp>
      <p:sp>
        <p:nvSpPr>
          <p:cNvPr id="35" name="TextBox 34">
            <a:hlinkClick r:id="rId13" action="ppaction://hlinksldjump"/>
          </p:cNvPr>
          <p:cNvSpPr txBox="1"/>
          <p:nvPr/>
        </p:nvSpPr>
        <p:spPr>
          <a:xfrm>
            <a:off x="11472426" y="6454852"/>
            <a:ext cx="627319" cy="369332"/>
          </a:xfrm>
          <a:prstGeom prst="rect">
            <a:avLst/>
          </a:prstGeom>
          <a:solidFill>
            <a:srgbClr val="1592AB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УМК</a:t>
            </a:r>
            <a:endParaRPr lang="ru-RU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930" y="5024972"/>
            <a:ext cx="1065670" cy="1422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6" name="Заголовок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3312368" cy="404663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rgbClr val="1592AB"/>
                </a:solidFill>
              </a:rPr>
              <a:t>Особенности УМК </a:t>
            </a:r>
            <a:endParaRPr lang="ru-RU" sz="2400" b="1" i="1" dirty="0">
              <a:solidFill>
                <a:srgbClr val="1592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43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954" y="5183412"/>
            <a:ext cx="1000355" cy="14836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632"/>
            <a:ext cx="11377264" cy="1325563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2E3092"/>
                </a:solidFill>
              </a:rPr>
              <a:t>Информационно-образовательная среда на уроках географии </a:t>
            </a:r>
            <a:endParaRPr lang="ru-RU" sz="3200" b="1" i="1" dirty="0">
              <a:solidFill>
                <a:srgbClr val="2E3092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25" y="1196752"/>
            <a:ext cx="1508115" cy="2066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3" y="3817654"/>
            <a:ext cx="1220224" cy="17319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" y="4497211"/>
            <a:ext cx="1280828" cy="1731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14" y="4941168"/>
            <a:ext cx="1301318" cy="17258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001" y="2014954"/>
            <a:ext cx="1227776" cy="1748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4889744"/>
            <a:ext cx="1032603" cy="14836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623" y="1200648"/>
            <a:ext cx="1326315" cy="1770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268" y="4168679"/>
            <a:ext cx="1224136" cy="17240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109823" y="1308852"/>
            <a:ext cx="117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1592AB"/>
                </a:solidFill>
              </a:rPr>
              <a:t>Учебник </a:t>
            </a:r>
            <a:endParaRPr lang="ru-RU" b="1" i="1" dirty="0">
              <a:solidFill>
                <a:srgbClr val="1592AB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52334" y="3740839"/>
            <a:ext cx="4018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1592AB"/>
                </a:solidFill>
              </a:rPr>
              <a:t>Комплект рабочих тетрадей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i="1" dirty="0" smtClean="0">
                <a:solidFill>
                  <a:srgbClr val="1592AB"/>
                </a:solidFill>
              </a:rPr>
              <a:t>Мой тренажёр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i="1" dirty="0" smtClean="0">
                <a:solidFill>
                  <a:srgbClr val="2E3092"/>
                </a:solidFill>
              </a:rPr>
              <a:t>Практические работы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i="1" dirty="0" smtClean="0">
                <a:solidFill>
                  <a:srgbClr val="2E3092"/>
                </a:solidFill>
              </a:rPr>
              <a:t>Проверочные работы </a:t>
            </a:r>
            <a:endParaRPr lang="ru-RU" b="1" i="1" dirty="0">
              <a:solidFill>
                <a:srgbClr val="2E309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89798" y="1087369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1592AB"/>
                </a:solidFill>
              </a:rPr>
              <a:t>Методическое сопровождение </a:t>
            </a:r>
            <a:endParaRPr lang="ru-RU" b="1" i="1" dirty="0">
              <a:solidFill>
                <a:srgbClr val="1592AB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79909" y="4137018"/>
            <a:ext cx="2772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1592AB"/>
                </a:solidFill>
              </a:rPr>
              <a:t>Атлас и</a:t>
            </a:r>
          </a:p>
          <a:p>
            <a:r>
              <a:rPr lang="ru-RU" b="1" i="1" dirty="0" smtClean="0">
                <a:solidFill>
                  <a:srgbClr val="1592AB"/>
                </a:solidFill>
              </a:rPr>
              <a:t>контурные карты </a:t>
            </a:r>
            <a:endParaRPr lang="ru-RU" b="1" i="1" dirty="0">
              <a:solidFill>
                <a:srgbClr val="1592AB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908" y="1214921"/>
            <a:ext cx="2726030" cy="16769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9206344" y="3007015"/>
            <a:ext cx="298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1592AB"/>
                </a:solidFill>
              </a:rPr>
              <a:t>Электронные приложения </a:t>
            </a:r>
            <a:endParaRPr lang="ru-RU" b="1" i="1" dirty="0">
              <a:solidFill>
                <a:srgbClr val="1592AB"/>
              </a:solidFill>
            </a:endParaRPr>
          </a:p>
        </p:txBody>
      </p:sp>
      <p:sp>
        <p:nvSpPr>
          <p:cNvPr id="20" name="Лента лицом вверх 19"/>
          <p:cNvSpPr/>
          <p:nvPr/>
        </p:nvSpPr>
        <p:spPr>
          <a:xfrm rot="2058466">
            <a:off x="246004" y="5767194"/>
            <a:ext cx="2004312" cy="576064"/>
          </a:xfrm>
          <a:prstGeom prst="ribbon2">
            <a:avLst>
              <a:gd name="adj1" fmla="val 16667"/>
              <a:gd name="adj2" fmla="val 60027"/>
            </a:avLst>
          </a:prstGeom>
          <a:solidFill>
            <a:srgbClr val="DA2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NewtonCSanPin" pitchFamily="2" charset="0"/>
              </a:rPr>
              <a:t>Новинки</a:t>
            </a:r>
            <a:endParaRPr lang="ru-RU" dirty="0">
              <a:latin typeface="NewtonCSanPin" pitchFamily="2" charset="0"/>
            </a:endParaRPr>
          </a:p>
        </p:txBody>
      </p:sp>
      <p:sp>
        <p:nvSpPr>
          <p:cNvPr id="21" name="TextBox 20">
            <a:hlinkClick r:id="rId13"/>
          </p:cNvPr>
          <p:cNvSpPr txBox="1"/>
          <p:nvPr/>
        </p:nvSpPr>
        <p:spPr>
          <a:xfrm>
            <a:off x="10848528" y="3371507"/>
            <a:ext cx="1149410" cy="369332"/>
          </a:xfrm>
          <a:prstGeom prst="rect">
            <a:avLst/>
          </a:prstGeom>
          <a:solidFill>
            <a:srgbClr val="2E3092"/>
          </a:solidFill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Скачать 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98755" y="2229771"/>
            <a:ext cx="2268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4"/>
              </a:rPr>
              <a:t>https://cloud.prosv.ru/s/NGiXx7Kk2Aor7se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627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39816" y="1484784"/>
            <a:ext cx="63367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endParaRPr lang="ru-RU" u="sng" dirty="0" smtClean="0">
              <a:hlinkClick r:id="rId2"/>
            </a:endParaRPr>
          </a:p>
          <a:p>
            <a:endParaRPr lang="ru-RU" u="sng" dirty="0" smtClean="0">
              <a:hlinkClick r:id="rId2"/>
            </a:endParaRPr>
          </a:p>
          <a:p>
            <a:r>
              <a:rPr lang="ru-RU" u="sng" dirty="0" smtClean="0">
                <a:hlinkClick r:id="rId2"/>
              </a:rPr>
              <a:t>https</a:t>
            </a:r>
            <a:r>
              <a:rPr lang="ru-RU" u="sng" dirty="0">
                <a:hlinkClick r:id="rId2"/>
              </a:rPr>
              <a:t>://yadi.sk/d/LNlprfCs4XHpyg</a:t>
            </a:r>
            <a:r>
              <a:rPr lang="ru-RU" dirty="0"/>
              <a:t>  - 8 класс </a:t>
            </a:r>
            <a:r>
              <a:rPr lang="ru-RU" dirty="0" smtClean="0"/>
              <a:t>Полярная звезда</a:t>
            </a:r>
            <a:endParaRPr lang="ru-RU" dirty="0"/>
          </a:p>
          <a:p>
            <a:r>
              <a:rPr lang="ru-RU" u="sng" dirty="0">
                <a:hlinkClick r:id="rId3"/>
              </a:rPr>
              <a:t>https://yadi.sk/d/VPj3WY95xMTOzw</a:t>
            </a:r>
            <a:r>
              <a:rPr lang="ru-RU" dirty="0"/>
              <a:t> - 7 класс </a:t>
            </a:r>
            <a:r>
              <a:rPr lang="ru-RU" dirty="0" smtClean="0"/>
              <a:t>Полярная звезда</a:t>
            </a:r>
            <a:endParaRPr lang="ru-RU" dirty="0"/>
          </a:p>
          <a:p>
            <a:r>
              <a:rPr lang="ru-RU" u="sng" dirty="0">
                <a:hlinkClick r:id="rId4"/>
              </a:rPr>
              <a:t>https://yadi.sk/d/6kfkuchq8c3afA - 5-6</a:t>
            </a:r>
            <a:r>
              <a:rPr lang="ru-RU" dirty="0"/>
              <a:t> класс </a:t>
            </a:r>
            <a:r>
              <a:rPr lang="ru-RU" dirty="0" smtClean="0"/>
              <a:t>Полярная звезда</a:t>
            </a:r>
            <a:endParaRPr lang="ru-RU" dirty="0"/>
          </a:p>
          <a:p>
            <a:r>
              <a:rPr lang="ru-RU" dirty="0"/>
              <a:t> 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u="sng" dirty="0">
                <a:hlinkClick r:id="rId5"/>
              </a:rPr>
              <a:t>https://yadi.sk/d/Zb5BG6fRRa4M2g</a:t>
            </a:r>
            <a:r>
              <a:rPr lang="ru-RU" dirty="0"/>
              <a:t> - 9 класс Сферы</a:t>
            </a:r>
          </a:p>
          <a:p>
            <a:r>
              <a:rPr lang="ru-RU" u="sng" dirty="0">
                <a:hlinkClick r:id="rId6"/>
              </a:rPr>
              <a:t>https://yadi.sk/d/oQVoP7gaJOHBGw</a:t>
            </a:r>
            <a:r>
              <a:rPr lang="ru-RU" dirty="0"/>
              <a:t> - 8 класс Сферы</a:t>
            </a:r>
          </a:p>
          <a:p>
            <a:r>
              <a:rPr lang="ru-RU" u="sng" dirty="0">
                <a:hlinkClick r:id="rId7"/>
              </a:rPr>
              <a:t>https://yadi.sk/d/cuYf0KDY4sI7RA</a:t>
            </a:r>
            <a:r>
              <a:rPr lang="ru-RU" dirty="0"/>
              <a:t> - 7 класс Сферы</a:t>
            </a:r>
          </a:p>
          <a:p>
            <a:r>
              <a:rPr lang="ru-RU" u="sng" dirty="0">
                <a:hlinkClick r:id="rId8"/>
              </a:rPr>
              <a:t>https://yadi.sk/d/w95-DIVuBxxr8Q  -  5-6</a:t>
            </a:r>
            <a:r>
              <a:rPr lang="ru-RU" dirty="0"/>
              <a:t> класс Сферы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89" y="1454495"/>
            <a:ext cx="1463126" cy="1982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89" y="3933056"/>
            <a:ext cx="1463126" cy="1956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303912" y="588194"/>
            <a:ext cx="9289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2E3092"/>
                </a:solidFill>
              </a:rPr>
              <a:t>Скачать электронные приложения</a:t>
            </a:r>
            <a:endParaRPr lang="ru-RU" sz="3200" b="1" i="1" dirty="0">
              <a:solidFill>
                <a:srgbClr val="2E3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0344472" y="1124743"/>
            <a:ext cx="2304256" cy="5328593"/>
          </a:xfrm>
          <a:prstGeom prst="roundRect">
            <a:avLst/>
          </a:prstGeom>
          <a:solidFill>
            <a:srgbClr val="BE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836712"/>
            <a:ext cx="3477668" cy="47092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696" y="1124743"/>
            <a:ext cx="3446494" cy="4719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84" y="1462205"/>
            <a:ext cx="3446927" cy="47347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95400" y="0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1592AB"/>
                </a:solidFill>
              </a:rPr>
              <a:t>5-6 классы</a:t>
            </a:r>
            <a:endParaRPr lang="ru-RU" sz="4000" b="1" i="1" dirty="0">
              <a:solidFill>
                <a:srgbClr val="1592A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04312" y="446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2E3092"/>
                </a:solidFill>
              </a:rPr>
              <a:t>Примеры практических работ </a:t>
            </a:r>
            <a:endParaRPr lang="ru-RU" b="1" i="1" dirty="0">
              <a:solidFill>
                <a:srgbClr val="2E3092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36" y="1340768"/>
            <a:ext cx="1005639" cy="13284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513" y="3068960"/>
            <a:ext cx="929362" cy="1335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 rot="3327715">
            <a:off x="10298083" y="3818606"/>
            <a:ext cx="2064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разработке</a:t>
            </a:r>
            <a:endParaRPr lang="ru-RU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294" y="4936011"/>
            <a:ext cx="955037" cy="1264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 rot="3327715">
            <a:off x="10293201" y="5603921"/>
            <a:ext cx="2064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разработке</a:t>
            </a:r>
            <a:endParaRPr lang="ru-RU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35360" y="6349720"/>
            <a:ext cx="9139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Arial Black" panose="020B0A04020102020204" pitchFamily="34" charset="0"/>
                <a:hlinkClick r:id="rId8"/>
              </a:rPr>
              <a:t>https://shop.prosv.ru/geografiya--prakticheskie-raboty--5-6-klass11327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6492" y="598038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1592AB"/>
                </a:solidFill>
              </a:rPr>
              <a:t>Купить </a:t>
            </a:r>
            <a:endParaRPr lang="ru-RU" b="1" i="1" dirty="0">
              <a:solidFill>
                <a:srgbClr val="1592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7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3832" y="548680"/>
            <a:ext cx="7488832" cy="1325563"/>
          </a:xfrm>
        </p:spPr>
        <p:txBody>
          <a:bodyPr/>
          <a:lstStyle/>
          <a:p>
            <a:r>
              <a:rPr lang="ru-RU" b="1" i="1" dirty="0" smtClean="0">
                <a:solidFill>
                  <a:srgbClr val="2E3092"/>
                </a:solidFill>
              </a:rPr>
              <a:t>Скачать программу и КТП </a:t>
            </a:r>
            <a:endParaRPr lang="ru-RU" b="1" i="1" dirty="0">
              <a:solidFill>
                <a:srgbClr val="2E309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94" y="2060848"/>
            <a:ext cx="8372002" cy="403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301694" y="4013348"/>
            <a:ext cx="249690" cy="18002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97497" y="4345768"/>
            <a:ext cx="249690" cy="18002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2911778"/>
            <a:ext cx="3086100" cy="152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V="1">
            <a:off x="2567608" y="3501008"/>
            <a:ext cx="3672408" cy="6923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3212976"/>
            <a:ext cx="2867025" cy="3514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>
            <a:off x="8976320" y="3673778"/>
            <a:ext cx="936104" cy="85201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73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484784"/>
            <a:ext cx="3960440" cy="2293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83432" y="69269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1F97AF"/>
                </a:solidFill>
                <a:latin typeface="Franklin Gothic Medium" panose="020B0603020102020204" pitchFamily="34" charset="0"/>
              </a:rPr>
              <a:t>Интернет-ресурсы на уроках географии </a:t>
            </a:r>
            <a:endParaRPr lang="ru-RU" b="1" i="1" dirty="0">
              <a:solidFill>
                <a:srgbClr val="1F97AF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7408" y="3943303"/>
            <a:ext cx="2288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https://www.prosv.ru/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008" y="667770"/>
            <a:ext cx="5684431" cy="3275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264" y="3028512"/>
            <a:ext cx="3166760" cy="1829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5" name="Прямая со стрелкой 14"/>
          <p:cNvCxnSpPr/>
          <p:nvPr/>
        </p:nvCxnSpPr>
        <p:spPr>
          <a:xfrm>
            <a:off x="7586296" y="2632468"/>
            <a:ext cx="612877" cy="7920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9120336" y="4365104"/>
            <a:ext cx="648072" cy="28803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/>
          <a:srcRect t="17830" r="32621"/>
          <a:stretch/>
        </p:blipFill>
        <p:spPr>
          <a:xfrm>
            <a:off x="3693408" y="4200557"/>
            <a:ext cx="3761036" cy="2477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Стрелка вправо 19"/>
          <p:cNvSpPr/>
          <p:nvPr/>
        </p:nvSpPr>
        <p:spPr>
          <a:xfrm>
            <a:off x="4871864" y="2204864"/>
            <a:ext cx="648072" cy="144016"/>
          </a:xfrm>
          <a:prstGeom prst="rightArrow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7194140">
            <a:off x="8095465" y="5321438"/>
            <a:ext cx="648072" cy="135632"/>
          </a:xfrm>
          <a:prstGeom prst="rightArrow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7680111" y="6304046"/>
            <a:ext cx="4176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https://cloud.prosv.ru/s/NGiXx7Kk2Aor7se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10155" y="4857496"/>
            <a:ext cx="34467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1F97AF"/>
                </a:solidFill>
              </a:rPr>
              <a:t>Средства для реализации и презентации проектных, исследовательских  и творческих работ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1F97AF"/>
                </a:solidFill>
              </a:rPr>
              <a:t>Средства для работы со статистическим материалом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1F97AF"/>
                </a:solidFill>
              </a:rPr>
              <a:t>Средства проведения </a:t>
            </a:r>
            <a:r>
              <a:rPr lang="ru-RU" sz="1400" dirty="0" err="1" smtClean="0">
                <a:solidFill>
                  <a:srgbClr val="1F97AF"/>
                </a:solidFill>
              </a:rPr>
              <a:t>квизов</a:t>
            </a:r>
            <a:r>
              <a:rPr lang="ru-RU" sz="1400" dirty="0" smtClean="0">
                <a:solidFill>
                  <a:srgbClr val="1F97AF"/>
                </a:solidFill>
              </a:rPr>
              <a:t> и викторин </a:t>
            </a:r>
            <a:endParaRPr lang="ru-RU" sz="1400" dirty="0">
              <a:solidFill>
                <a:srgbClr val="1F97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76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1011</Words>
  <Application>Microsoft Office PowerPoint</Application>
  <PresentationFormat>Произвольный</PresentationFormat>
  <Paragraphs>243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Актуальные линии </vt:lpstr>
      <vt:lpstr>Презентация PowerPoint</vt:lpstr>
      <vt:lpstr>Особенности УМК </vt:lpstr>
      <vt:lpstr>Информационно-образовательная среда на уроках географии </vt:lpstr>
      <vt:lpstr>Презентация PowerPoint</vt:lpstr>
      <vt:lpstr>Презентация PowerPoint</vt:lpstr>
      <vt:lpstr>Скачать программу и КТП </vt:lpstr>
      <vt:lpstr>Презентация PowerPoint</vt:lpstr>
      <vt:lpstr>География в старшей школе </vt:lpstr>
      <vt:lpstr>Презентация PowerPoint</vt:lpstr>
      <vt:lpstr>УМК В.П.Максаковского. Атлас и контурные карты</vt:lpstr>
      <vt:lpstr>Презентация PowerPoint</vt:lpstr>
      <vt:lpstr>10-11 классы</vt:lpstr>
      <vt:lpstr>Презентация PowerPoint</vt:lpstr>
      <vt:lpstr>Медиаресурсы издательства «Просвещение»  </vt:lpstr>
      <vt:lpstr>Медиаресурсы издательства «Просвещение»  </vt:lpstr>
      <vt:lpstr>Полезные вебинары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Дубинина Софья Петровна</dc:creator>
  <cp:lastModifiedBy>Дубинина Софья Петровна</cp:lastModifiedBy>
  <cp:revision>117</cp:revision>
  <cp:lastPrinted>2019-08-23T12:22:29Z</cp:lastPrinted>
  <dcterms:created xsi:type="dcterms:W3CDTF">2019-07-03T09:06:52Z</dcterms:created>
  <dcterms:modified xsi:type="dcterms:W3CDTF">2020-08-13T07:55:04Z</dcterms:modified>
</cp:coreProperties>
</file>