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69" r:id="rId5"/>
    <p:sldId id="297" r:id="rId6"/>
    <p:sldId id="298" r:id="rId7"/>
    <p:sldId id="262" r:id="rId8"/>
    <p:sldId id="291" r:id="rId9"/>
    <p:sldId id="292" r:id="rId10"/>
    <p:sldId id="293" r:id="rId11"/>
    <p:sldId id="295" r:id="rId12"/>
    <p:sldId id="294" r:id="rId13"/>
    <p:sldId id="296" r:id="rId14"/>
    <p:sldId id="288" r:id="rId15"/>
    <p:sldId id="286" r:id="rId16"/>
    <p:sldId id="265" r:id="rId17"/>
    <p:sldId id="289" r:id="rId18"/>
    <p:sldId id="278" r:id="rId19"/>
    <p:sldId id="280" r:id="rId20"/>
    <p:sldId id="279" r:id="rId21"/>
    <p:sldId id="281" r:id="rId22"/>
    <p:sldId id="282" r:id="rId23"/>
    <p:sldId id="272" r:id="rId24"/>
    <p:sldId id="268" r:id="rId25"/>
    <p:sldId id="266" r:id="rId26"/>
    <p:sldId id="267" r:id="rId27"/>
    <p:sldId id="271" r:id="rId28"/>
    <p:sldId id="270" r:id="rId29"/>
    <p:sldId id="277" r:id="rId30"/>
    <p:sldId id="273" r:id="rId31"/>
    <p:sldId id="274" r:id="rId32"/>
    <p:sldId id="275" r:id="rId33"/>
    <p:sldId id="276" r:id="rId34"/>
    <p:sldId id="261" r:id="rId35"/>
    <p:sldId id="283" r:id="rId36"/>
    <p:sldId id="284" r:id="rId37"/>
    <p:sldId id="285" r:id="rId38"/>
    <p:sldId id="2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CC"/>
    <a:srgbClr val="FF99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50" d="100"/>
          <a:sy n="50" d="100"/>
        </p:scale>
        <p:origin x="-186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002A-1769-4C73-BAE7-72EA5980032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08D5-C3DB-4E6E-A55A-BB0C3032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03301/f3b12076d1b3f239eab430883282637ccbd19aa7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5.jpeg"/><Relationship Id="rId3" Type="http://schemas.openxmlformats.org/officeDocument/2006/relationships/slide" Target="slide23.xml"/><Relationship Id="rId7" Type="http://schemas.openxmlformats.org/officeDocument/2006/relationships/image" Target="../media/image12.jpeg"/><Relationship Id="rId12" Type="http://schemas.openxmlformats.org/officeDocument/2006/relationships/slide" Target="slide3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slide" Target="slide38.xml"/><Relationship Id="rId10" Type="http://schemas.openxmlformats.org/officeDocument/2006/relationships/slide" Target="slide29.xml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slide" Target="slide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slide" Target="slide1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0" Type="http://schemas.openxmlformats.org/officeDocument/2006/relationships/slide" Target="slide25.xml"/><Relationship Id="rId4" Type="http://schemas.openxmlformats.org/officeDocument/2006/relationships/slide" Target="slide27.xml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slide" Target="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9438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42836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04856" cy="36004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Способствующие факторы формирования и развития профессиональных компетенций педагогов ДОО на основе информационно – коммуникативных технологий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2011" y="5070333"/>
            <a:ext cx="6400800" cy="1166979"/>
          </a:xfrm>
        </p:spPr>
        <p:txBody>
          <a:bodyPr/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Матяжова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О.А., старший преподаватель кафедры ДО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Требования к оборудованию и организации</a:t>
            </a:r>
          </a:p>
          <a:p>
            <a:r>
              <a:rPr lang="ru-RU" sz="2800" b="1" dirty="0" smtClean="0"/>
              <a:t>помещений с ПЭВМ для детей дошкольного возраста</a:t>
            </a:r>
          </a:p>
          <a:p>
            <a:r>
              <a:rPr lang="ru-RU" sz="2800" dirty="0" smtClean="0"/>
              <a:t>12.1. Помещения для занятий оборудуются одноместными столами, предназначенными для работы с ПЭВМ.</a:t>
            </a:r>
          </a:p>
          <a:p>
            <a:r>
              <a:rPr lang="ru-RU" sz="2800" dirty="0" smtClean="0"/>
              <a:t>12.2. Конструкция одноместного стола должна состоять из двух частей или столов, соединенных вместе: на одной поверхности стола располагается ВДТ, на другой - клавиатура.</a:t>
            </a:r>
          </a:p>
          <a:p>
            <a:r>
              <a:rPr lang="ru-RU" sz="2800" dirty="0" smtClean="0"/>
              <a:t>Конструкция стола для размещения ПЭВМ должна предусматривать:</a:t>
            </a:r>
          </a:p>
          <a:p>
            <a:r>
              <a:rPr lang="ru-RU" sz="2800" dirty="0" smtClean="0"/>
              <a:t>- плавную и легкую регулировку по высоте с надежной фиксацией горизонтальной поверхности для видеомонитора в пределах 460 - 520 мм при глубине не менее 550 мм и ширине - не менее 600 мм;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- возможность плавного и легкого изменения угла наклона поверхности для клавиатуры от 0 до 10 град. с надежной фиксацией;</a:t>
            </a:r>
          </a:p>
          <a:p>
            <a:r>
              <a:rPr lang="ru-RU" sz="2800" dirty="0" smtClean="0"/>
              <a:t>- ширина и глубина поверхности под клавиатуру должна быть не менее 600 мм;</a:t>
            </a:r>
          </a:p>
          <a:p>
            <a:r>
              <a:rPr lang="ru-RU" sz="2800" dirty="0" smtClean="0"/>
              <a:t>- ровную без углублений поверхность стола для клавиатуры;</a:t>
            </a:r>
          </a:p>
          <a:p>
            <a:r>
              <a:rPr lang="ru-RU" sz="2800" dirty="0" smtClean="0"/>
              <a:t>- отсутствие ящиков;</a:t>
            </a:r>
          </a:p>
          <a:p>
            <a:r>
              <a:rPr lang="ru-RU" sz="2800" dirty="0" smtClean="0"/>
              <a:t>- пространство для ног под столом над полом не менее 400 мм.</a:t>
            </a:r>
          </a:p>
          <a:p>
            <a:r>
              <a:rPr lang="ru-RU" sz="2800" dirty="0" smtClean="0"/>
              <a:t>Ширина определяется конструкцией стола.</a:t>
            </a:r>
          </a:p>
          <a:p>
            <a:r>
              <a:rPr lang="ru-RU" sz="2800" dirty="0" smtClean="0"/>
              <a:t>12.3. Размеры стульев для занятий приведены в </a:t>
            </a:r>
            <a:r>
              <a:rPr lang="ru-RU" sz="2800" dirty="0" smtClean="0">
                <a:hlinkClick r:id="rId2"/>
              </a:rPr>
              <a:t>Приложении 5</a:t>
            </a:r>
            <a:r>
              <a:rPr lang="ru-RU" sz="2800" dirty="0" smtClean="0"/>
              <a:t>. Замена стульев табуретками или скамейками не допускается.</a:t>
            </a:r>
          </a:p>
          <a:p>
            <a:r>
              <a:rPr lang="ru-RU" sz="2800" dirty="0" smtClean="0"/>
              <a:t>12.4. Поверхность сиденья стула должна легко поддаваться дезинфекции.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5992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 В дошкольных образовательных учреждениях (ДОУ) рекомендуемая непрерывная продолжительность работы с ПЭВМ на развивающих игровых занятиях для детей 5 лет не должна превышать 10 мин., для детей 6 лет - 15 мин.</a:t>
            </a:r>
          </a:p>
          <a:p>
            <a:r>
              <a:rPr lang="ru-RU" sz="2800" dirty="0" smtClean="0"/>
              <a:t>Игровые занятия с использованием ПЭВМ в ДОУ рекомендуется проводить не более одного в течение дня и не чаще трех раз в неделю в дни наиболее высокой работоспособности детей: во вторник, в среду и в четверг. После занятия с детьми проводят гимнастику для глаз.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Организация занятий с ПЭВМ</a:t>
            </a:r>
          </a:p>
          <a:p>
            <a:pPr algn="ctr"/>
            <a:r>
              <a:rPr lang="ru-RU" sz="2800" b="1" dirty="0" smtClean="0"/>
              <a:t>детей школьного возраста и занятий с игровыми</a:t>
            </a:r>
          </a:p>
          <a:p>
            <a:pPr algn="ctr"/>
            <a:r>
              <a:rPr lang="ru-RU" sz="2800" b="1" dirty="0" smtClean="0"/>
              <a:t>комплексами на базе ПЭВМ детей</a:t>
            </a:r>
          </a:p>
          <a:p>
            <a:pPr algn="ctr"/>
            <a:r>
              <a:rPr lang="ru-RU" sz="2800" b="1" dirty="0" smtClean="0"/>
              <a:t>дошкольного возраста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Не допускается проводить занятия с ПЭВМ в ДОУ за счет времени, отведенного для сна, дневных прогулок и других оздоровительных мероприятий.</a:t>
            </a:r>
          </a:p>
          <a:p>
            <a:r>
              <a:rPr lang="ru-RU" sz="2800" dirty="0" smtClean="0"/>
              <a:t>Занятиям с ПЭВМ должны предшествовать спокойные игры.</a:t>
            </a:r>
          </a:p>
          <a:p>
            <a:r>
              <a:rPr lang="ru-RU" sz="2800" dirty="0" smtClean="0"/>
              <a:t>Не допускается одновременное использование одного ВДТ для двух и более детей независимо от их возраста.</a:t>
            </a:r>
          </a:p>
          <a:p>
            <a:r>
              <a:rPr lang="ru-RU" sz="2800" dirty="0" smtClean="0"/>
              <a:t>Занятия с ПЭВМ независимо от возраста детей должны проводиться в присутствии воспитателя или педагога.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Лэпбук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Лэпбук</a:t>
            </a:r>
            <a:r>
              <a:rPr lang="ru-RU" dirty="0" smtClean="0"/>
              <a:t> - </a:t>
            </a:r>
            <a:r>
              <a:rPr lang="ru-RU" b="1" dirty="0" smtClean="0"/>
              <a:t>это</a:t>
            </a:r>
            <a:r>
              <a:rPr lang="ru-RU" dirty="0" smtClean="0"/>
              <a:t> демонстрационный материал, наглядное пособие.</a:t>
            </a:r>
            <a:endParaRPr lang="ru-RU" dirty="0"/>
          </a:p>
        </p:txBody>
      </p:sp>
      <p:pic>
        <p:nvPicPr>
          <p:cNvPr id="4" name="Picture 2" descr="лэпбук для старших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480021"/>
            <a:ext cx="7169450" cy="439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эпбук ле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bpic.588ku.com/element_origin_min_pic/17/03/24/8a2e7fbd28c51fd41c23333dee9b136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445" r="12978" b="3456"/>
          <a:stretch>
            <a:fillRect/>
          </a:stretch>
        </p:blipFill>
        <p:spPr bwMode="auto">
          <a:xfrm>
            <a:off x="2986398" y="2156387"/>
            <a:ext cx="1785950" cy="2143140"/>
          </a:xfrm>
          <a:prstGeom prst="rect">
            <a:avLst/>
          </a:prstGeom>
          <a:noFill/>
        </p:spPr>
      </p:pic>
      <p:pic>
        <p:nvPicPr>
          <p:cNvPr id="22530" name="Picture 2" descr="https://evrikak.com/wp-content/uploads/sites/3/2017/11/kak-narisovat-chemodan-11--624x4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039" t="21635" r="29086" b="24278"/>
          <a:stretch>
            <a:fillRect/>
          </a:stretch>
        </p:blipFill>
        <p:spPr bwMode="auto">
          <a:xfrm>
            <a:off x="4929190" y="2214554"/>
            <a:ext cx="2414604" cy="1857388"/>
          </a:xfrm>
          <a:prstGeom prst="rect">
            <a:avLst/>
          </a:prstGeom>
          <a:noFill/>
        </p:spPr>
      </p:pic>
      <p:pic>
        <p:nvPicPr>
          <p:cNvPr id="8196" name="Picture 4" descr="https://ss1.bdstatic.com/70cFvXSh_Q1YnxGkpoWK1HF6hhy/it/u=4178776417,391717736&amp;fm=26&amp;gp=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3405" y="4299527"/>
            <a:ext cx="2276595" cy="2071702"/>
          </a:xfrm>
          <a:prstGeom prst="rect">
            <a:avLst/>
          </a:prstGeom>
          <a:noFill/>
        </p:spPr>
      </p:pic>
      <p:pic>
        <p:nvPicPr>
          <p:cNvPr id="8200" name="Picture 8" descr="https://i.siteapi.org/ZqE8XxkJZ6uWUHdIZqVOx289Y9g=/fit-in/1024x768/center/top/2b1e774b7a61686.s.siteapi.org/img/ae72a617e37b3a86d281c5661ed13b681e8fae8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48" b="16711"/>
          <a:stretch>
            <a:fillRect/>
          </a:stretch>
        </p:blipFill>
        <p:spPr bwMode="auto">
          <a:xfrm rot="1319246">
            <a:off x="5198706" y="369537"/>
            <a:ext cx="2265045" cy="1498126"/>
          </a:xfrm>
          <a:prstGeom prst="rect">
            <a:avLst/>
          </a:prstGeom>
          <a:noFill/>
        </p:spPr>
      </p:pic>
      <p:sp>
        <p:nvSpPr>
          <p:cNvPr id="8202" name="AutoShape 10" descr="https://www.netclipart.com/pp/m/5-51009_get-notified-of-exclusive-freebies-envelope-clip-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www.netclipart.com/pp/m/5-51009_get-notified-of-exclusive-freebies-envelope-clip-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s://go3.imgsmail.ru/imgpreview?key=728d5505112e0a19&amp;mb=storag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25" b="15625"/>
          <a:stretch>
            <a:fillRect/>
          </a:stretch>
        </p:blipFill>
        <p:spPr bwMode="auto">
          <a:xfrm rot="20024610">
            <a:off x="961474" y="1434107"/>
            <a:ext cx="2270390" cy="1560893"/>
          </a:xfrm>
          <a:prstGeom prst="rect">
            <a:avLst/>
          </a:prstGeom>
          <a:noFill/>
        </p:spPr>
      </p:pic>
      <p:pic>
        <p:nvPicPr>
          <p:cNvPr id="8210" name="Picture 18" descr="http://static.my-shop.ru/product/2/276/275962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9472" y="4299527"/>
            <a:ext cx="2286016" cy="1680222"/>
          </a:xfrm>
          <a:prstGeom prst="rect">
            <a:avLst/>
          </a:prstGeom>
          <a:noFill/>
        </p:spPr>
      </p:pic>
      <p:sp>
        <p:nvSpPr>
          <p:cNvPr id="8212" name="AutoShape 20" descr="https://www.drbakkar.com/wp-content/uploads/2016/10/73c564de315ae81db9aaa50a11f02581_X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4" name="AutoShape 22" descr="https://www.drbakkar.com/wp-content/uploads/2016/10/73c564de315ae81db9aaa50a11f02581_X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3156056" y="2850860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СТИХИ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hlinkClick r:id="rId10" action="ppaction://hlinksldjump"/>
          </p:cNvPr>
          <p:cNvSpPr txBox="1"/>
          <p:nvPr/>
        </p:nvSpPr>
        <p:spPr>
          <a:xfrm rot="19975517">
            <a:off x="1230894" y="1944814"/>
            <a:ext cx="174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ЗАГАДКИ</a:t>
            </a:r>
            <a:endParaRPr lang="ru-RU" sz="3200" dirty="0"/>
          </a:p>
        </p:txBody>
      </p:sp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 rot="21075987">
            <a:off x="5240913" y="2602497"/>
            <a:ext cx="2175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Игра </a:t>
            </a:r>
          </a:p>
          <a:p>
            <a:pPr algn="ctr"/>
            <a:r>
              <a:rPr lang="ru-RU" sz="3200" dirty="0" smtClean="0"/>
              <a:t>«Гусеница»</a:t>
            </a:r>
            <a:endParaRPr lang="ru-RU" sz="3200" dirty="0"/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 rot="1297319">
            <a:off x="5768425" y="478185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СКАЗКИ</a:t>
            </a:r>
            <a:endParaRPr lang="ru-RU" sz="3200" dirty="0"/>
          </a:p>
        </p:txBody>
      </p:sp>
      <p:sp>
        <p:nvSpPr>
          <p:cNvPr id="22" name="Прямоугольник 21">
            <a:hlinkClick r:id="rId12" action="ppaction://hlinksldjump"/>
          </p:cNvPr>
          <p:cNvSpPr/>
          <p:nvPr/>
        </p:nvSpPr>
        <p:spPr>
          <a:xfrm>
            <a:off x="5342348" y="4410089"/>
            <a:ext cx="214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Игра «Убери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лишнее»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hlinkClick r:id="rId6" action="ppaction://hlinksldjump"/>
          </p:cNvPr>
          <p:cNvSpPr/>
          <p:nvPr/>
        </p:nvSpPr>
        <p:spPr>
          <a:xfrm>
            <a:off x="1251543" y="4550548"/>
            <a:ext cx="192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Игра «</a:t>
            </a:r>
            <a:r>
              <a:rPr lang="ru-RU" sz="3200" dirty="0" err="1" smtClean="0"/>
              <a:t>Посчитайка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7670" y="478184"/>
            <a:ext cx="32758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/>
              <a:t>Лэпбук</a:t>
            </a:r>
            <a:r>
              <a:rPr lang="ru-RU" sz="3200" b="1" dirty="0" smtClean="0"/>
              <a:t> «Цифры»</a:t>
            </a:r>
            <a:endParaRPr lang="ru-RU" sz="3200" dirty="0"/>
          </a:p>
        </p:txBody>
      </p:sp>
      <p:sp>
        <p:nvSpPr>
          <p:cNvPr id="21" name="Управляющая кнопка: далее 20">
            <a:hlinkClick r:id="rId15" action="ppaction://hlinksldjump" highlightClick="1"/>
          </p:cNvPr>
          <p:cNvSpPr/>
          <p:nvPr/>
        </p:nvSpPr>
        <p:spPr>
          <a:xfrm>
            <a:off x="7715272" y="5500702"/>
            <a:ext cx="1428728" cy="13572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1357290" y="1928802"/>
            <a:ext cx="1785950" cy="1714512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3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5286380" y="1857364"/>
            <a:ext cx="1785950" cy="1714512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?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2500306"/>
            <a:ext cx="1785950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43306" y="1142984"/>
            <a:ext cx="1112805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dirty="0" smtClean="0"/>
              <a:t>+1</a:t>
            </a:r>
            <a:endParaRPr lang="ru-RU" sz="7200" dirty="0"/>
          </a:p>
        </p:txBody>
      </p:sp>
      <p:sp>
        <p:nvSpPr>
          <p:cNvPr id="10" name="Ромб 9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1179955" y="4293096"/>
            <a:ext cx="1500198" cy="1428760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2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1" name="Ромб 10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449609" y="4313150"/>
            <a:ext cx="1500198" cy="1428760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4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2" name="Ромб 11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5797013" y="4316357"/>
            <a:ext cx="1500198" cy="1428760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2307839" y="6143644"/>
            <a:ext cx="4896544" cy="714356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7905" y="234693"/>
            <a:ext cx="4367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Игра «</a:t>
            </a:r>
            <a:r>
              <a:rPr lang="ru-RU" sz="4000" dirty="0" err="1">
                <a:solidFill>
                  <a:prstClr val="black"/>
                </a:solidFill>
              </a:rPr>
              <a:t>Посчитайка</a:t>
            </a:r>
            <a:r>
              <a:rPr lang="ru-RU" sz="4000" dirty="0">
                <a:solidFill>
                  <a:prstClr val="black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286520"/>
          </a:xfrm>
        </p:spPr>
        <p:txBody>
          <a:bodyPr>
            <a:normAutofit fontScale="47500" lnSpcReduction="2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5100" b="1" dirty="0" smtClean="0"/>
              <a:t>СКАЗКА «ЕДИНИЦА»</a:t>
            </a:r>
            <a:endParaRPr lang="ru-RU" sz="5100" dirty="0" smtClean="0"/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Жила – была в королевстве Математики Единица. Жила она одна – одинешенька вот в таком синем дворце – уголочке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 И был у неё там один уголок, где стояли один  стол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и один стул, один шкаф, в котором стояла одна чашка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и одно блюдце. И в магазине единичка покупала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все по одному: одну конфету, одну книжку, один сапожек…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Скучно было Единичке одной и решила она с кем-нибудь подружиться и отправилась Единичка прогуляться по королевству. Вдруг из-за дерева, навстречу Единице выскочил волк. Он тоже был один и с ним никто не хотел дружить, думали, что он злой. А Единичке стало жалко волка, и она предложила ему поиграть вместе. Так единичка и волк стали друзьями и вместе рассказали  стихотворение: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Я, ребята, единица!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Очень тонкая, как спица!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Похожа я немного на крючок,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А, может, на обломанный сучок.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От меня ведется счет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5100" dirty="0" smtClean="0"/>
              <a:t>И за это мне почет! </a:t>
            </a:r>
          </a:p>
          <a:p>
            <a:endParaRPr lang="ru-RU" dirty="0"/>
          </a:p>
        </p:txBody>
      </p: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164288" y="5877272"/>
            <a:ext cx="1979712" cy="98072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800" b="1" dirty="0"/>
              <a:t>СКАЗКА </a:t>
            </a:r>
            <a:r>
              <a:rPr lang="ru-RU" sz="2800" b="1" dirty="0" smtClean="0"/>
              <a:t> «ДВОЙКА»</a:t>
            </a:r>
            <a:endParaRPr lang="ru-RU" sz="2800" dirty="0" smtClean="0"/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Еще в королевстве математики жила цифра  Два. Она тоже жила в собственном домике, вот в таком: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В её домике было две комнаты.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У Двойки была подруга мудрая сова, и они очень любили играть в разные игры. Особенно они любили игры с цифрой два: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- Сколько ушек на макушке?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- А сколько глаз?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- Ну а сколько рук и ног?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Возле  домика Двойки было красивое озеро, а в нем плавали лебеди. Когда двойка приходила к озеру, лебеди просили её рассказать им стихотворение:                           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Два на лебедя похожа: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Шейка есть и хвостик тоже.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Лебедь может подсказать,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smtClean="0"/>
              <a:t>Как нам цифру два узнать.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64288" y="5877272"/>
            <a:ext cx="1979712" cy="98072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r>
              <a:rPr lang="ru-RU" b="1" dirty="0" smtClean="0"/>
              <a:t>1. Чем текстовый редактор отличается от текстового процессора?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  </a:t>
            </a:r>
            <a:r>
              <a:rPr lang="ru-RU" b="1" dirty="0" smtClean="0"/>
              <a:t>Что происходит при нажатии на кнопку с изображением дискеты на панели инструментов?</a:t>
            </a:r>
          </a:p>
          <a:p>
            <a:r>
              <a:rPr lang="ru-RU" b="1" dirty="0" smtClean="0"/>
              <a:t>3. Что позволяет увидеть включенная кнопка «Непечатаемые символы»?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294" t="-975" r="94510" b="96745"/>
          <a:stretch>
            <a:fillRect/>
          </a:stretch>
        </p:blipFill>
        <p:spPr bwMode="auto">
          <a:xfrm>
            <a:off x="5072066" y="3429000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nformatio.ru/wp-content/uploads/2011/03/nepech_simvoly.png"/>
          <p:cNvPicPr>
            <a:picLocks noChangeAspect="1" noChangeArrowheads="1"/>
          </p:cNvPicPr>
          <p:nvPr/>
        </p:nvPicPr>
        <p:blipFill>
          <a:blip r:embed="rId4"/>
          <a:srcRect l="3616" t="4076" r="34185" b="75543"/>
          <a:stretch>
            <a:fillRect/>
          </a:stretch>
        </p:blipFill>
        <p:spPr bwMode="auto">
          <a:xfrm>
            <a:off x="1285852" y="5357826"/>
            <a:ext cx="6143668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 smtClean="0"/>
              <a:t>СКАЗКА «ТРОЙКА»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В Королевстве математики жила и Тройка. Она жила вот в таком красном дворце</a:t>
            </a:r>
          </a:p>
          <a:p>
            <a:pPr marL="0" indent="0">
              <a:buNone/>
            </a:pPr>
            <a:r>
              <a:rPr lang="ru-RU" sz="3100" dirty="0" smtClean="0"/>
              <a:t> Ее все любили потому, что она была доброй и послушной. В её доме было три большие комнаты. Соседями Тройки были три медведя. Все они жили в любви и согласии. Каждый день Тройка угощала маленького медвежонка тремя конфетами. Однажды медведи собрались в лес за грибами и пригласили с собой Тройку, а она так увлеклась, что заблудилась. Посмотрела  Тройка вокруг и увидела недалеко полянку, на полянке она увидела трех ежиков. Тройка угостила каждого ежика грибочком, а они показали ей дорогу домой. Дома три медведя очень обрадовались Тройки и рассказали ей стишок: </a:t>
            </a:r>
          </a:p>
          <a:p>
            <a:pPr marL="0" indent="0">
              <a:buNone/>
            </a:pPr>
            <a:r>
              <a:rPr lang="ru-RU" sz="3100" dirty="0" smtClean="0"/>
              <a:t>Ой! Скорее посмотри!</a:t>
            </a:r>
          </a:p>
          <a:p>
            <a:pPr marL="0" indent="0">
              <a:buNone/>
            </a:pPr>
            <a:r>
              <a:rPr lang="ru-RU" sz="3100" dirty="0" smtClean="0"/>
              <a:t>Появилась цифра три!</a:t>
            </a:r>
          </a:p>
          <a:p>
            <a:pPr marL="0" indent="0">
              <a:buNone/>
            </a:pPr>
            <a:r>
              <a:rPr lang="ru-RU" sz="3100" dirty="0" smtClean="0"/>
              <a:t>Тройка третий из значков</a:t>
            </a:r>
          </a:p>
          <a:p>
            <a:pPr marL="0" indent="0">
              <a:buNone/>
            </a:pPr>
            <a:r>
              <a:rPr lang="ru-RU" sz="3100" dirty="0" smtClean="0"/>
              <a:t>Состоит из двух крючков.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64288" y="5877272"/>
            <a:ext cx="1979712" cy="98072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СКАЗКА «</a:t>
            </a:r>
            <a:r>
              <a:rPr lang="ru-RU" b="1" dirty="0"/>
              <a:t>ЧЕТВЕРКА</a:t>
            </a:r>
            <a:r>
              <a:rPr lang="ru-RU" b="1" dirty="0" smtClean="0"/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Другой жительницей  королевства Математики была Четверка, она жила вот в таком дворце</a:t>
            </a:r>
          </a:p>
          <a:p>
            <a:pPr marL="0" indent="0">
              <a:buNone/>
            </a:pPr>
            <a:r>
              <a:rPr lang="ru-RU" dirty="0" smtClean="0"/>
              <a:t>   Во дворце было четыре комнаты. В одной  комнате   жил Ежик, другой – Котик, в третьей – Черепаха, а в четвертой сама хозяйка Четверка.    Они весело развлекались, пели, танцевали.</a:t>
            </a:r>
          </a:p>
          <a:p>
            <a:pPr marL="0" indent="0">
              <a:buNone/>
            </a:pPr>
            <a:r>
              <a:rPr lang="ru-RU" dirty="0" smtClean="0"/>
              <a:t>Однажды, Четверка рассказала своим друзьям, что есть четыре стороны света: север, юг, восток и запад,  и они захотели отправиться в путешествие. Они взяли с собой четыре яблока, четыре печенья, четыре сока, сели в самолет и полетели на север. Там было много – </a:t>
            </a:r>
            <a:r>
              <a:rPr lang="ru-RU" dirty="0" err="1" smtClean="0"/>
              <a:t>много</a:t>
            </a:r>
            <a:r>
              <a:rPr lang="ru-RU" dirty="0" smtClean="0"/>
              <a:t> снега и жили белые медведи. Четверка со своими друзьями очень замерзли  и решили они отправиться на юг. На юге было жарко, там пели необычные птицы и водились интересные животные. Когда наши путешественники попали на восток, их встретил восточный принц, который гордо ехал на слоне. А на западе Четверка познакомила своих друзей с ковбоями – храбрыми героями. Путешественники очень устали и полетели домой, в королевство Математики. Дома Ежик, Котик и Черепаха сочинили для Четверки стишок:</a:t>
            </a:r>
          </a:p>
          <a:p>
            <a:pPr marL="0" indent="0">
              <a:buNone/>
            </a:pPr>
            <a:r>
              <a:rPr lang="ru-RU" dirty="0" smtClean="0"/>
              <a:t>У меня в руке флажок!</a:t>
            </a:r>
          </a:p>
          <a:p>
            <a:pPr marL="0" indent="0">
              <a:buNone/>
            </a:pPr>
            <a:r>
              <a:rPr lang="ru-RU" dirty="0" smtClean="0"/>
              <a:t>Посмотри скорей, дружок,</a:t>
            </a:r>
          </a:p>
          <a:p>
            <a:pPr marL="0" indent="0">
              <a:buNone/>
            </a:pPr>
            <a:r>
              <a:rPr lang="ru-RU" dirty="0" smtClean="0"/>
              <a:t>До чего же он хорош,</a:t>
            </a:r>
          </a:p>
          <a:p>
            <a:pPr marL="0" indent="0">
              <a:buNone/>
            </a:pPr>
            <a:r>
              <a:rPr lang="ru-RU" dirty="0" smtClean="0"/>
              <a:t>На четверочку похож!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64288" y="5877272"/>
            <a:ext cx="1979712" cy="98072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СКАЗКА «</a:t>
            </a:r>
            <a:r>
              <a:rPr lang="ru-RU" b="1" dirty="0"/>
              <a:t>ПЯТЕРКА</a:t>
            </a:r>
            <a:r>
              <a:rPr lang="ru-RU" b="1" dirty="0" smtClean="0"/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красивом зеленом дворце жила Пятерка.</a:t>
            </a:r>
          </a:p>
          <a:p>
            <a:pPr marL="0" indent="0">
              <a:buNone/>
            </a:pPr>
            <a:r>
              <a:rPr lang="ru-RU" dirty="0" smtClean="0"/>
              <a:t>У неё было пять комнат. В самой большой</a:t>
            </a:r>
          </a:p>
          <a:p>
            <a:pPr marL="0" indent="0">
              <a:buNone/>
            </a:pPr>
            <a:r>
              <a:rPr lang="ru-RU" dirty="0" smtClean="0"/>
              <a:t>комнате стоял стол, вокруг него стояло пять стульев, а на столе стояло пять чашек и пять блюдец.</a:t>
            </a:r>
          </a:p>
          <a:p>
            <a:pPr marL="0" indent="0">
              <a:buNone/>
            </a:pPr>
            <a:r>
              <a:rPr lang="ru-RU" dirty="0" smtClean="0"/>
              <a:t>Вокруг дворца, где жила Пятерка был большой фруктовый сад. Там росли яблони, груши. Соседями Пятерки были Зайчик, Ёжик и Белочка. Как-то попросили они Пятерку угостить их фруктами, а Пятерка сказала: «Если сосчитаете, сколько яблонь и сколько груш растет в саду, тогда угощу вас».</a:t>
            </a:r>
          </a:p>
          <a:p>
            <a:pPr marL="0" indent="0">
              <a:buNone/>
            </a:pPr>
            <a:r>
              <a:rPr lang="ru-RU" dirty="0" smtClean="0"/>
              <a:t>Давайте поможем зверятам сосчитать деревья.</a:t>
            </a:r>
          </a:p>
          <a:p>
            <a:pPr marL="0" indent="0">
              <a:buNone/>
            </a:pPr>
            <a:r>
              <a:rPr lang="ru-RU" dirty="0" smtClean="0"/>
              <a:t>Потом Пятерка угостила всех яблоками и грушами. А Зайчик, Ёжик и Белочка рассказали ей стишок:</a:t>
            </a:r>
          </a:p>
          <a:p>
            <a:pPr marL="0" indent="0">
              <a:buNone/>
            </a:pPr>
            <a:r>
              <a:rPr lang="ru-RU" dirty="0" smtClean="0"/>
              <a:t>Ветер парус надувает,</a:t>
            </a:r>
          </a:p>
          <a:p>
            <a:pPr marL="0" indent="0">
              <a:buNone/>
            </a:pPr>
            <a:r>
              <a:rPr lang="ru-RU" dirty="0" smtClean="0"/>
              <a:t>А на мачте флаг играет.</a:t>
            </a:r>
          </a:p>
          <a:p>
            <a:pPr marL="0" indent="0">
              <a:buNone/>
            </a:pPr>
            <a:r>
              <a:rPr lang="ru-RU" dirty="0" smtClean="0"/>
              <a:t>Ветер хочет показать</a:t>
            </a:r>
          </a:p>
          <a:p>
            <a:pPr marL="0" indent="0">
              <a:buNone/>
            </a:pPr>
            <a:r>
              <a:rPr lang="ru-RU" dirty="0" smtClean="0"/>
              <a:t>Всем ребятам цифру пять!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64288" y="5877272"/>
            <a:ext cx="1979712" cy="98072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236x/ab/bd/b0/abbdb00e2a9146b172f69933ccd3de5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928670"/>
            <a:ext cx="1228496" cy="2238362"/>
          </a:xfrm>
          <a:prstGeom prst="rect">
            <a:avLst/>
          </a:prstGeom>
          <a:noFill/>
        </p:spPr>
      </p:pic>
      <p:pic>
        <p:nvPicPr>
          <p:cNvPr id="7" name="Picture 2" descr="http://900igr.net/up/datai/179985/0015-015-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00504"/>
            <a:ext cx="1808980" cy="2514595"/>
          </a:xfrm>
          <a:prstGeom prst="rect">
            <a:avLst/>
          </a:prstGeom>
          <a:noFill/>
        </p:spPr>
      </p:pic>
      <p:pic>
        <p:nvPicPr>
          <p:cNvPr id="8" name="Picture 2" descr="https://i.pinimg.com/474x/6e/8a/41/6e8a413306a2f742fc9726a72c6e2b8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86058"/>
            <a:ext cx="1534188" cy="2332436"/>
          </a:xfrm>
          <a:prstGeom prst="rect">
            <a:avLst/>
          </a:prstGeom>
          <a:noFill/>
        </p:spPr>
      </p:pic>
      <p:pic>
        <p:nvPicPr>
          <p:cNvPr id="9" name="Picture 8" descr="https://sun9-56.userapi.com/c858432/v858432182/127553/DoZ3JYiDzGs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1" r="9258"/>
          <a:stretch>
            <a:fillRect/>
          </a:stretch>
        </p:blipFill>
        <p:spPr bwMode="auto">
          <a:xfrm>
            <a:off x="4643438" y="1000108"/>
            <a:ext cx="2161653" cy="2714611"/>
          </a:xfrm>
          <a:prstGeom prst="rect">
            <a:avLst/>
          </a:prstGeom>
          <a:noFill/>
        </p:spPr>
      </p:pic>
      <p:pic>
        <p:nvPicPr>
          <p:cNvPr id="10" name="Picture 4" descr="https://www.elit-balkon.ru/wp-content/uploads/2019/09/173531f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857496"/>
            <a:ext cx="2150970" cy="2609844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rId12" action="ppaction://hlinksldjump" highlightClick="1"/>
          </p:cNvPr>
          <p:cNvSpPr/>
          <p:nvPr/>
        </p:nvSpPr>
        <p:spPr>
          <a:xfrm>
            <a:off x="0" y="5517232"/>
            <a:ext cx="2195736" cy="134076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Единица – это птица,</a:t>
            </a:r>
          </a:p>
          <a:p>
            <a:pPr marL="0" indent="0">
              <a:buNone/>
            </a:pPr>
            <a:r>
              <a:rPr lang="ru-RU" dirty="0" smtClean="0"/>
              <a:t>Длинный клюв, сама – как спица!</a:t>
            </a:r>
          </a:p>
          <a:p>
            <a:pPr marL="0" indent="0">
              <a:buNone/>
            </a:pPr>
            <a:r>
              <a:rPr lang="ru-RU" dirty="0" smtClean="0"/>
              <a:t>Просто птица мало ела</a:t>
            </a:r>
          </a:p>
          <a:p>
            <a:pPr marL="0" indent="0">
              <a:buNone/>
            </a:pPr>
            <a:r>
              <a:rPr lang="ru-RU" dirty="0" smtClean="0"/>
              <a:t>И немного похудела.</a:t>
            </a:r>
          </a:p>
          <a:p>
            <a:endParaRPr lang="ru-RU" dirty="0"/>
          </a:p>
        </p:txBody>
      </p:sp>
      <p:pic>
        <p:nvPicPr>
          <p:cNvPr id="3074" name="Picture 2" descr="https://i.pinimg.com/236x/ab/bd/b0/abbdb00e2a9146b172f69933ccd3de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357430"/>
            <a:ext cx="2247900" cy="409575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5517232"/>
            <a:ext cx="2195736" cy="134076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Два на лебедя похожа:</a:t>
            </a:r>
          </a:p>
          <a:p>
            <a:pPr marL="0" indent="0">
              <a:buNone/>
            </a:pPr>
            <a:r>
              <a:rPr lang="ru-RU" dirty="0" smtClean="0"/>
              <a:t>Шейка есть и хвостик тоже.</a:t>
            </a:r>
          </a:p>
          <a:p>
            <a:pPr marL="0" indent="0">
              <a:buNone/>
            </a:pPr>
            <a:r>
              <a:rPr lang="ru-RU" dirty="0" smtClean="0"/>
              <a:t>Лебедь может подсказать,</a:t>
            </a:r>
          </a:p>
          <a:p>
            <a:pPr marL="0" indent="0">
              <a:buNone/>
            </a:pPr>
            <a:r>
              <a:rPr lang="ru-RU" dirty="0" smtClean="0"/>
              <a:t>Как нам цифру два узнать.</a:t>
            </a:r>
          </a:p>
          <a:p>
            <a:endParaRPr lang="ru-RU" dirty="0"/>
          </a:p>
        </p:txBody>
      </p:sp>
      <p:pic>
        <p:nvPicPr>
          <p:cNvPr id="5124" name="Picture 4" descr="https://www.elit-balkon.ru/wp-content/uploads/2019/09/173531f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857496"/>
            <a:ext cx="2857500" cy="346710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5517232"/>
            <a:ext cx="2195736" cy="134076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014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столе банан лежит – </a:t>
            </a:r>
          </a:p>
          <a:p>
            <a:pPr marL="0" indent="0">
              <a:buNone/>
            </a:pPr>
            <a:r>
              <a:rPr lang="ru-RU" dirty="0" smtClean="0"/>
              <a:t>Мы ещё положим.</a:t>
            </a:r>
          </a:p>
          <a:p>
            <a:pPr marL="0" indent="0">
              <a:buNone/>
            </a:pPr>
            <a:r>
              <a:rPr lang="ru-RU" dirty="0" smtClean="0"/>
              <a:t>Получилась цифра три!</a:t>
            </a:r>
          </a:p>
          <a:p>
            <a:pPr marL="0" indent="0">
              <a:buNone/>
            </a:pPr>
            <a:r>
              <a:rPr lang="ru-RU" dirty="0" smtClean="0"/>
              <a:t>Посмотри – похоже?</a:t>
            </a:r>
          </a:p>
          <a:p>
            <a:endParaRPr lang="ru-RU" dirty="0"/>
          </a:p>
        </p:txBody>
      </p:sp>
      <p:sp>
        <p:nvSpPr>
          <p:cNvPr id="4102" name="AutoShape 6" descr="https://skolakov.eu/images/cviceni/m2/troj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9-56.userapi.com/c858432/v858432182/127553/DoZ3JYiDzG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1" r="9258"/>
          <a:stretch>
            <a:fillRect/>
          </a:stretch>
        </p:blipFill>
        <p:spPr bwMode="auto">
          <a:xfrm>
            <a:off x="5214942" y="2500306"/>
            <a:ext cx="3071834" cy="3857619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5517232"/>
            <a:ext cx="2195736" cy="134076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328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меня в руке флажок!</a:t>
            </a:r>
          </a:p>
          <a:p>
            <a:pPr marL="0" indent="0">
              <a:buNone/>
            </a:pPr>
            <a:r>
              <a:rPr lang="ru-RU" dirty="0" smtClean="0"/>
              <a:t>Посмотри скорей, дружок,</a:t>
            </a:r>
          </a:p>
          <a:p>
            <a:pPr marL="0" indent="0">
              <a:buNone/>
            </a:pPr>
            <a:r>
              <a:rPr lang="ru-RU" dirty="0" smtClean="0"/>
              <a:t>До чего же он хорош,</a:t>
            </a:r>
          </a:p>
          <a:p>
            <a:pPr marL="0" indent="0">
              <a:buNone/>
            </a:pPr>
            <a:r>
              <a:rPr lang="ru-RU" dirty="0" smtClean="0"/>
              <a:t>На четвёрку так похож!</a:t>
            </a:r>
          </a:p>
          <a:p>
            <a:endParaRPr lang="ru-RU" dirty="0"/>
          </a:p>
        </p:txBody>
      </p:sp>
      <p:pic>
        <p:nvPicPr>
          <p:cNvPr id="28674" name="Picture 2" descr="http://900igr.net/up/datai/179985/0015-015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428868"/>
            <a:ext cx="2538414" cy="3729041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5517232"/>
            <a:ext cx="2195736" cy="134076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Ветер парус надувает,</a:t>
            </a:r>
          </a:p>
          <a:p>
            <a:pPr marL="0" indent="0">
              <a:buNone/>
            </a:pPr>
            <a:r>
              <a:rPr lang="ru-RU" dirty="0" smtClean="0"/>
              <a:t>А на мачте флаг играет.</a:t>
            </a:r>
          </a:p>
          <a:p>
            <a:pPr marL="0" indent="0">
              <a:buNone/>
            </a:pPr>
            <a:r>
              <a:rPr lang="ru-RU" dirty="0" smtClean="0"/>
              <a:t>Ветер хочет показать</a:t>
            </a:r>
          </a:p>
          <a:p>
            <a:pPr marL="0" indent="0">
              <a:buNone/>
            </a:pPr>
            <a:r>
              <a:rPr lang="ru-RU" dirty="0" smtClean="0"/>
              <a:t>Всем ребятам цифру пять!</a:t>
            </a:r>
          </a:p>
          <a:p>
            <a:endParaRPr lang="ru-RU" dirty="0"/>
          </a:p>
        </p:txBody>
      </p:sp>
      <p:pic>
        <p:nvPicPr>
          <p:cNvPr id="27650" name="Picture 2" descr="https://i.pinimg.com/474x/6e/8a/41/6e8a413306a2f742fc9726a72c6e2b8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000372"/>
            <a:ext cx="2286016" cy="3475444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5517232"/>
            <a:ext cx="2195736" cy="134076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Пели песню две синицы,</a:t>
            </a:r>
            <a:br>
              <a:rPr lang="ru-RU" dirty="0" smtClean="0"/>
            </a:br>
            <a:r>
              <a:rPr lang="ru-RU" dirty="0" smtClean="0"/>
              <a:t>Две подружки, две певицы.</a:t>
            </a:r>
            <a:br>
              <a:rPr lang="ru-RU" dirty="0" smtClean="0"/>
            </a:br>
            <a:r>
              <a:rPr lang="ru-RU" dirty="0" smtClean="0"/>
              <a:t>Тут одна из них пропала,</a:t>
            </a:r>
            <a:br>
              <a:rPr lang="ru-RU" dirty="0" smtClean="0"/>
            </a:br>
            <a:r>
              <a:rPr lang="ru-RU" dirty="0" smtClean="0"/>
              <a:t>Видно петь она устала.</a:t>
            </a:r>
            <a:br>
              <a:rPr lang="ru-RU" dirty="0" smtClean="0"/>
            </a:br>
            <a:r>
              <a:rPr lang="ru-RU" dirty="0" smtClean="0"/>
              <a:t>Здесь подсказка не нужна:</a:t>
            </a:r>
            <a:br>
              <a:rPr lang="ru-RU" dirty="0" smtClean="0"/>
            </a:br>
            <a:r>
              <a:rPr lang="ru-RU" dirty="0" smtClean="0"/>
              <a:t>Было две, теперь …</a:t>
            </a:r>
            <a:endParaRPr lang="ru-RU" dirty="0"/>
          </a:p>
        </p:txBody>
      </p:sp>
      <p:pic>
        <p:nvPicPr>
          <p:cNvPr id="30722" name="Picture 2" descr="https://i.ytimg.com/vi/xl0rKqyXLOk/hqdefault.jpg"/>
          <p:cNvPicPr>
            <a:picLocks noChangeAspect="1" noChangeArrowheads="1"/>
          </p:cNvPicPr>
          <p:nvPr/>
        </p:nvPicPr>
        <p:blipFill rotWithShape="1">
          <a:blip r:embed="rId2"/>
          <a:srcRect l="4934" r="5393"/>
          <a:stretch/>
        </p:blipFill>
        <p:spPr bwMode="auto">
          <a:xfrm>
            <a:off x="4067944" y="3670257"/>
            <a:ext cx="3138986" cy="2625371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5733256"/>
            <a:ext cx="1403648" cy="112474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4. </a:t>
            </a:r>
            <a:r>
              <a:rPr lang="ru-RU" b="1" dirty="0" smtClean="0"/>
              <a:t>В каком расширении по умолчанию сохранятся документ</a:t>
            </a:r>
            <a:r>
              <a:rPr lang="en-US" b="1" dirty="0" smtClean="0"/>
              <a:t> Word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5. В каком расширении по умолчанию сохранятся презентация в </a:t>
            </a:r>
            <a:r>
              <a:rPr lang="ru-RU" b="1" dirty="0" err="1" smtClean="0"/>
              <a:t>PowerPoint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6. Какую клавишу нужно нажать, чтобы запустить показ слайдов презентации с первого слайда?</a:t>
            </a:r>
          </a:p>
          <a:p>
            <a:r>
              <a:rPr lang="ru-RU" b="1" dirty="0" smtClean="0"/>
              <a:t>7. Какую клавишу нужно нажать, чтобы запустить показ слайдов презентации с текущего слайда?</a:t>
            </a:r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166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Кошка в кубики играла,</a:t>
            </a:r>
            <a:br>
              <a:rPr lang="ru-RU" dirty="0" smtClean="0"/>
            </a:br>
            <a:r>
              <a:rPr lang="ru-RU" dirty="0" smtClean="0"/>
              <a:t>Кошка кубик потеряла.</a:t>
            </a:r>
            <a:br>
              <a:rPr lang="ru-RU" dirty="0" smtClean="0"/>
            </a:br>
            <a:r>
              <a:rPr lang="ru-RU" dirty="0" smtClean="0"/>
              <a:t>Закружилась голова…</a:t>
            </a:r>
            <a:br>
              <a:rPr lang="ru-RU" dirty="0" smtClean="0"/>
            </a:br>
            <a:r>
              <a:rPr lang="ru-RU" dirty="0" smtClean="0"/>
              <a:t>Было три, осталось…</a:t>
            </a:r>
            <a:endParaRPr lang="ru-RU" dirty="0"/>
          </a:p>
        </p:txBody>
      </p:sp>
      <p:pic>
        <p:nvPicPr>
          <p:cNvPr id="34818" name="Picture 2" descr="https://kids-candy.ru/images/stories/virtuemart/product/57f2250fe1bb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4913" y="2276872"/>
            <a:ext cx="2749513" cy="2749513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5733256"/>
            <a:ext cx="1403648" cy="112474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Четыре гусёнка гуляли в саду,</a:t>
            </a:r>
            <a:br>
              <a:rPr lang="ru-RU" dirty="0" smtClean="0"/>
            </a:br>
            <a:r>
              <a:rPr lang="ru-RU" dirty="0" smtClean="0"/>
              <a:t>Один искупаться задумал в пруду,</a:t>
            </a:r>
            <a:br>
              <a:rPr lang="ru-RU" dirty="0" smtClean="0"/>
            </a:br>
            <a:r>
              <a:rPr lang="ru-RU" dirty="0" smtClean="0"/>
              <a:t>Решил с головой он под воду нырнуть…</a:t>
            </a:r>
            <a:br>
              <a:rPr lang="ru-RU" dirty="0" smtClean="0"/>
            </a:br>
            <a:r>
              <a:rPr lang="ru-RU" dirty="0" smtClean="0"/>
              <a:t>А сколько гусят продолжают свой путь?</a:t>
            </a:r>
            <a:endParaRPr lang="ru-RU" dirty="0"/>
          </a:p>
        </p:txBody>
      </p:sp>
      <p:pic>
        <p:nvPicPr>
          <p:cNvPr id="33794" name="Picture 2" descr="https://wild-msk.ru/images/detailed/25/850-820-73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9288"/>
            <a:ext cx="4511414" cy="2981293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5733256"/>
            <a:ext cx="1403648" cy="112474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049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Белка шишки собирала,</a:t>
            </a:r>
            <a:br>
              <a:rPr lang="ru-RU" dirty="0" smtClean="0"/>
            </a:br>
            <a:r>
              <a:rPr lang="ru-RU" dirty="0" smtClean="0"/>
              <a:t>Собирала и считала.</a:t>
            </a:r>
            <a:br>
              <a:rPr lang="ru-RU" dirty="0" smtClean="0"/>
            </a:br>
            <a:r>
              <a:rPr lang="ru-RU" dirty="0" smtClean="0"/>
              <a:t>Забиралась на сосну, </a:t>
            </a:r>
            <a:br>
              <a:rPr lang="ru-RU" dirty="0" smtClean="0"/>
            </a:br>
            <a:r>
              <a:rPr lang="ru-RU" dirty="0" smtClean="0"/>
              <a:t>Прибавляла к трём — одну.</a:t>
            </a:r>
            <a:br>
              <a:rPr lang="ru-RU" dirty="0" smtClean="0"/>
            </a:br>
            <a:r>
              <a:rPr lang="ru-RU" dirty="0" smtClean="0"/>
              <a:t>Было шишек три сначала,</a:t>
            </a:r>
            <a:br>
              <a:rPr lang="ru-RU" dirty="0" smtClean="0"/>
            </a:br>
            <a:r>
              <a:rPr lang="ru-RU" dirty="0" smtClean="0"/>
              <a:t>А теперь их сколько стало?</a:t>
            </a:r>
            <a:endParaRPr lang="ru-RU" dirty="0"/>
          </a:p>
        </p:txBody>
      </p:sp>
      <p:sp>
        <p:nvSpPr>
          <p:cNvPr id="32770" name="AutoShape 2" descr="https://www.cosmic-core.org/wp-content/uploads/2019/01/pinecone-2199842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govorim.by/uploads/posts/2017-07/15004218231150029535846148-i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45033"/>
            <a:ext cx="3357586" cy="223839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5733256"/>
            <a:ext cx="1403648" cy="112474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9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руке малышка Лена </a:t>
            </a:r>
          </a:p>
          <a:p>
            <a:pPr marL="0" indent="0">
              <a:buNone/>
            </a:pPr>
            <a:r>
              <a:rPr lang="ru-RU" dirty="0" smtClean="0"/>
              <a:t>Любит пальчики считать! </a:t>
            </a:r>
          </a:p>
          <a:p>
            <a:pPr marL="0" indent="0">
              <a:buNone/>
            </a:pPr>
            <a:r>
              <a:rPr lang="ru-RU" dirty="0" smtClean="0"/>
              <a:t>У нее, на удивленье, </a:t>
            </a:r>
          </a:p>
          <a:p>
            <a:pPr marL="0" indent="0">
              <a:buNone/>
            </a:pPr>
            <a:r>
              <a:rPr lang="ru-RU" dirty="0" smtClean="0"/>
              <a:t>Каждый раз выходит ... </a:t>
            </a:r>
          </a:p>
          <a:p>
            <a:endParaRPr lang="ru-RU" dirty="0"/>
          </a:p>
        </p:txBody>
      </p:sp>
      <p:pic>
        <p:nvPicPr>
          <p:cNvPr id="31746" name="Picture 2" descr="https://1.bp.blogspot.com/-3tIp6vZZAfk/V_0hmPqoVQI/AAAAAAAADGM/QSjp0Yt2YXAQXgvL22u6LTQamUgQ1H6agCLcB/s320/%25D0%2591%25D0%25B5%25D0%25B7%2B%25D0%25BD%25D0%25B0%25D0%25B7%25D0%25B2%25D0%25B0%25D0%25BD%25D0%25B8%25D1%258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665958"/>
            <a:ext cx="3048000" cy="28575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5733256"/>
            <a:ext cx="1403648" cy="112474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«Гусеница»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pp.userapi.com/c543108/v543108601/17560/VEed-Tz1Tb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D800"/>
              </a:clrFrom>
              <a:clrTo>
                <a:srgbClr val="FFD800">
                  <a:alpha val="0"/>
                </a:srgbClr>
              </a:clrTo>
            </a:clrChange>
          </a:blip>
          <a:srcRect t="6587" b="5146"/>
          <a:stretch>
            <a:fillRect/>
          </a:stretch>
        </p:blipFill>
        <p:spPr bwMode="auto">
          <a:xfrm>
            <a:off x="500034" y="1142984"/>
            <a:ext cx="5429288" cy="478634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643834" y="2043507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73151" y="5072074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43834" y="1071064"/>
            <a:ext cx="785818" cy="7858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6512" y="2996952"/>
            <a:ext cx="785818" cy="785818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86512" y="1071546"/>
            <a:ext cx="785818" cy="7858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36320" y="4043480"/>
            <a:ext cx="785818" cy="7858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77560" y="5072074"/>
            <a:ext cx="785818" cy="7858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86512" y="2071678"/>
            <a:ext cx="785818" cy="78581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23790" y="2989907"/>
            <a:ext cx="785818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37438" y="4043480"/>
            <a:ext cx="785818" cy="785818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28794" y="457200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643174" y="4929198"/>
            <a:ext cx="785818" cy="785818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76680" y="478632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02935" y="4429132"/>
            <a:ext cx="785818" cy="7858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14876" y="5072074"/>
            <a:ext cx="785818" cy="7858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928794" y="6093296"/>
            <a:ext cx="5786478" cy="764704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«Убери лишнее»</a:t>
            </a:r>
            <a:endParaRPr lang="ru-RU" dirty="0"/>
          </a:p>
        </p:txBody>
      </p:sp>
      <p:sp>
        <p:nvSpPr>
          <p:cNvPr id="1026" name="AutoShape 2" descr="https://www.todaywomenhealth.com/wp-content/uploads/2013/01/20130128110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todaywomenhealth.com/wp-content/uploads/2013/01/20130128110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properdiet.ru/files/fto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1" t="12121" r="12121" b="11111"/>
          <a:stretch>
            <a:fillRect/>
          </a:stretch>
        </p:blipFill>
        <p:spPr bwMode="auto">
          <a:xfrm>
            <a:off x="571472" y="1719602"/>
            <a:ext cx="2255937" cy="1714512"/>
          </a:xfrm>
          <a:prstGeom prst="rect">
            <a:avLst/>
          </a:prstGeom>
          <a:noFill/>
        </p:spPr>
      </p:pic>
      <p:pic>
        <p:nvPicPr>
          <p:cNvPr id="1034" name="Picture 10" descr="http://1.bp.blogspot.com/_v2zzTVb_Cj4/SZmxgUewTmI/AAAAAAAAAHU/VcgRnKF9-nQ/s320/Navel_Orang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396" y="3714729"/>
            <a:ext cx="2590797" cy="1619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6" name="Picture 12" descr="https://vamproducts.ru/components/com_jshopping/files/img_products/sliva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36" b="17741"/>
          <a:stretch>
            <a:fillRect/>
          </a:stretch>
        </p:blipFill>
        <p:spPr bwMode="auto">
          <a:xfrm>
            <a:off x="3071802" y="1785926"/>
            <a:ext cx="2714644" cy="1773292"/>
          </a:xfrm>
          <a:prstGeom prst="rect">
            <a:avLst/>
          </a:prstGeom>
          <a:noFill/>
        </p:spPr>
      </p:pic>
      <p:pic>
        <p:nvPicPr>
          <p:cNvPr id="1038" name="Picture 14" descr="https://i.ytimg.com/vi/YQq0wWSEoSU/hqdefaul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r="3124"/>
          <a:stretch>
            <a:fillRect/>
          </a:stretch>
        </p:blipFill>
        <p:spPr bwMode="auto">
          <a:xfrm>
            <a:off x="6215074" y="1785926"/>
            <a:ext cx="2411020" cy="1928803"/>
          </a:xfrm>
          <a:prstGeom prst="rect">
            <a:avLst/>
          </a:prstGeom>
          <a:noFill/>
        </p:spPr>
      </p:pic>
      <p:pic>
        <p:nvPicPr>
          <p:cNvPr id="1040" name="Picture 16" descr="https://i.ytimg.com/vi/9A99IZHq2Zc/hqdefault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3" r="7812"/>
          <a:stretch>
            <a:fillRect/>
          </a:stretch>
        </p:blipFill>
        <p:spPr bwMode="auto">
          <a:xfrm>
            <a:off x="1071538" y="3659189"/>
            <a:ext cx="2428892" cy="2159001"/>
          </a:xfrm>
          <a:prstGeom prst="rect">
            <a:avLst/>
          </a:prstGeom>
          <a:noFill/>
        </p:spPr>
      </p:pic>
      <p:sp>
        <p:nvSpPr>
          <p:cNvPr id="10" name="Управляющая кнопка: возврат 9">
            <a:hlinkClick r:id="rId9" action="ppaction://hlinksldjump" highlightClick="1"/>
          </p:cNvPr>
          <p:cNvSpPr/>
          <p:nvPr/>
        </p:nvSpPr>
        <p:spPr>
          <a:xfrm>
            <a:off x="1688650" y="5786454"/>
            <a:ext cx="5929322" cy="1071546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ytimg.com/vi/BoBb0UmRCtQ/hq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3" r="7812"/>
          <a:stretch>
            <a:fillRect/>
          </a:stretch>
        </p:blipFill>
        <p:spPr bwMode="auto">
          <a:xfrm>
            <a:off x="2071670" y="571480"/>
            <a:ext cx="5000660" cy="4445001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607339" y="5796618"/>
            <a:ext cx="5929322" cy="1071546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humbs.dreamstime.com/b/%D0%B2%D1%81%D0%BF%D1%83%D0%B3%D0%BD%D1%83%D1%82%D1%8B%D0%B9-%D1%88%D0%B0%D1%80%D0%B6%D0%B5%D0%BC-smiley-%D1%81%D0%BC%D0%B0%D0%B9-%D0%B8%D0%BA%D0%B0-469478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857232"/>
            <a:ext cx="3834243" cy="4241632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857356" y="5857868"/>
            <a:ext cx="5143536" cy="1000132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34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8. В каком разделе меню окна программы </a:t>
            </a:r>
            <a:r>
              <a:rPr lang="ru-RU" b="1" dirty="0" err="1" smtClean="0"/>
              <a:t>Power</a:t>
            </a:r>
            <a:r>
              <a:rPr lang="ru-RU" b="1" dirty="0" smtClean="0"/>
              <a:t> </a:t>
            </a:r>
            <a:r>
              <a:rPr lang="ru-RU" b="1" dirty="0" err="1" smtClean="0"/>
              <a:t>Point</a:t>
            </a:r>
            <a:r>
              <a:rPr lang="ru-RU" b="1" dirty="0" smtClean="0"/>
              <a:t> находится команда </a:t>
            </a:r>
            <a:r>
              <a:rPr lang="ru-RU" b="1" i="1" dirty="0" smtClean="0"/>
              <a:t>Создать (Новый) слайд</a:t>
            </a:r>
          </a:p>
          <a:p>
            <a:r>
              <a:rPr lang="ru-RU" b="1" i="1" dirty="0" smtClean="0"/>
              <a:t>9.</a:t>
            </a:r>
            <a:r>
              <a:rPr lang="ru-RU" b="1" dirty="0" smtClean="0"/>
              <a:t>Какую клавишу нужно нажать, чтобы вернуться из режима просмотра презентации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Постановление Главного государственного санитарного врача РФ от 15.05.2013 N 26 (ред. от 27.08.2015) "Об утверждении </a:t>
            </a:r>
            <a:r>
              <a:rPr lang="ru-RU" sz="2800" b="1" dirty="0" err="1" smtClean="0"/>
              <a:t>СанПиН</a:t>
            </a:r>
            <a:r>
              <a:rPr lang="ru-RU" sz="2800" b="1" dirty="0" smtClean="0"/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организаций" (вместе с "</a:t>
            </a:r>
            <a:r>
              <a:rPr lang="ru-RU" sz="2800" b="1" dirty="0" err="1" smtClean="0"/>
              <a:t>СанПиН</a:t>
            </a:r>
            <a:r>
              <a:rPr lang="ru-RU" sz="2800" b="1" dirty="0" smtClean="0"/>
              <a:t> 2.4.1.3049-13. Санитарно-эпидемиологические правила и нормативы...") (Зарегистрировано в Минюсте России 29.05.2013 N 28564)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14351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http://www.consultant.ru/document/cons_doc_LAW_149438/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35846"/>
            <a:ext cx="8572560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Для детей раннего возраста от 1,5 до 3 лет длительность непрерывной образовательной деятельности не должна превышать 10 мин. Допускается осуществлять образовательную деятельность в первую и во вторую половину дня (по 8-10 минут). Допускается осуществлять образовательную деятельность на игровой площадке во время прогулки.</a:t>
            </a:r>
            <a:br>
              <a:rPr lang="ru-RU" sz="2800" dirty="0" smtClean="0"/>
            </a:br>
            <a:r>
              <a:rPr lang="ru-RU" sz="2800" dirty="0" smtClean="0"/>
              <a:t>Продолжительность непрерывной образовательной деятельности для детей от 3 до 4 лет - не более 15 минут, для детей от 4 до 5 лет - не более 20 минут, для детей от 5 до 6 лет - не более 25 минут, а для детей от 6 до 7 лет - не более 30 минут.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8579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http://www.consultant.ru/document/cons_doc_LAW_42836/</a:t>
            </a:r>
            <a:endParaRPr lang="ru-RU" dirty="0" smtClean="0"/>
          </a:p>
          <a:p>
            <a:r>
              <a:rPr lang="ru-RU" b="1" dirty="0" smtClean="0"/>
              <a:t>Постановление Главного государственного санитарного врача РФ от 03.06.2003 N 118 (ред. от 21.06.2016) "О введении в действие санитарно-эпидемиологических правил и нормативов </a:t>
            </a:r>
            <a:r>
              <a:rPr lang="ru-RU" b="1" dirty="0" err="1" smtClean="0"/>
              <a:t>СанПиН</a:t>
            </a:r>
            <a:r>
              <a:rPr lang="ru-RU" b="1" dirty="0" smtClean="0"/>
              <a:t> 2.2.2/2.4.1340-03" (вместе с "</a:t>
            </a:r>
            <a:r>
              <a:rPr lang="ru-RU" b="1" dirty="0" err="1" smtClean="0"/>
              <a:t>СанПиН</a:t>
            </a:r>
            <a:r>
              <a:rPr lang="ru-RU" b="1" dirty="0" smtClean="0"/>
              <a:t> 2.2.2/2.4.1340-03. 2.2.2. Гигиена труда, технологические процессы, сырье, материалы, оборудование, рабочий инструмент. 2.4. Гигиена детей и подростков. Гигиенические требования к персональным электронно-вычислительным машинам и организации работы. Санитарно-эпидемиологические правила и нормативы", утв. Главным государственным санитарным врачом РФ 30.05.2003) (Зарегистрировано в Минюсте России 10.06.2003 N 4673)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13774"/>
          <a:stretch>
            <a:fillRect/>
          </a:stretch>
        </p:blipFill>
        <p:spPr bwMode="auto">
          <a:xfrm>
            <a:off x="0" y="785794"/>
            <a:ext cx="9144000" cy="493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48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894</Words>
  <Application>Microsoft Office PowerPoint</Application>
  <PresentationFormat>Экран (4:3)</PresentationFormat>
  <Paragraphs>147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Способствующие факторы формирования и развития профессиональных компетенций педагогов ДОО на основе информационно – коммуникативных технологий</vt:lpstr>
      <vt:lpstr>Тест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Лэпбук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Загадка</vt:lpstr>
      <vt:lpstr>Загадка</vt:lpstr>
      <vt:lpstr>Загадка</vt:lpstr>
      <vt:lpstr>Загадка</vt:lpstr>
      <vt:lpstr>Загадка</vt:lpstr>
      <vt:lpstr>Игра «Гусеница» </vt:lpstr>
      <vt:lpstr>Игра «Убери лишнее»</vt:lpstr>
      <vt:lpstr>Слайд 36</vt:lpstr>
      <vt:lpstr>Слайд 37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Матяжова</dc:creator>
  <cp:lastModifiedBy>Оксана Матяжова</cp:lastModifiedBy>
  <cp:revision>98</cp:revision>
  <dcterms:created xsi:type="dcterms:W3CDTF">2020-03-16T19:08:54Z</dcterms:created>
  <dcterms:modified xsi:type="dcterms:W3CDTF">2020-03-19T19:46:24Z</dcterms:modified>
</cp:coreProperties>
</file>