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66" r:id="rId3"/>
    <p:sldId id="267" r:id="rId4"/>
    <p:sldId id="280" r:id="rId5"/>
    <p:sldId id="268" r:id="rId6"/>
    <p:sldId id="269" r:id="rId7"/>
    <p:sldId id="281" r:id="rId8"/>
    <p:sldId id="270" r:id="rId9"/>
    <p:sldId id="272" r:id="rId10"/>
    <p:sldId id="273" r:id="rId11"/>
    <p:sldId id="271" r:id="rId12"/>
    <p:sldId id="274" r:id="rId13"/>
    <p:sldId id="275" r:id="rId14"/>
    <p:sldId id="282" r:id="rId15"/>
    <p:sldId id="283" r:id="rId16"/>
    <p:sldId id="278" r:id="rId17"/>
  </p:sldIdLst>
  <p:sldSz cx="20104100" cy="11309350"/>
  <p:notesSz cx="20104100" cy="11309350"/>
  <p:embeddedFontLst>
    <p:embeddedFont>
      <p:font typeface="SimSun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ucida Sans Unicode" panose="020B0602030504020204" pitchFamily="34" charset="0"/>
      <p:regular r:id="rId23"/>
    </p:embeddedFont>
    <p:embeddedFont>
      <p:font typeface="Druk Cyr" charset="-52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223" autoAdjust="0"/>
  </p:normalViewPr>
  <p:slideViewPr>
    <p:cSldViewPr>
      <p:cViewPr varScale="1">
        <p:scale>
          <a:sx n="65" d="100"/>
          <a:sy n="65" d="100"/>
        </p:scale>
        <p:origin x="7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29320987654322"/>
          <c:y val="5.2837606678977855E-2"/>
          <c:w val="0.53790281423155439"/>
          <c:h val="0.81438089846976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rgbClr val="1F497D"/>
            </a:solidFill>
          </c:spPr>
          <c:invertIfNegative val="0"/>
          <c:dLbls>
            <c:dLbl>
              <c:idx val="0"/>
              <c:layout>
                <c:manualLayout>
                  <c:x val="1.2345679012345678E-2"/>
                  <c:y val="5.6120665617607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2B-4D78-B40B-B880B4448A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75308641975308E-2"/>
                  <c:y val="-1.1224133123521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2B-4D78-B40B-B880B4448A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592592592592587E-3"/>
                  <c:y val="-2.8060332808803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2B-4D78-B40B-B880B4448A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1983</c:v>
                </c:pt>
                <c:pt idx="1">
                  <c:v>1705</c:v>
                </c:pt>
                <c:pt idx="2">
                  <c:v>1447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2B-4D78-B40B-B880B4448A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не преодолевших порог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481481481481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C2B-4D78-B40B-B880B4448A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234567901234566E-2"/>
                  <c:y val="-2.80603328088039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C2B-4D78-B40B-B880B4448A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61728395061727E-2"/>
                  <c:y val="-8.418099842641189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C2B-4D78-B40B-B880B4448A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407</c:v>
                </c:pt>
                <c:pt idx="1">
                  <c:v>325</c:v>
                </c:pt>
                <c:pt idx="2">
                  <c:v>282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C2B-4D78-B40B-B880B4448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62686776"/>
        <c:axId val="521162736"/>
        <c:axId val="0"/>
      </c:bar3DChart>
      <c:catAx>
        <c:axId val="562686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1162736"/>
        <c:crosses val="autoZero"/>
        <c:auto val="1"/>
        <c:lblAlgn val="ctr"/>
        <c:lblOffset val="100"/>
        <c:noMultiLvlLbl val="0"/>
      </c:catAx>
      <c:valAx>
        <c:axId val="521162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2686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13176503763472"/>
          <c:y val="0.64067295537902158"/>
          <c:w val="0.31760899980477647"/>
          <c:h val="0.23967300372954162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4000"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3" y="7691524"/>
            <a:ext cx="20119686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968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507808" y="2890170"/>
            <a:ext cx="17088485" cy="301741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16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507808" y="5955807"/>
            <a:ext cx="17088485" cy="276999"/>
          </a:xfrm>
        </p:spPr>
        <p:txBody>
          <a:bodyPr lIns="45720" rIns="45720"/>
          <a:lstStyle>
            <a:lvl1pPr marL="0" marR="105556" indent="0" algn="r">
              <a:buNone/>
              <a:defRPr>
                <a:solidFill>
                  <a:schemeClr val="tx2"/>
                </a:solidFill>
              </a:defRPr>
            </a:lvl1pPr>
            <a:lvl2pPr marL="753969" indent="0" algn="ctr">
              <a:buNone/>
            </a:lvl2pPr>
            <a:lvl3pPr marL="1507937" indent="0" algn="ctr">
              <a:buNone/>
            </a:lvl3pPr>
            <a:lvl4pPr marL="2261906" indent="0" algn="ctr">
              <a:buNone/>
            </a:lvl4pPr>
            <a:lvl5pPr marL="3015874" indent="0" algn="ctr">
              <a:buNone/>
            </a:lvl5pPr>
            <a:lvl6pPr marL="3769843" indent="0" algn="ctr">
              <a:buNone/>
            </a:lvl6pPr>
            <a:lvl7pPr marL="4523811" indent="0" algn="ctr">
              <a:buNone/>
            </a:lvl7pPr>
            <a:lvl8pPr marL="5277780" indent="0" algn="ctr">
              <a:buNone/>
            </a:lvl8pPr>
            <a:lvl9pPr marL="6031748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8277" y="8167864"/>
            <a:ext cx="20112378" cy="3153175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968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968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2968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2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ru-RU" sz="4617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br>
              <a:rPr lang="ru-RU" sz="4617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617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результатов оценочных процедур </a:t>
            </a:r>
            <a:br>
              <a:rPr lang="ru-RU" sz="4617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617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использование их в повышении качества естественнонаучного образования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2127251" y="8527797"/>
            <a:ext cx="14961234" cy="1292464"/>
          </a:xfrm>
        </p:spPr>
        <p:txBody>
          <a:bodyPr>
            <a:normAutofit/>
          </a:bodyPr>
          <a:lstStyle/>
          <a:p>
            <a:pPr marL="75397"/>
            <a:endParaRPr lang="ru-RU" sz="280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ct val="0"/>
              </a:spcAft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августа 2023</a:t>
            </a:r>
          </a:p>
          <a:p>
            <a:pPr algn="ctr">
              <a:spcAft>
                <a:spcPct val="0"/>
              </a:spcAft>
            </a:pP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г.Ставрополь</a:t>
            </a:r>
            <a:endParaRPr lang="ru-RU" sz="2800" dirty="0"/>
          </a:p>
          <a:p>
            <a:pPr marL="75397"/>
            <a:endParaRPr lang="ru-RU" sz="280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168275"/>
            <a:ext cx="6019800" cy="2971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A1BDCC-751B-4DFD-9128-2195AC8AA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" y="10000281"/>
            <a:ext cx="10194190" cy="12924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0DAF33-2842-4CA7-A46A-5486010B5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191" y="10000281"/>
            <a:ext cx="9888569" cy="1292464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3A2CFB4-D97B-407E-8012-DC11C6E6756D}"/>
              </a:ext>
            </a:extLst>
          </p:cNvPr>
          <p:cNvSpPr txBox="1">
            <a:spLocks/>
          </p:cNvSpPr>
          <p:nvPr/>
        </p:nvSpPr>
        <p:spPr>
          <a:xfrm>
            <a:off x="5708650" y="420436"/>
            <a:ext cx="112776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algn="ctr"/>
            <a:r>
              <a:rPr lang="ru-RU" sz="2000" ker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СТАВРОПОЛЬСКОГО КРАЯ</a:t>
            </a:r>
            <a:endParaRPr lang="ru-RU" sz="2000" kern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DB7DD57-0555-40E7-BF61-0A1F576D7A70}"/>
              </a:ext>
            </a:extLst>
          </p:cNvPr>
          <p:cNvSpPr/>
          <p:nvPr/>
        </p:nvSpPr>
        <p:spPr>
          <a:xfrm>
            <a:off x="5765800" y="855960"/>
            <a:ext cx="11449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ctr"/>
            <a:r>
              <a:rPr lang="ru-RU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«Ставропольский краевой институт развития образования, повышения квалификации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переподготовки работников образования» </a:t>
            </a:r>
            <a:r>
              <a:rPr lang="ru-RU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66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8250" y="631380"/>
            <a:ext cx="11017000" cy="2769989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chemeClr val="accent2"/>
                </a:solidFill>
              </a:rPr>
              <a:t>Успешно усвоенными умениями и способами действий всеми участниками ЕГЭ по химии в 2023 году можно назвать:</a:t>
            </a:r>
            <a:endParaRPr lang="ru-RU" sz="60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830997"/>
          </a:xfrm>
        </p:spPr>
        <p:txBody>
          <a:bodyPr/>
          <a:lstStyle/>
          <a:p>
            <a:r>
              <a:rPr lang="ru-RU" dirty="0"/>
              <a:t>-;</a:t>
            </a:r>
          </a:p>
          <a:p>
            <a:r>
              <a:rPr lang="ru-RU" dirty="0"/>
              <a:t>- -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69824"/>
            <a:ext cx="4048095" cy="19386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8094F3-BED5-4347-B964-01C377570273}"/>
              </a:ext>
            </a:extLst>
          </p:cNvPr>
          <p:cNvSpPr/>
          <p:nvPr/>
        </p:nvSpPr>
        <p:spPr>
          <a:xfrm>
            <a:off x="450850" y="3799680"/>
            <a:ext cx="19431000" cy="655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определять валентность, степень окисления химических элементов, заряды ионов;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 определять характер водной среды растворов;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 определять окислитель и восстановитель (на базовом уровне);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 классифицировать органические вещества по различным классам;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 определять продукты электролиза расплавов и растворов солей, щелочей, кислот на катоде и аноде;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600" dirty="0"/>
              <a:t> объяснять влияние различных факторов  на смещение химического равновесия;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 проводить вычисления по термохимическим уравнениям с использованием знаний о нахождении количества вещества, массы или объема вещества.</a:t>
            </a:r>
            <a:endParaRPr lang="ru-RU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50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52"/>
            <a:endParaRPr lang="ru-RU" sz="395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59843" y="2982878"/>
            <a:ext cx="5242238" cy="35030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639" dirty="0"/>
          </a:p>
          <a:p>
            <a:pPr algn="r"/>
            <a:endParaRPr lang="ru-RU" sz="2639" dirty="0"/>
          </a:p>
          <a:p>
            <a:pPr algn="r"/>
            <a:endParaRPr lang="ru-RU" sz="2639" dirty="0"/>
          </a:p>
          <a:p>
            <a:pPr algn="r"/>
            <a:r>
              <a:rPr lang="ru-RU" sz="2639" dirty="0"/>
              <a:t>Теоретические</a:t>
            </a:r>
          </a:p>
          <a:p>
            <a:pPr algn="r"/>
            <a:r>
              <a:rPr lang="ru-RU" sz="2639" dirty="0"/>
              <a:t> основы химии. Химическая реакция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39739" y="7435873"/>
            <a:ext cx="5462340" cy="332490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  <a:p>
            <a:pPr algn="ctr"/>
            <a:endParaRPr lang="ru-RU" sz="2968" dirty="0"/>
          </a:p>
          <a:p>
            <a:pPr algn="ctr"/>
            <a:endParaRPr lang="ru-RU" sz="2968" dirty="0"/>
          </a:p>
          <a:p>
            <a:pPr algn="ctr"/>
            <a:endParaRPr lang="ru-RU" sz="2968" dirty="0"/>
          </a:p>
          <a:p>
            <a:pPr algn="ctr"/>
            <a:r>
              <a:rPr lang="ru-RU" sz="2968" dirty="0"/>
              <a:t>Органические вещества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64529" y="2982878"/>
            <a:ext cx="5462340" cy="3503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  <a:p>
            <a:pPr algn="ctr"/>
            <a:endParaRPr lang="ru-RU" sz="2968" dirty="0"/>
          </a:p>
          <a:p>
            <a:pPr algn="ctr"/>
            <a:endParaRPr lang="ru-RU" sz="2968" dirty="0"/>
          </a:p>
          <a:p>
            <a:pPr algn="ctr"/>
            <a:r>
              <a:rPr lang="ru-RU" sz="2968" dirty="0"/>
              <a:t>Неорганические вещества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883276" y="7435873"/>
            <a:ext cx="5343594" cy="332490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14" dirty="0"/>
          </a:p>
          <a:p>
            <a:pPr algn="ctr"/>
            <a:endParaRPr lang="ru-RU" sz="1814" dirty="0"/>
          </a:p>
          <a:p>
            <a:pPr algn="r"/>
            <a:r>
              <a:rPr lang="ru-RU" sz="1979" dirty="0"/>
              <a:t>Методы познания.</a:t>
            </a:r>
          </a:p>
          <a:p>
            <a:pPr algn="r"/>
            <a:endParaRPr lang="ru-RU" sz="1979" dirty="0"/>
          </a:p>
          <a:p>
            <a:pPr algn="r"/>
            <a:r>
              <a:rPr lang="ru-RU" sz="1979" dirty="0"/>
              <a:t> Химия и жизнь.</a:t>
            </a:r>
          </a:p>
          <a:p>
            <a:pPr algn="r"/>
            <a:endParaRPr lang="ru-RU" sz="1979" dirty="0"/>
          </a:p>
          <a:p>
            <a:pPr algn="r"/>
            <a:r>
              <a:rPr lang="ru-RU" sz="1979" dirty="0"/>
              <a:t> Расчеты по химическим формулам</a:t>
            </a:r>
          </a:p>
        </p:txBody>
      </p:sp>
      <p:pic>
        <p:nvPicPr>
          <p:cNvPr id="20" name="Рисунок 19" descr="https://moodle.kstu.ru/pluginfile.php/84232/course/overviewfiles/Chemistry-Wallpaper-Photo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606" y="3160999"/>
            <a:ext cx="1899946" cy="145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catherineasquithgallery.com/uploads/posts/2021-02/1613581020_82-p-fon-dlya-prezentatsii-po-khimii-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48" y="7554620"/>
            <a:ext cx="2285678" cy="185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80412/ere/kisspng-scientific-method-science-research-mathematics-exp-scientists-5acf948353bc17.827785951523553411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770" y="7552904"/>
            <a:ext cx="2196809" cy="213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ximiya.files.wordpress.com/2020/06/scheikund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78" y="3078862"/>
            <a:ext cx="2137436" cy="18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" y="469824"/>
            <a:ext cx="4048095" cy="193869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45450" y="955972"/>
            <a:ext cx="10181419" cy="1653643"/>
          </a:xfrm>
        </p:spPr>
        <p:txBody>
          <a:bodyPr/>
          <a:lstStyle/>
          <a:p>
            <a:pPr algn="ctr"/>
            <a:r>
              <a:rPr lang="ru-RU" dirty="0"/>
              <a:t>Содержательные блоки</a:t>
            </a:r>
          </a:p>
        </p:txBody>
      </p:sp>
    </p:spTree>
    <p:extLst>
      <p:ext uri="{BB962C8B-B14F-4D97-AF65-F5344CB8AC3E}">
        <p14:creationId xmlns:p14="http://schemas.microsoft.com/office/powerpoint/2010/main" val="318042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5450" y="955973"/>
            <a:ext cx="11245600" cy="166199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Результаты   ОГЭ-2022</a:t>
            </a:r>
            <a:br>
              <a:rPr lang="ru-RU" sz="5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(2117 чел.)</a:t>
            </a:r>
            <a:endParaRPr lang="ru-RU" sz="54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69824"/>
            <a:ext cx="4048095" cy="193869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24987"/>
              </p:ext>
            </p:extLst>
          </p:nvPr>
        </p:nvGraphicFramePr>
        <p:xfrm>
          <a:off x="1005205" y="2601150"/>
          <a:ext cx="17886043" cy="7705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7263">
                  <a:extLst>
                    <a:ext uri="{9D8B030D-6E8A-4147-A177-3AD203B41FA5}">
                      <a16:colId xmlns:a16="http://schemas.microsoft.com/office/drawing/2014/main" xmlns="" val="1741448886"/>
                    </a:ext>
                  </a:extLst>
                </a:gridCol>
                <a:gridCol w="3689695">
                  <a:extLst>
                    <a:ext uri="{9D8B030D-6E8A-4147-A177-3AD203B41FA5}">
                      <a16:colId xmlns:a16="http://schemas.microsoft.com/office/drawing/2014/main" xmlns="" val="732621439"/>
                    </a:ext>
                  </a:extLst>
                </a:gridCol>
                <a:gridCol w="3689695">
                  <a:extLst>
                    <a:ext uri="{9D8B030D-6E8A-4147-A177-3AD203B41FA5}">
                      <a16:colId xmlns:a16="http://schemas.microsoft.com/office/drawing/2014/main" xmlns="" val="3894506397"/>
                    </a:ext>
                  </a:extLst>
                </a:gridCol>
                <a:gridCol w="3689695">
                  <a:extLst>
                    <a:ext uri="{9D8B030D-6E8A-4147-A177-3AD203B41FA5}">
                      <a16:colId xmlns:a16="http://schemas.microsoft.com/office/drawing/2014/main" xmlns="" val="3156848673"/>
                    </a:ext>
                  </a:extLst>
                </a:gridCol>
                <a:gridCol w="3689695">
                  <a:extLst>
                    <a:ext uri="{9D8B030D-6E8A-4147-A177-3AD203B41FA5}">
                      <a16:colId xmlns:a16="http://schemas.microsoft.com/office/drawing/2014/main" xmlns="" val="1869131934"/>
                    </a:ext>
                  </a:extLst>
                </a:gridCol>
              </a:tblGrid>
              <a:tr h="12300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Получили отметку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2022 г.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2023 г.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5023212"/>
                  </a:ext>
                </a:extLst>
              </a:tr>
              <a:tr h="1555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чел.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%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чел.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%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4199704"/>
                  </a:ext>
                </a:extLst>
              </a:tr>
              <a:tr h="1230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«2»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1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0,05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60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2,83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6806867"/>
                  </a:ext>
                </a:extLst>
              </a:tr>
              <a:tr h="1230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«3»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419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21,15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392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18,52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3898899"/>
                  </a:ext>
                </a:extLst>
              </a:tr>
              <a:tr h="1230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«4»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718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36,24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696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32,88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1824825"/>
                  </a:ext>
                </a:extLst>
              </a:tr>
              <a:tr h="1230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«5»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843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42,55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>
                          <a:effectLst/>
                        </a:rPr>
                        <a:t>969</a:t>
                      </a:r>
                      <a:endParaRPr lang="ru-RU" sz="5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effectLst/>
                        </a:rPr>
                        <a:t>45,77</a:t>
                      </a:r>
                      <a:endParaRPr lang="ru-RU" sz="5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35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21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5850" y="320675"/>
            <a:ext cx="10636000" cy="92333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Результаты ОГЭ-2023</a:t>
            </a:r>
            <a:endParaRPr lang="ru-RU" sz="60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850" y="3140075"/>
            <a:ext cx="19126200" cy="7500515"/>
          </a:xfrm>
        </p:spPr>
        <p:txBody>
          <a:bodyPr/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Выпускники этого года показали 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прочные знания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таких заданиях, как: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(85.78%)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Строение атома. Строение электронных оболочек атомов первых 20 химических элементов Периодической системы Д.И. Менделеева. Группы и периоды Периодической системы. Физический смысл порядкового номера химического элемента.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№3 (88.47%)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Закономерности изменения свойств элементов в связи с положением в Периодической системе Д.И. Менделеева.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№5 (87.95%)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Строение вещества. Химическая связь: ковалентная (полярная и неполярная), ионная, металлическая.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№6 (82.85%)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Строение атома. Строение электронных оболочек атомов первых 20 химических элементов Периодической системы Д.И. Менделеева. Закономерности изменения свойств элементов в связи с положением в Периодической системе Д.И. Менделеева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№7 (83.73%)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Классификация и номенклатура неорганических веществ.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№11 (83.51%)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Классификация химических реакций по различным признакам: количеству и составу исходных и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 полученных веществ, изменению степеней окисления химических элементов, поглощению и выделению энергии.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№15 (84.36) 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Окислительно-восстановительные реакции. Окислитель и восстановитель.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69824"/>
            <a:ext cx="404809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4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DC1684-18A6-4192-B1F6-A55763B3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923330"/>
          </a:xfrm>
        </p:spPr>
        <p:txBody>
          <a:bodyPr/>
          <a:lstStyle/>
          <a:p>
            <a:r>
              <a:rPr lang="ru-RU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Результаты ОГЭ-2023</a:t>
            </a:r>
            <a:endParaRPr lang="ru-RU" sz="6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78DB7A-2FEE-4752-81FD-FBBE584D0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294305"/>
          </a:xfrm>
        </p:spPr>
        <p:txBody>
          <a:bodyPr/>
          <a:lstStyle/>
          <a:p>
            <a:r>
              <a:rPr lang="ru-RU" sz="2400" dirty="0"/>
              <a:t>Выпускники этого года показали </a:t>
            </a:r>
            <a:r>
              <a:rPr lang="ru-RU" sz="2400" dirty="0">
                <a:solidFill>
                  <a:schemeClr val="accent2"/>
                </a:solidFill>
              </a:rPr>
              <a:t>слабые  знания </a:t>
            </a:r>
            <a:r>
              <a:rPr lang="ru-RU" sz="2400" dirty="0"/>
              <a:t>в таких заданиях, как:</a:t>
            </a:r>
          </a:p>
          <a:p>
            <a:r>
              <a:rPr lang="ru-RU" sz="2400" b="1" dirty="0"/>
              <a:t>№8 (68,12%) -</a:t>
            </a:r>
            <a:r>
              <a:rPr lang="ru-RU" sz="2400" dirty="0"/>
              <a:t> Химические свойства простых веществ. Химические свойства оксидов: </a:t>
            </a:r>
            <a:r>
              <a:rPr lang="ru-RU" sz="2400" dirty="0" err="1"/>
              <a:t>оснόвных</a:t>
            </a:r>
            <a:r>
              <a:rPr lang="ru-RU" sz="2400" dirty="0"/>
              <a:t>, амфотерных, кислотных.</a:t>
            </a:r>
          </a:p>
          <a:p>
            <a:r>
              <a:rPr lang="ru-RU" sz="2400" b="1" dirty="0"/>
              <a:t>№16 (51.58)</a:t>
            </a:r>
            <a:r>
              <a:rPr lang="ru-RU" sz="2400" dirty="0"/>
              <a:t> - Правила безопасной работы в школьной лаборатории. Лабораторная посуда и оборудование. Разделение смесей и очистка веществ. Приготовление растворов Проблемы безопасного использования веществ и химических реакций в повседневной жизни. Химическое загрязнение окружающей среды и его последствия. Человек в мире веществ, материалов и химических реакций. Определение характера среды раствора кислот и</a:t>
            </a:r>
          </a:p>
          <a:p>
            <a:r>
              <a:rPr lang="ru-RU" sz="2400" b="1" dirty="0"/>
              <a:t>№17 (61.17%) - </a:t>
            </a:r>
            <a:r>
              <a:rPr lang="ru-RU" sz="2400" dirty="0"/>
              <a:t>Определение характера среды раствора кислот и </a:t>
            </a:r>
            <a:r>
              <a:rPr lang="ru-RU" sz="2400" dirty="0" err="1"/>
              <a:t>щёлочей</a:t>
            </a:r>
            <a:r>
              <a:rPr lang="ru-RU" sz="2400" dirty="0"/>
              <a:t> с помощью индикаторов. Качественные реакции на ионы в растворе (хлорид-, сульфат-, карбонат-, фосфат-, гидроксид-ионы; ионы аммония, бария, серебра, кальция, меди и железа). Получение газообразных веществ. Качественные реакции на газообразные вещества.</a:t>
            </a:r>
          </a:p>
          <a:p>
            <a:r>
              <a:rPr lang="ru-RU" sz="2400" b="1" dirty="0"/>
              <a:t>№18 (66.13%) - </a:t>
            </a:r>
            <a:r>
              <a:rPr lang="ru-RU" sz="2400" dirty="0"/>
              <a:t>Вычисление массовой доли химического элемента в веществе</a:t>
            </a:r>
          </a:p>
          <a:p>
            <a:r>
              <a:rPr lang="ru-RU" sz="2400" b="1" dirty="0"/>
              <a:t>№19 (52,39%) -</a:t>
            </a:r>
            <a:r>
              <a:rPr lang="ru-RU" sz="2400" dirty="0"/>
              <a:t> Химическое загрязнение окружающей среды и его последствия. Человек в мире веществ, материалов и химических реакций</a:t>
            </a:r>
          </a:p>
          <a:p>
            <a:r>
              <a:rPr lang="ru-RU" sz="2400" b="1" dirty="0"/>
              <a:t>№20 (41.00) - </a:t>
            </a:r>
            <a:r>
              <a:rPr lang="ru-RU" sz="2400" dirty="0"/>
              <a:t>Окислительно-восстановительные реакции. Окислитель и восстановительные реакции.</a:t>
            </a:r>
          </a:p>
          <a:p>
            <a:r>
              <a:rPr lang="ru-RU" sz="2400" b="1" dirty="0"/>
              <a:t>№21 (31,03%) -</a:t>
            </a:r>
            <a:r>
              <a:rPr lang="ru-RU" sz="2400" dirty="0"/>
              <a:t> Взаимосвязь различных классов неорганических веществ. Реакции ионного обмена и условия их осуществления.</a:t>
            </a:r>
          </a:p>
          <a:p>
            <a:r>
              <a:rPr lang="ru-RU" sz="2400" b="1" dirty="0"/>
              <a:t>№22 (34.25%) - </a:t>
            </a:r>
            <a:r>
              <a:rPr lang="ru-RU" sz="2400" dirty="0"/>
              <a:t>Вычисление количества вещества, массы или объёма вещества по количеству вещества, массе или объёму одного из реагентов или продуктов реакции. Вычисление массовой доли растворённого вещества в растворе</a:t>
            </a:r>
          </a:p>
          <a:p>
            <a:r>
              <a:rPr lang="ru-RU" sz="2400" b="1" dirty="0"/>
              <a:t>№23 (39,42%) -</a:t>
            </a:r>
            <a:r>
              <a:rPr lang="ru-RU" sz="2400" dirty="0"/>
              <a:t> Решение экспериментальных задач по теме «Неметаллы IV– VII групп и их соединений»; «Металлы и их соединения». Качественные реакции на ионы в растворе (хлорид-, иодид-, сульфат-, карбонат-, силикат-, фосфат-, гидроксид-ионы; ион аммония; катионы изученных металлов, а также бария, серебра, кальция, меди.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8469BF-9A55-487C-8263-E9539993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74681"/>
            <a:ext cx="405419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1EE2F9-C417-47F5-9294-19B9F48F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923330"/>
          </a:xfrm>
        </p:spPr>
        <p:txBody>
          <a:bodyPr/>
          <a:lstStyle/>
          <a:p>
            <a:r>
              <a:rPr lang="ru-RU" sz="60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Результаты ОГЭ-2023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B6E9DC-D4D0-43B1-B97C-9919A1C3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3600986"/>
          </a:xfrm>
        </p:spPr>
        <p:txBody>
          <a:bodyPr/>
          <a:lstStyle/>
          <a:p>
            <a:r>
              <a:rPr lang="ru-RU" sz="2400" dirty="0"/>
              <a:t>Обратить особое внимание на элементы содержания, проверяемые заданиями экзаменационной работы, которые дали </a:t>
            </a:r>
            <a:r>
              <a:rPr lang="ru-RU" sz="2400" dirty="0">
                <a:solidFill>
                  <a:schemeClr val="accent2"/>
                </a:solidFill>
              </a:rPr>
              <a:t>низкий процент </a:t>
            </a:r>
            <a:r>
              <a:rPr lang="ru-RU" sz="2400" dirty="0"/>
              <a:t>выполнения: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Периодический закон и Периодическая система химических элементов Д.И. Менделеева 1.2.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Атомы и молекулы. Химический элемент. Простые и сложные вещества. Основные классы неорганических веществ. Номенклатура неорганических соединений 1.6.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Химические свойства простых веществ 3.1.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Химические свойства оксидов: </a:t>
            </a:r>
            <a:r>
              <a:rPr lang="ru-RU" sz="2400" dirty="0" err="1"/>
              <a:t>оснόвных</a:t>
            </a:r>
            <a:r>
              <a:rPr lang="ru-RU" sz="2400" dirty="0"/>
              <a:t>, амфотерных, кислотных 3.2.1.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Химические свойства сложных веществ 3.2.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Химические свойства основных классов неорганических веществ (оксидов, кислот, оснований и солей) 2.3.3.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A975B9-8448-4691-9063-5B12C03F9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74681"/>
            <a:ext cx="40602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36650" y="2988334"/>
            <a:ext cx="17983200" cy="736504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химической грамотности в отношении знаний основных химических понятий,     законов, согласно разделу «Теоретические основы химии» на уроках и во внеурочное время.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Проектная и научная деятельность как одно из важнейших направлений развития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мышления учащихся.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аналитического мышления учащихся при помощи практически-ориентированных  заданий, постановки эксперимента.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Пути совершенствования  вычислительных навыков учащихся через практико-ориентированные задания различного уровня сложности. Различные типы задач в химии.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Анализ типичных ошибок при написании уравнений реакции с участием органических веществ.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Роль условий протекания на продукты реакции.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Методы изучения химических свойств органических веществ. Составление схем и таблиц.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Способы активации познавательной активности учащихся на уроках химии.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написания  структурных формул органических веществ. Номенклатура органических веществ.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77175" y="548575"/>
            <a:ext cx="12580675" cy="13104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958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Темы, рекомендуемые для обсуждения на методических объединениях учителей-предметников: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69824"/>
            <a:ext cx="404809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0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44475"/>
            <a:ext cx="5727940" cy="27432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44231" y="446381"/>
            <a:ext cx="11702469" cy="3046988"/>
          </a:xfrm>
        </p:spPr>
        <p:txBody>
          <a:bodyPr/>
          <a:lstStyle/>
          <a:p>
            <a:pPr algn="ctr"/>
            <a:r>
              <a:rPr lang="ru-RU" sz="6600" dirty="0">
                <a:solidFill>
                  <a:schemeClr val="accent2">
                    <a:lumMod val="75000"/>
                  </a:schemeClr>
                </a:solidFill>
              </a:rPr>
              <a:t>Количество  участников ЕГЭ по учебному предмету (за 3 года)</a:t>
            </a:r>
            <a:br>
              <a:rPr lang="ru-RU" sz="66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788608"/>
              </p:ext>
            </p:extLst>
          </p:nvPr>
        </p:nvGraphicFramePr>
        <p:xfrm>
          <a:off x="2279650" y="4206875"/>
          <a:ext cx="16992600" cy="4781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4132">
                  <a:extLst>
                    <a:ext uri="{9D8B030D-6E8A-4147-A177-3AD203B41FA5}">
                      <a16:colId xmlns:a16="http://schemas.microsoft.com/office/drawing/2014/main" xmlns="" val="3240692925"/>
                    </a:ext>
                  </a:extLst>
                </a:gridCol>
                <a:gridCol w="3750068">
                  <a:extLst>
                    <a:ext uri="{9D8B030D-6E8A-4147-A177-3AD203B41FA5}">
                      <a16:colId xmlns:a16="http://schemas.microsoft.com/office/drawing/2014/main" xmlns="" val="1623435322"/>
                    </a:ext>
                  </a:extLst>
                </a:gridCol>
                <a:gridCol w="1914132">
                  <a:extLst>
                    <a:ext uri="{9D8B030D-6E8A-4147-A177-3AD203B41FA5}">
                      <a16:colId xmlns:a16="http://schemas.microsoft.com/office/drawing/2014/main" xmlns="" val="3905351627"/>
                    </a:ext>
                  </a:extLst>
                </a:gridCol>
                <a:gridCol w="3750068">
                  <a:extLst>
                    <a:ext uri="{9D8B030D-6E8A-4147-A177-3AD203B41FA5}">
                      <a16:colId xmlns:a16="http://schemas.microsoft.com/office/drawing/2014/main" xmlns="" val="1719651615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160454276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522036936"/>
                    </a:ext>
                  </a:extLst>
                </a:gridCol>
              </a:tblGrid>
              <a:tr h="142938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2023 </a:t>
                      </a: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7980582"/>
                  </a:ext>
                </a:extLst>
              </a:tr>
              <a:tr h="1847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от общего числа участников</a:t>
                      </a:r>
                      <a:endParaRPr lang="ru-RU" sz="4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4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от общего числа участников</a:t>
                      </a:r>
                      <a:endParaRPr lang="ru-RU" sz="4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4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от общего числа участников</a:t>
                      </a:r>
                      <a:endParaRPr lang="ru-RU" sz="4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1722684"/>
                  </a:ext>
                </a:extLst>
              </a:tr>
              <a:tr h="1504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1983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18,49</a:t>
                      </a:r>
                      <a:endParaRPr lang="ru-RU" sz="4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1705</a:t>
                      </a:r>
                      <a:endParaRPr lang="ru-RU" sz="4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15,60</a:t>
                      </a:r>
                      <a:endParaRPr lang="ru-RU" sz="4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1447</a:t>
                      </a:r>
                      <a:endParaRPr lang="ru-RU" sz="4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14,02</a:t>
                      </a:r>
                      <a:endParaRPr lang="ru-RU" sz="4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3788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13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391019"/>
            <a:ext cx="4044199" cy="193760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13450" y="558486"/>
            <a:ext cx="11550400" cy="92333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/>
                </a:solidFill>
              </a:rPr>
              <a:t>Динамика результатов ЕГЭ по химии (за 3 года)</a:t>
            </a:r>
            <a:endParaRPr lang="ru-RU" sz="6000" dirty="0">
              <a:solidFill>
                <a:schemeClr val="accent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29069"/>
              </p:ext>
            </p:extLst>
          </p:nvPr>
        </p:nvGraphicFramePr>
        <p:xfrm>
          <a:off x="1136651" y="2589811"/>
          <a:ext cx="17941924" cy="783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xmlns="" val="4112534830"/>
                    </a:ext>
                  </a:extLst>
                </a:gridCol>
                <a:gridCol w="8763000">
                  <a:extLst>
                    <a:ext uri="{9D8B030D-6E8A-4147-A177-3AD203B41FA5}">
                      <a16:colId xmlns:a16="http://schemas.microsoft.com/office/drawing/2014/main" xmlns="" val="268541715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271062558"/>
                    </a:ext>
                  </a:extLst>
                </a:gridCol>
                <a:gridCol w="2963232">
                  <a:extLst>
                    <a:ext uri="{9D8B030D-6E8A-4147-A177-3AD203B41FA5}">
                      <a16:colId xmlns:a16="http://schemas.microsoft.com/office/drawing/2014/main" xmlns="" val="1907168572"/>
                    </a:ext>
                  </a:extLst>
                </a:gridCol>
                <a:gridCol w="1948493">
                  <a:extLst>
                    <a:ext uri="{9D8B030D-6E8A-4147-A177-3AD203B41FA5}">
                      <a16:colId xmlns:a16="http://schemas.microsoft.com/office/drawing/2014/main" xmlns="" val="1962410308"/>
                    </a:ext>
                  </a:extLst>
                </a:gridCol>
              </a:tblGrid>
              <a:tr h="4178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№ п/п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Участников, набравших балл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+mn-lt"/>
                          <a:cs typeface="Times New Roman"/>
                        </a:rPr>
                        <a:t>Ставропольский</a:t>
                      </a:r>
                      <a:r>
                        <a:rPr lang="ru-RU" sz="3600" baseline="0" dirty="0">
                          <a:effectLst/>
                          <a:latin typeface="+mn-lt"/>
                          <a:cs typeface="Times New Roman"/>
                        </a:rPr>
                        <a:t> край</a:t>
                      </a:r>
                      <a:endParaRPr lang="ru-RU" sz="36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6062713"/>
                  </a:ext>
                </a:extLst>
              </a:tr>
              <a:tr h="968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7649355"/>
                  </a:ext>
                </a:extLst>
              </a:tr>
              <a:tr h="1253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Не преодолели минимального балла, чел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407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325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282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723029"/>
                  </a:ext>
                </a:extLst>
              </a:tr>
              <a:tr h="1671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2.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Получили от минимального балла до 60 баллов, чел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770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663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565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7405901"/>
                  </a:ext>
                </a:extLst>
              </a:tr>
              <a:tr h="835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Получили от 61 до 80 баллов, чел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577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463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355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7633378"/>
                  </a:ext>
                </a:extLst>
              </a:tr>
              <a:tr h="835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4.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Получили от 81 до 99 баллов, чел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215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238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228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3897730"/>
                  </a:ext>
                </a:extLst>
              </a:tr>
              <a:tr h="835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5.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Получили 100 баллов, чел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16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17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1801671"/>
                  </a:ext>
                </a:extLst>
              </a:tr>
              <a:tr h="835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6.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Средний тестовый балл, %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53,83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54,89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55,40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572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26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BD4D09-6B54-4D1C-A9A8-919248C6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0" y="244476"/>
            <a:ext cx="11430000" cy="2769989"/>
          </a:xfrm>
        </p:spPr>
        <p:txBody>
          <a:bodyPr/>
          <a:lstStyle/>
          <a:p>
            <a:r>
              <a:rPr lang="ru-RU" sz="6000" dirty="0">
                <a:solidFill>
                  <a:schemeClr val="accent2"/>
                </a:solidFill>
              </a:rPr>
              <a:t>Распределения тестовых баллов участников ЕГЭ</a:t>
            </a:r>
            <a:br>
              <a:rPr lang="ru-RU" sz="6000" dirty="0">
                <a:solidFill>
                  <a:schemeClr val="accent2"/>
                </a:solidFill>
              </a:rPr>
            </a:br>
            <a:r>
              <a:rPr lang="ru-RU" sz="6000" dirty="0">
                <a:solidFill>
                  <a:schemeClr val="accent2"/>
                </a:solidFill>
              </a:rPr>
              <a:t> по предмету в 2023 г.</a:t>
            </a:r>
            <a:br>
              <a:rPr lang="ru-RU" sz="6000" dirty="0">
                <a:solidFill>
                  <a:schemeClr val="accent2"/>
                </a:solidFill>
              </a:rPr>
            </a:b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1C2E1BF-78A1-42DA-9FAA-962A9FDB0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1049" y="4426224"/>
            <a:ext cx="10970010" cy="276999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ABB452-4FB5-4BEB-9B60-5C87ABA9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2580936"/>
            <a:ext cx="15087600" cy="77724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39EBE7-823D-40AD-888C-3E73C856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96875"/>
            <a:ext cx="404809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2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022850" y="553043"/>
            <a:ext cx="138684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algn="ctr"/>
            <a:r>
              <a:rPr lang="ru-RU" sz="6000" b="1" kern="0" dirty="0">
                <a:solidFill>
                  <a:schemeClr val="accent2"/>
                </a:solidFill>
              </a:rPr>
              <a:t>Диаграмма соотношения участников ЕГЭ  и %-</a:t>
            </a:r>
            <a:r>
              <a:rPr lang="ru-RU" sz="6000" b="1" kern="0" dirty="0" err="1">
                <a:solidFill>
                  <a:schemeClr val="accent2"/>
                </a:solidFill>
              </a:rPr>
              <a:t>ного</a:t>
            </a:r>
            <a:r>
              <a:rPr lang="ru-RU" sz="6000" b="1" kern="0" dirty="0">
                <a:solidFill>
                  <a:schemeClr val="accent2"/>
                </a:solidFill>
              </a:rPr>
              <a:t> соотношения не преодолевших порог</a:t>
            </a:r>
            <a:endParaRPr lang="ru-RU" sz="6000" kern="0" dirty="0">
              <a:solidFill>
                <a:schemeClr val="accent2"/>
              </a:solidFill>
            </a:endParaRPr>
          </a:p>
        </p:txBody>
      </p:sp>
      <p:graphicFrame>
        <p:nvGraphicFramePr>
          <p:cNvPr id="8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098782"/>
              </p:ext>
            </p:extLst>
          </p:nvPr>
        </p:nvGraphicFramePr>
        <p:xfrm>
          <a:off x="831850" y="2442506"/>
          <a:ext cx="18440400" cy="7631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050" y="391019"/>
            <a:ext cx="4044199" cy="19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7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391019"/>
            <a:ext cx="4044199" cy="193760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45450" y="955974"/>
            <a:ext cx="12464800" cy="923330"/>
          </a:xfrm>
        </p:spPr>
        <p:txBody>
          <a:bodyPr/>
          <a:lstStyle/>
          <a:p>
            <a:r>
              <a:rPr lang="ru-RU" sz="6000" dirty="0">
                <a:solidFill>
                  <a:schemeClr val="accent2"/>
                </a:solidFill>
              </a:rPr>
              <a:t>АТЕ, имеющие </a:t>
            </a:r>
            <a:r>
              <a:rPr lang="ru-RU" sz="6000" dirty="0" err="1">
                <a:solidFill>
                  <a:schemeClr val="accent2"/>
                </a:solidFill>
              </a:rPr>
              <a:t>стобалльников</a:t>
            </a:r>
            <a:r>
              <a:rPr lang="ru-RU" sz="6000" dirty="0">
                <a:solidFill>
                  <a:schemeClr val="accent2"/>
                </a:solidFill>
              </a:rPr>
              <a:t> в 2023 году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56451" y="4404306"/>
            <a:ext cx="5263398" cy="2504432"/>
          </a:xfrm>
          <a:prstGeom prst="roundRect">
            <a:avLst/>
          </a:prstGeom>
          <a:solidFill>
            <a:srgbClr val="DA1F28"/>
          </a:solidFill>
          <a:ln w="55000" cap="flat" cmpd="thickThin" algn="ctr">
            <a:solidFill>
              <a:srgbClr val="DA1F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SimSun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SimSun"/>
                <a:cs typeface="Times New Roman"/>
              </a:rPr>
              <a:t>100 баллов – 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SimSun"/>
                <a:cs typeface="Times New Roman"/>
              </a:rPr>
              <a:t>7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SimSun"/>
                <a:cs typeface="Times New Roman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SimSun"/>
                <a:cs typeface="Times New Roman"/>
              </a:rPr>
              <a:t>человек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Calibri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184488" y="5976075"/>
            <a:ext cx="3727122" cy="932662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Благодарненский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-1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114504" y="4726498"/>
            <a:ext cx="3758456" cy="884498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Арзгирский - 1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26752" y="9675804"/>
            <a:ext cx="3727121" cy="887450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Минераловодский - 1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13450" y="5364827"/>
            <a:ext cx="3727121" cy="1143474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Пятигорск -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3450" y="7123301"/>
            <a:ext cx="3850379" cy="899011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Ессентуки -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82972" y="3793835"/>
            <a:ext cx="3657599" cy="932663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Ставрополь -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616529" y="8637313"/>
            <a:ext cx="3850379" cy="903562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Невинномысск- 1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149495" y="7202395"/>
            <a:ext cx="3727121" cy="953734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Георгиевский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-1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114504" y="3466560"/>
            <a:ext cx="3797105" cy="937745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Андроповский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-1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26752" y="8378063"/>
            <a:ext cx="3727121" cy="953734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Кировский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-1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114505" y="2196065"/>
            <a:ext cx="3727121" cy="953734"/>
          </a:xfrm>
          <a:prstGeom prst="roundRect">
            <a:avLst/>
          </a:prstGeom>
          <a:solidFill>
            <a:srgbClr val="DA1F28">
              <a:lumMod val="60000"/>
              <a:lumOff val="4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Шпаковский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-3</a:t>
            </a:r>
          </a:p>
        </p:txBody>
      </p:sp>
    </p:spTree>
    <p:extLst>
      <p:ext uri="{BB962C8B-B14F-4D97-AF65-F5344CB8AC3E}">
        <p14:creationId xmlns:p14="http://schemas.microsoft.com/office/powerpoint/2010/main" val="94478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FB3AD6-C90F-4F04-822D-22D9F16C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050" y="777875"/>
            <a:ext cx="12039600" cy="1846659"/>
          </a:xfrm>
        </p:spPr>
        <p:txBody>
          <a:bodyPr/>
          <a:lstStyle/>
          <a:p>
            <a:r>
              <a:rPr lang="ru-RU" sz="6000" dirty="0">
                <a:solidFill>
                  <a:schemeClr val="accent2"/>
                </a:solidFill>
              </a:rPr>
              <a:t>Задания базового уровня сложности</a:t>
            </a:r>
            <a:br>
              <a:rPr lang="ru-RU" sz="6000" dirty="0">
                <a:solidFill>
                  <a:schemeClr val="accent2"/>
                </a:solidFill>
              </a:rPr>
            </a:br>
            <a:r>
              <a:rPr lang="ru-RU" sz="6000" dirty="0">
                <a:solidFill>
                  <a:schemeClr val="accent2"/>
                </a:solidFill>
              </a:rPr>
              <a:t>( с процентом выполнения ниже 50%)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CF150A-6C61-4E39-944C-5ABB144B8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49675"/>
            <a:ext cx="18267045" cy="6014980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3600" dirty="0"/>
              <a:t>«Азотосодержащие органические вещества» (45%)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3600" dirty="0"/>
              <a:t>«Классификация химических реакций» (41%)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3600" dirty="0"/>
              <a:t>«Правила работы в химической лаборатории. Научные методы производства веществ. Высокомолекулярные соединения» (38%)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3600" dirty="0"/>
              <a:t>  «Расчёты с использованием понятий «растворимость», «массовая доля вещества в растворе»» (49%)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3600" dirty="0"/>
              <a:t>«Расчеты массы вещества или объема газов по известному количеству вещества,  массе или объему, расчеты выхода продукта реакции или массовой доли примесей» (38%)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CBF622-E0E2-4D53-9531-F5BD7E9F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05" y="274681"/>
            <a:ext cx="405419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7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5450" y="955972"/>
            <a:ext cx="12236200" cy="1846659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chemeClr val="accent2"/>
                </a:solidFill>
              </a:rPr>
              <a:t>Задания базового уровня сложности</a:t>
            </a:r>
            <a:br>
              <a:rPr lang="ru-RU" sz="6000" dirty="0">
                <a:solidFill>
                  <a:schemeClr val="accent2"/>
                </a:solidFill>
              </a:rPr>
            </a:br>
            <a:r>
              <a:rPr lang="ru-RU" sz="6000" dirty="0">
                <a:solidFill>
                  <a:schemeClr val="accent2"/>
                </a:solidFill>
              </a:rPr>
              <a:t>( с процентом выполнения выше 50%)</a:t>
            </a:r>
            <a:endParaRPr lang="ru-RU" sz="60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4250" y="2987675"/>
            <a:ext cx="18093690" cy="7755969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«Строение атома»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 «Закономерности изменения химических свойств элементов и их соединений по периодам и группам»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</a:t>
            </a:r>
            <a:r>
              <a:rPr lang="ru-RU" sz="3600" dirty="0" err="1"/>
              <a:t>Электроотрицательность</a:t>
            </a:r>
            <a:r>
              <a:rPr lang="ru-RU" sz="3600" dirty="0"/>
              <a:t>. Степень окисления и валентность химических элементов»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«Типы химических связей. Типы кристаллических решеток»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«Классификация неорганических веществ»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 «Классификация органических веществ»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«Теория строения органических веществ. Взаимное влияние атомов»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 «Скорость химических реакций»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 «Реакции </a:t>
            </a:r>
            <a:r>
              <a:rPr lang="ru-RU" sz="3600" dirty="0" err="1"/>
              <a:t>окислительно</a:t>
            </a:r>
            <a:r>
              <a:rPr lang="ru-RU" sz="3600" dirty="0"/>
              <a:t>-восстановительные»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«Электролиз растворов и расплавов (солей, щелочей, кислот)»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«Гидролиз солей»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 «Расчёты по термохимическим уравнениям» </a:t>
            </a:r>
          </a:p>
          <a:p>
            <a:endParaRPr lang="ru-RU" sz="3600" dirty="0"/>
          </a:p>
        </p:txBody>
      </p:sp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391019"/>
            <a:ext cx="4044199" cy="19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391019"/>
            <a:ext cx="4044199" cy="19376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5450" y="955972"/>
            <a:ext cx="12083800" cy="92333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/>
                </a:solidFill>
              </a:rPr>
              <a:t>Задания повышенного уровня сложности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40F17A6-3D2F-408C-B192-14916EBF2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47316"/>
            <a:ext cx="18093690" cy="5447645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С наименьшим процентом выполнения заданий (ниже 15%) в среднем в регионе не наблюдалось.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 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Низкие результаты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sz="2400" dirty="0">
                <a:solidFill>
                  <a:schemeClr val="accent2"/>
                </a:solidFill>
              </a:rPr>
              <a:t>экзаменуемые показали по темам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«Качественные реакции на неорганические и органические вещества и ионы»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«Химические свойства углеводородов» </a:t>
            </a:r>
          </a:p>
          <a:p>
            <a:endParaRPr lang="ru-RU" sz="2400" dirty="0">
              <a:solidFill>
                <a:schemeClr val="accent2"/>
              </a:solidFill>
            </a:endParaRPr>
          </a:p>
          <a:p>
            <a:r>
              <a:rPr lang="ru-RU" sz="2400" dirty="0">
                <a:solidFill>
                  <a:schemeClr val="accent2"/>
                </a:solidFill>
              </a:rPr>
              <a:t>Высокие результаты (в среднем более 42%) экзаменуемые показали по темам: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«Характерные химические свойства простых веществ–металлов и неметаллов. Характерные химические свойства оксидов, оснований, амфотерных гидроксидов, кислот, солей»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 «Характерные химические свойства углеводородов, кислородосодержащих органических веществ, способы их получения»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«Взаимосвязь органических веществ»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«Обратимые и необратимые химические реакции. Химическое равновесие. Смещение равновесия под действием различных факторов. Расчеты количества вещества, массы вещества или объема газов по известному количеству вещества, массе или объему одного из участвующих в реакции веществ»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14399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1480</Words>
  <Application>Microsoft Office PowerPoint</Application>
  <PresentationFormat>Произвольный</PresentationFormat>
  <Paragraphs>213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Times New Roman</vt:lpstr>
      <vt:lpstr>SimSun</vt:lpstr>
      <vt:lpstr>Arial</vt:lpstr>
      <vt:lpstr>Calibri</vt:lpstr>
      <vt:lpstr>Symbol</vt:lpstr>
      <vt:lpstr>Lucida Sans Unicode</vt:lpstr>
      <vt:lpstr>Druk Cyr</vt:lpstr>
      <vt:lpstr>Office Theme</vt:lpstr>
      <vt:lpstr>Анализ  результатов оценочных процедур  и использование их в повышении качества естественнонаучного образования</vt:lpstr>
      <vt:lpstr>Количество  участников ЕГЭ по учебному предмету (за 3 года) </vt:lpstr>
      <vt:lpstr>Динамика результатов ЕГЭ по химии (за 3 года)</vt:lpstr>
      <vt:lpstr>Распределения тестовых баллов участников ЕГЭ  по предмету в 2023 г. </vt:lpstr>
      <vt:lpstr>Презентация PowerPoint</vt:lpstr>
      <vt:lpstr>АТЕ, имеющие стобалльников в 2023 году</vt:lpstr>
      <vt:lpstr>Задания базового уровня сложности ( с процентом выполнения ниже 50%)</vt:lpstr>
      <vt:lpstr>Задания базового уровня сложности ( с процентом выполнения выше 50%)</vt:lpstr>
      <vt:lpstr>Задания повышенного уровня сложности</vt:lpstr>
      <vt:lpstr>Успешно усвоенными умениями и способами действий всеми участниками ЕГЭ по химии в 2023 году можно назвать:</vt:lpstr>
      <vt:lpstr>Содержательные блоки</vt:lpstr>
      <vt:lpstr>Результаты   ОГЭ-2022  (2117 чел.)</vt:lpstr>
      <vt:lpstr>Результаты ОГЭ-2023</vt:lpstr>
      <vt:lpstr>Результаты ОГЭ-2023</vt:lpstr>
      <vt:lpstr>Результаты ОГЭ-2023</vt:lpstr>
      <vt:lpstr>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СКИРО</dc:creator>
  <cp:lastModifiedBy>root</cp:lastModifiedBy>
  <cp:revision>23</cp:revision>
  <dcterms:created xsi:type="dcterms:W3CDTF">2023-01-13T17:17:54Z</dcterms:created>
  <dcterms:modified xsi:type="dcterms:W3CDTF">2023-08-17T09:12:01Z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