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6" r:id="rId2"/>
    <p:sldId id="428" r:id="rId3"/>
    <p:sldId id="411" r:id="rId4"/>
    <p:sldId id="419" r:id="rId5"/>
    <p:sldId id="425" r:id="rId6"/>
    <p:sldId id="422" r:id="rId7"/>
    <p:sldId id="426" r:id="rId8"/>
    <p:sldId id="427" r:id="rId9"/>
    <p:sldId id="439" r:id="rId10"/>
    <p:sldId id="434" r:id="rId11"/>
    <p:sldId id="438" r:id="rId12"/>
    <p:sldId id="437" r:id="rId13"/>
    <p:sldId id="436" r:id="rId14"/>
    <p:sldId id="416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DBB"/>
    <a:srgbClr val="FF9900"/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713" autoAdjust="0"/>
  </p:normalViewPr>
  <p:slideViewPr>
    <p:cSldViewPr>
      <p:cViewPr varScale="1">
        <p:scale>
          <a:sx n="84" d="100"/>
          <a:sy n="84" d="100"/>
        </p:scale>
        <p:origin x="15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A35B4-A436-4867-89E4-ACDB6DCE4E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5511657-95D1-4742-9E5D-E4561592EC9E}">
      <dgm:prSet phldrT="[Текст]" custT="1"/>
      <dgm:spPr/>
      <dgm:t>
        <a:bodyPr/>
        <a:lstStyle/>
        <a:p>
          <a:endParaRPr lang="ru-RU" sz="1800" u="none" dirty="0" smtClean="0"/>
        </a:p>
        <a:p>
          <a:r>
            <a:rPr lang="ru-RU" sz="1800" u="none" dirty="0" err="1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Дозированность</a:t>
          </a:r>
          <a:r>
            <a:rPr lang="ru-RU" sz="1800" u="none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 подачи учебного материала;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endParaRPr lang="ru-RU" sz="1800" dirty="0">
            <a:solidFill>
              <a:schemeClr val="tx2">
                <a:lumMod val="75000"/>
              </a:schemeClr>
            </a:solidFill>
            <a:latin typeface="Arial Black" pitchFamily="34" charset="0"/>
            <a:cs typeface="Times New Roman" pitchFamily="18" charset="0"/>
          </a:endParaRPr>
        </a:p>
      </dgm:t>
    </dgm:pt>
    <dgm:pt modelId="{1FAC999A-C8A7-44DE-BE1A-EFED14589372}" type="parTrans" cxnId="{6BF84199-0E5B-4866-A3EC-390B502B9C03}">
      <dgm:prSet/>
      <dgm:spPr/>
      <dgm:t>
        <a:bodyPr/>
        <a:lstStyle/>
        <a:p>
          <a:endParaRPr lang="ru-RU"/>
        </a:p>
      </dgm:t>
    </dgm:pt>
    <dgm:pt modelId="{4A6E8452-C872-4701-9E24-8C023C44DAD2}" type="sibTrans" cxnId="{6BF84199-0E5B-4866-A3EC-390B502B9C03}">
      <dgm:prSet/>
      <dgm:spPr/>
      <dgm:t>
        <a:bodyPr/>
        <a:lstStyle/>
        <a:p>
          <a:endParaRPr lang="ru-RU"/>
        </a:p>
      </dgm:t>
    </dgm:pt>
    <dgm:pt modelId="{2A23C747-9854-4E1E-BBEB-1FA2F7EC67FF}">
      <dgm:prSet phldrT="[Текст]" custT="1"/>
      <dgm:spPr/>
      <dgm:t>
        <a:bodyPr/>
        <a:lstStyle/>
        <a:p>
          <a:endParaRPr lang="ru-RU" sz="1800" u="none" dirty="0" smtClean="0"/>
        </a:p>
        <a:p>
          <a:r>
            <a:rPr lang="ru-RU" sz="1600" u="none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при объяснении материала необходимо использовать больше наглядности, демонстраций;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6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>
            <a:latin typeface="Arial Black" pitchFamily="34" charset="0"/>
            <a:cs typeface="Times New Roman" pitchFamily="18" charset="0"/>
          </a:endParaRPr>
        </a:p>
      </dgm:t>
    </dgm:pt>
    <dgm:pt modelId="{8540D398-C287-431B-BCA1-17F9FA1C0485}" type="parTrans" cxnId="{07A56222-D4AB-4EDE-948A-A2C8D1A196A1}">
      <dgm:prSet/>
      <dgm:spPr/>
      <dgm:t>
        <a:bodyPr/>
        <a:lstStyle/>
        <a:p>
          <a:endParaRPr lang="ru-RU"/>
        </a:p>
      </dgm:t>
    </dgm:pt>
    <dgm:pt modelId="{47C63611-3BFE-4BA2-8410-63A5AE6CB516}" type="sibTrans" cxnId="{07A56222-D4AB-4EDE-948A-A2C8D1A196A1}">
      <dgm:prSet/>
      <dgm:spPr/>
      <dgm:t>
        <a:bodyPr/>
        <a:lstStyle/>
        <a:p>
          <a:endParaRPr lang="ru-RU"/>
        </a:p>
      </dgm:t>
    </dgm:pt>
    <dgm:pt modelId="{DC5FDCDF-9E6C-40C5-85CC-B85B0A376154}">
      <dgm:prSet phldrT="[Текст]" custT="1"/>
      <dgm:spPr/>
      <dgm:t>
        <a:bodyPr/>
        <a:lstStyle/>
        <a:p>
          <a:endParaRPr lang="ru-RU" sz="1800" u="none" dirty="0" smtClean="0"/>
        </a:p>
        <a:p>
          <a:endParaRPr lang="ru-RU" sz="1800" u="none" dirty="0" smtClean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  <a:p>
          <a:r>
            <a:rPr lang="ru-RU" sz="1800" u="none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применение информационных технологий при обучении;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endParaRPr lang="ru-RU" sz="1800" dirty="0">
            <a:solidFill>
              <a:schemeClr val="tx2">
                <a:lumMod val="75000"/>
              </a:schemeClr>
            </a:solidFill>
            <a:latin typeface="Arial Black" pitchFamily="34" charset="0"/>
            <a:cs typeface="Times New Roman" pitchFamily="18" charset="0"/>
          </a:endParaRPr>
        </a:p>
      </dgm:t>
    </dgm:pt>
    <dgm:pt modelId="{32E95210-A39F-4009-B6CB-845125DEE8CA}" type="parTrans" cxnId="{49DE57C8-F44B-4927-A8AC-75C1533B7BF8}">
      <dgm:prSet/>
      <dgm:spPr/>
      <dgm:t>
        <a:bodyPr/>
        <a:lstStyle/>
        <a:p>
          <a:endParaRPr lang="ru-RU"/>
        </a:p>
      </dgm:t>
    </dgm:pt>
    <dgm:pt modelId="{4448B784-1EAC-4CED-88F8-DB8A39248C3D}" type="sibTrans" cxnId="{49DE57C8-F44B-4927-A8AC-75C1533B7BF8}">
      <dgm:prSet/>
      <dgm:spPr/>
      <dgm:t>
        <a:bodyPr/>
        <a:lstStyle/>
        <a:p>
          <a:endParaRPr lang="ru-RU"/>
        </a:p>
      </dgm:t>
    </dgm:pt>
    <dgm:pt modelId="{DF3EDFFF-F736-4825-BE54-319BF3417793}">
      <dgm:prSet custT="1"/>
      <dgm:spPr/>
      <dgm:t>
        <a:bodyPr/>
        <a:lstStyle/>
        <a:p>
          <a:endParaRPr lang="ru-RU" sz="1800" u="none" dirty="0" smtClean="0"/>
        </a:p>
        <a:p>
          <a:endParaRPr lang="ru-RU" sz="1800" u="none" dirty="0" smtClean="0"/>
        </a:p>
        <a:p>
          <a:r>
            <a:rPr lang="ru-RU" sz="1800" u="none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после небольшого блока нового материала, должно быть его закрепление;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>
            <a:latin typeface="Arial Black" pitchFamily="34" charset="0"/>
            <a:cs typeface="Times New Roman" pitchFamily="18" charset="0"/>
          </a:endParaRPr>
        </a:p>
      </dgm:t>
    </dgm:pt>
    <dgm:pt modelId="{DDE72B65-3FB6-43D7-A9C8-14494C5A7BB5}" type="parTrans" cxnId="{9B6EF47F-D530-488D-95B0-5D29FABFC2CD}">
      <dgm:prSet/>
      <dgm:spPr/>
      <dgm:t>
        <a:bodyPr/>
        <a:lstStyle/>
        <a:p>
          <a:endParaRPr lang="ru-RU"/>
        </a:p>
      </dgm:t>
    </dgm:pt>
    <dgm:pt modelId="{59370C41-4A2E-49B2-B815-2D01DB677D6E}" type="sibTrans" cxnId="{9B6EF47F-D530-488D-95B0-5D29FABFC2CD}">
      <dgm:prSet/>
      <dgm:spPr/>
      <dgm:t>
        <a:bodyPr/>
        <a:lstStyle/>
        <a:p>
          <a:endParaRPr lang="ru-RU"/>
        </a:p>
      </dgm:t>
    </dgm:pt>
    <dgm:pt modelId="{117CF1AC-E366-448C-BB9F-C7696EAE0284}">
      <dgm:prSet custT="1"/>
      <dgm:spPr/>
      <dgm:t>
        <a:bodyPr/>
        <a:lstStyle/>
        <a:p>
          <a:endParaRPr lang="ru-RU" sz="1800" u="none" dirty="0" smtClean="0"/>
        </a:p>
        <a:p>
          <a:endParaRPr lang="ru-RU" sz="1800" u="none" dirty="0" smtClean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  <a:p>
          <a:r>
            <a:rPr lang="ru-RU" sz="1800" u="none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неоднократное повторение пройденного материала;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endParaRPr lang="ru-RU" sz="1800" dirty="0">
            <a:solidFill>
              <a:schemeClr val="tx2">
                <a:lumMod val="75000"/>
              </a:schemeClr>
            </a:solidFill>
            <a:latin typeface="Arial Black" pitchFamily="34" charset="0"/>
            <a:cs typeface="Times New Roman" pitchFamily="18" charset="0"/>
          </a:endParaRPr>
        </a:p>
      </dgm:t>
    </dgm:pt>
    <dgm:pt modelId="{904A7BBD-A210-44F2-A30D-BE272FE52411}" type="parTrans" cxnId="{03217E92-0B92-460C-BF12-02AE4962C952}">
      <dgm:prSet/>
      <dgm:spPr/>
      <dgm:t>
        <a:bodyPr/>
        <a:lstStyle/>
        <a:p>
          <a:endParaRPr lang="ru-RU"/>
        </a:p>
      </dgm:t>
    </dgm:pt>
    <dgm:pt modelId="{E8BF2F2C-F33E-4165-906B-B1353E30C03C}" type="sibTrans" cxnId="{03217E92-0B92-460C-BF12-02AE4962C952}">
      <dgm:prSet/>
      <dgm:spPr/>
      <dgm:t>
        <a:bodyPr/>
        <a:lstStyle/>
        <a:p>
          <a:endParaRPr lang="ru-RU"/>
        </a:p>
      </dgm:t>
    </dgm:pt>
    <dgm:pt modelId="{0F3BF29A-B29A-434E-A55A-987053E51F1A}">
      <dgm:prSet custT="1"/>
      <dgm:spPr/>
      <dgm:t>
        <a:bodyPr/>
        <a:lstStyle/>
        <a:p>
          <a:endParaRPr lang="ru-RU" sz="1800" u="none" dirty="0" smtClean="0"/>
        </a:p>
        <a:p>
          <a:r>
            <a:rPr lang="ru-RU" sz="1800" u="none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весь материал должен быть связан с практической значимостью для дальнейшего развития ребёнка.</a:t>
          </a:r>
          <a:r>
            <a:rPr lang="ru-RU" sz="1800" dirty="0" smtClean="0"/>
            <a:t/>
          </a:r>
          <a:br>
            <a:rPr lang="ru-RU" sz="1800" dirty="0" smtClean="0"/>
          </a:b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3C291FA7-EFCB-464E-B6C1-5B4E8FB2C32C}" type="parTrans" cxnId="{B7676547-A916-4A80-9D19-D157F6D967EE}">
      <dgm:prSet/>
      <dgm:spPr/>
      <dgm:t>
        <a:bodyPr/>
        <a:lstStyle/>
        <a:p>
          <a:endParaRPr lang="ru-RU"/>
        </a:p>
      </dgm:t>
    </dgm:pt>
    <dgm:pt modelId="{754B4074-FA51-4EFE-917F-C58D38A15D42}" type="sibTrans" cxnId="{B7676547-A916-4A80-9D19-D157F6D967EE}">
      <dgm:prSet/>
      <dgm:spPr/>
      <dgm:t>
        <a:bodyPr/>
        <a:lstStyle/>
        <a:p>
          <a:endParaRPr lang="ru-RU"/>
        </a:p>
      </dgm:t>
    </dgm:pt>
    <dgm:pt modelId="{A5FE743E-84EB-450E-B730-ABD9C3936E19}" type="pres">
      <dgm:prSet presAssocID="{FB3A35B4-A436-4867-89E4-ACDB6DCE4E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475F459-06C0-45DE-934A-AD8D27DD2A1C}" type="pres">
      <dgm:prSet presAssocID="{FB3A35B4-A436-4867-89E4-ACDB6DCE4E66}" presName="Name1" presStyleCnt="0"/>
      <dgm:spPr/>
      <dgm:t>
        <a:bodyPr/>
        <a:lstStyle/>
        <a:p>
          <a:endParaRPr lang="ru-RU"/>
        </a:p>
      </dgm:t>
    </dgm:pt>
    <dgm:pt modelId="{053C4CCE-DA6D-4D47-8C72-50AEC50E29D0}" type="pres">
      <dgm:prSet presAssocID="{FB3A35B4-A436-4867-89E4-ACDB6DCE4E66}" presName="cycle" presStyleCnt="0"/>
      <dgm:spPr/>
      <dgm:t>
        <a:bodyPr/>
        <a:lstStyle/>
        <a:p>
          <a:endParaRPr lang="ru-RU"/>
        </a:p>
      </dgm:t>
    </dgm:pt>
    <dgm:pt modelId="{8F4E50C1-69CF-485E-91A2-31A08E01594A}" type="pres">
      <dgm:prSet presAssocID="{FB3A35B4-A436-4867-89E4-ACDB6DCE4E66}" presName="srcNode" presStyleLbl="node1" presStyleIdx="0" presStyleCnt="6"/>
      <dgm:spPr/>
      <dgm:t>
        <a:bodyPr/>
        <a:lstStyle/>
        <a:p>
          <a:endParaRPr lang="ru-RU"/>
        </a:p>
      </dgm:t>
    </dgm:pt>
    <dgm:pt modelId="{705A5E29-F5C5-4E2B-9D7A-D59D71D90F1A}" type="pres">
      <dgm:prSet presAssocID="{FB3A35B4-A436-4867-89E4-ACDB6DCE4E6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3561C2-D98A-4B94-844F-C275821705C5}" type="pres">
      <dgm:prSet presAssocID="{FB3A35B4-A436-4867-89E4-ACDB6DCE4E66}" presName="extraNode" presStyleLbl="node1" presStyleIdx="0" presStyleCnt="6"/>
      <dgm:spPr/>
      <dgm:t>
        <a:bodyPr/>
        <a:lstStyle/>
        <a:p>
          <a:endParaRPr lang="ru-RU"/>
        </a:p>
      </dgm:t>
    </dgm:pt>
    <dgm:pt modelId="{7270C2CD-4EE2-40DB-8E76-0381B4284F82}" type="pres">
      <dgm:prSet presAssocID="{FB3A35B4-A436-4867-89E4-ACDB6DCE4E66}" presName="dstNode" presStyleLbl="node1" presStyleIdx="0" presStyleCnt="6"/>
      <dgm:spPr/>
      <dgm:t>
        <a:bodyPr/>
        <a:lstStyle/>
        <a:p>
          <a:endParaRPr lang="ru-RU"/>
        </a:p>
      </dgm:t>
    </dgm:pt>
    <dgm:pt modelId="{9C70D887-519E-4BBB-8F5F-D0A3A00E5E00}" type="pres">
      <dgm:prSet presAssocID="{D5511657-95D1-4742-9E5D-E4561592EC9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76CB6-0E00-479A-A547-F5035F58CF22}" type="pres">
      <dgm:prSet presAssocID="{D5511657-95D1-4742-9E5D-E4561592EC9E}" presName="accent_1" presStyleCnt="0"/>
      <dgm:spPr/>
      <dgm:t>
        <a:bodyPr/>
        <a:lstStyle/>
        <a:p>
          <a:endParaRPr lang="ru-RU"/>
        </a:p>
      </dgm:t>
    </dgm:pt>
    <dgm:pt modelId="{46AA9A2C-AB90-4C01-8138-90BC2C99E1E3}" type="pres">
      <dgm:prSet presAssocID="{D5511657-95D1-4742-9E5D-E4561592EC9E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4294D76E-069B-4A93-88CB-FD5DE9B09078}" type="pres">
      <dgm:prSet presAssocID="{DF3EDFFF-F736-4825-BE54-319BF3417793}" presName="text_2" presStyleLbl="node1" presStyleIdx="1" presStyleCnt="6" custScaleY="119553" custLinFactNeighborX="-12" custLinFactNeighborY="-8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57FC6-F489-432F-BAC8-B6D5B413E3D6}" type="pres">
      <dgm:prSet presAssocID="{DF3EDFFF-F736-4825-BE54-319BF3417793}" presName="accent_2" presStyleCnt="0"/>
      <dgm:spPr/>
      <dgm:t>
        <a:bodyPr/>
        <a:lstStyle/>
        <a:p>
          <a:endParaRPr lang="ru-RU"/>
        </a:p>
      </dgm:t>
    </dgm:pt>
    <dgm:pt modelId="{8753EAAD-CAC1-4A3D-929D-8EB2EF030BB1}" type="pres">
      <dgm:prSet presAssocID="{DF3EDFFF-F736-4825-BE54-319BF3417793}" presName="accentRepeatNode" presStyleLbl="solidFgAcc1" presStyleIdx="1" presStyleCnt="6" custLinFactNeighborX="-5072" custLinFactNeighborY="-4421"/>
      <dgm:spPr/>
      <dgm:t>
        <a:bodyPr/>
        <a:lstStyle/>
        <a:p>
          <a:endParaRPr lang="ru-RU"/>
        </a:p>
      </dgm:t>
    </dgm:pt>
    <dgm:pt modelId="{6668B2C6-C58C-435A-9FEA-5B1C35FD75EC}" type="pres">
      <dgm:prSet presAssocID="{117CF1AC-E366-448C-BB9F-C7696EAE0284}" presName="text_3" presStyleLbl="node1" presStyleIdx="2" presStyleCnt="6" custScaleY="128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6A09F-028F-41BA-9B1D-8969A30127FE}" type="pres">
      <dgm:prSet presAssocID="{117CF1AC-E366-448C-BB9F-C7696EAE0284}" presName="accent_3" presStyleCnt="0"/>
      <dgm:spPr/>
      <dgm:t>
        <a:bodyPr/>
        <a:lstStyle/>
        <a:p>
          <a:endParaRPr lang="ru-RU"/>
        </a:p>
      </dgm:t>
    </dgm:pt>
    <dgm:pt modelId="{EB7262C7-C478-4EC9-812E-C5501998E0C7}" type="pres">
      <dgm:prSet presAssocID="{117CF1AC-E366-448C-BB9F-C7696EAE0284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63B638C6-A45F-478A-B8D6-3FA618899932}" type="pres">
      <dgm:prSet presAssocID="{2A23C747-9854-4E1E-BBEB-1FA2F7EC67FF}" presName="text_4" presStyleLbl="node1" presStyleIdx="3" presStyleCnt="6" custScaleY="111318" custLinFactNeighborX="933" custLinFactNeighborY="20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F9FDC-C80D-4366-91EA-82D6E6117FC4}" type="pres">
      <dgm:prSet presAssocID="{2A23C747-9854-4E1E-BBEB-1FA2F7EC67FF}" presName="accent_4" presStyleCnt="0"/>
      <dgm:spPr/>
      <dgm:t>
        <a:bodyPr/>
        <a:lstStyle/>
        <a:p>
          <a:endParaRPr lang="ru-RU"/>
        </a:p>
      </dgm:t>
    </dgm:pt>
    <dgm:pt modelId="{53B85181-97E9-4CB6-8D31-6837B5C2B851}" type="pres">
      <dgm:prSet presAssocID="{2A23C747-9854-4E1E-BBEB-1FA2F7EC67FF}" presName="accentRepeatNode" presStyleLbl="solidFgAcc1" presStyleIdx="3" presStyleCnt="6" custLinFactNeighborX="-692" custLinFactNeighborY="11643"/>
      <dgm:spPr/>
      <dgm:t>
        <a:bodyPr/>
        <a:lstStyle/>
        <a:p>
          <a:endParaRPr lang="ru-RU"/>
        </a:p>
      </dgm:t>
    </dgm:pt>
    <dgm:pt modelId="{39C37F0A-D768-4A84-A695-619047EB76D2}" type="pres">
      <dgm:prSet presAssocID="{DC5FDCDF-9E6C-40C5-85CC-B85B0A376154}" presName="text_5" presStyleLbl="node1" presStyleIdx="4" presStyleCnt="6" custScaleY="114299" custLinFactNeighborX="103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D18F0-4CC0-4164-8F3E-C2C8BB561C2C}" type="pres">
      <dgm:prSet presAssocID="{DC5FDCDF-9E6C-40C5-85CC-B85B0A376154}" presName="accent_5" presStyleCnt="0"/>
      <dgm:spPr/>
      <dgm:t>
        <a:bodyPr/>
        <a:lstStyle/>
        <a:p>
          <a:endParaRPr lang="ru-RU"/>
        </a:p>
      </dgm:t>
    </dgm:pt>
    <dgm:pt modelId="{FD7BC5C5-1861-466E-8A6A-18788BA5774F}" type="pres">
      <dgm:prSet presAssocID="{DC5FDCDF-9E6C-40C5-85CC-B85B0A376154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3E4CE551-C529-46EE-B571-F117CFEE07C2}" type="pres">
      <dgm:prSet presAssocID="{0F3BF29A-B29A-434E-A55A-987053E51F1A}" presName="text_6" presStyleLbl="node1" presStyleIdx="5" presStyleCnt="6" custScaleY="123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E064A-FE3C-4B93-A2C4-56DDD233621D}" type="pres">
      <dgm:prSet presAssocID="{0F3BF29A-B29A-434E-A55A-987053E51F1A}" presName="accent_6" presStyleCnt="0"/>
      <dgm:spPr/>
    </dgm:pt>
    <dgm:pt modelId="{F0E30196-0A95-4544-9717-81B9AD436720}" type="pres">
      <dgm:prSet presAssocID="{0F3BF29A-B29A-434E-A55A-987053E51F1A}" presName="accentRepeatNode" presStyleLbl="solidFgAcc1" presStyleIdx="5" presStyleCnt="6"/>
      <dgm:spPr/>
    </dgm:pt>
  </dgm:ptLst>
  <dgm:cxnLst>
    <dgm:cxn modelId="{9B6EF47F-D530-488D-95B0-5D29FABFC2CD}" srcId="{FB3A35B4-A436-4867-89E4-ACDB6DCE4E66}" destId="{DF3EDFFF-F736-4825-BE54-319BF3417793}" srcOrd="1" destOrd="0" parTransId="{DDE72B65-3FB6-43D7-A9C8-14494C5A7BB5}" sibTransId="{59370C41-4A2E-49B2-B815-2D01DB677D6E}"/>
    <dgm:cxn modelId="{03217E92-0B92-460C-BF12-02AE4962C952}" srcId="{FB3A35B4-A436-4867-89E4-ACDB6DCE4E66}" destId="{117CF1AC-E366-448C-BB9F-C7696EAE0284}" srcOrd="2" destOrd="0" parTransId="{904A7BBD-A210-44F2-A30D-BE272FE52411}" sibTransId="{E8BF2F2C-F33E-4165-906B-B1353E30C03C}"/>
    <dgm:cxn modelId="{F0CE6107-C53F-400B-A4E3-1FEC9B5DB908}" type="presOf" srcId="{DF3EDFFF-F736-4825-BE54-319BF3417793}" destId="{4294D76E-069B-4A93-88CB-FD5DE9B09078}" srcOrd="0" destOrd="0" presId="urn:microsoft.com/office/officeart/2008/layout/VerticalCurvedList"/>
    <dgm:cxn modelId="{1F10C722-D34B-47D5-B015-97651DD31DD9}" type="presOf" srcId="{117CF1AC-E366-448C-BB9F-C7696EAE0284}" destId="{6668B2C6-C58C-435A-9FEA-5B1C35FD75EC}" srcOrd="0" destOrd="0" presId="urn:microsoft.com/office/officeart/2008/layout/VerticalCurvedList"/>
    <dgm:cxn modelId="{07A56222-D4AB-4EDE-948A-A2C8D1A196A1}" srcId="{FB3A35B4-A436-4867-89E4-ACDB6DCE4E66}" destId="{2A23C747-9854-4E1E-BBEB-1FA2F7EC67FF}" srcOrd="3" destOrd="0" parTransId="{8540D398-C287-431B-BCA1-17F9FA1C0485}" sibTransId="{47C63611-3BFE-4BA2-8410-63A5AE6CB516}"/>
    <dgm:cxn modelId="{B7676547-A916-4A80-9D19-D157F6D967EE}" srcId="{FB3A35B4-A436-4867-89E4-ACDB6DCE4E66}" destId="{0F3BF29A-B29A-434E-A55A-987053E51F1A}" srcOrd="5" destOrd="0" parTransId="{3C291FA7-EFCB-464E-B6C1-5B4E8FB2C32C}" sibTransId="{754B4074-FA51-4EFE-917F-C58D38A15D42}"/>
    <dgm:cxn modelId="{4030DD66-0B7B-4179-B769-885A7D277603}" type="presOf" srcId="{D5511657-95D1-4742-9E5D-E4561592EC9E}" destId="{9C70D887-519E-4BBB-8F5F-D0A3A00E5E00}" srcOrd="0" destOrd="0" presId="urn:microsoft.com/office/officeart/2008/layout/VerticalCurvedList"/>
    <dgm:cxn modelId="{AC53B2E1-0BE9-47E6-BF8B-0BD1DA9D6CA7}" type="presOf" srcId="{4A6E8452-C872-4701-9E24-8C023C44DAD2}" destId="{705A5E29-F5C5-4E2B-9D7A-D59D71D90F1A}" srcOrd="0" destOrd="0" presId="urn:microsoft.com/office/officeart/2008/layout/VerticalCurvedList"/>
    <dgm:cxn modelId="{49DE57C8-F44B-4927-A8AC-75C1533B7BF8}" srcId="{FB3A35B4-A436-4867-89E4-ACDB6DCE4E66}" destId="{DC5FDCDF-9E6C-40C5-85CC-B85B0A376154}" srcOrd="4" destOrd="0" parTransId="{32E95210-A39F-4009-B6CB-845125DEE8CA}" sibTransId="{4448B784-1EAC-4CED-88F8-DB8A39248C3D}"/>
    <dgm:cxn modelId="{6BF84199-0E5B-4866-A3EC-390B502B9C03}" srcId="{FB3A35B4-A436-4867-89E4-ACDB6DCE4E66}" destId="{D5511657-95D1-4742-9E5D-E4561592EC9E}" srcOrd="0" destOrd="0" parTransId="{1FAC999A-C8A7-44DE-BE1A-EFED14589372}" sibTransId="{4A6E8452-C872-4701-9E24-8C023C44DAD2}"/>
    <dgm:cxn modelId="{C5E0B62A-9811-4014-841A-E77163DF432E}" type="presOf" srcId="{DC5FDCDF-9E6C-40C5-85CC-B85B0A376154}" destId="{39C37F0A-D768-4A84-A695-619047EB76D2}" srcOrd="0" destOrd="0" presId="urn:microsoft.com/office/officeart/2008/layout/VerticalCurvedList"/>
    <dgm:cxn modelId="{3F32E846-A522-4E41-B6E4-45BD746D95FB}" type="presOf" srcId="{0F3BF29A-B29A-434E-A55A-987053E51F1A}" destId="{3E4CE551-C529-46EE-B571-F117CFEE07C2}" srcOrd="0" destOrd="0" presId="urn:microsoft.com/office/officeart/2008/layout/VerticalCurvedList"/>
    <dgm:cxn modelId="{16F30EFE-95CB-4A30-A8FA-BD85927D44FB}" type="presOf" srcId="{FB3A35B4-A436-4867-89E4-ACDB6DCE4E66}" destId="{A5FE743E-84EB-450E-B730-ABD9C3936E19}" srcOrd="0" destOrd="0" presId="urn:microsoft.com/office/officeart/2008/layout/VerticalCurvedList"/>
    <dgm:cxn modelId="{AA22EFBB-7E3A-46D1-827F-D12986EFB2B1}" type="presOf" srcId="{2A23C747-9854-4E1E-BBEB-1FA2F7EC67FF}" destId="{63B638C6-A45F-478A-B8D6-3FA618899932}" srcOrd="0" destOrd="0" presId="urn:microsoft.com/office/officeart/2008/layout/VerticalCurvedList"/>
    <dgm:cxn modelId="{7E6D9500-4BAA-48FA-86D6-D8444C28C03C}" type="presParOf" srcId="{A5FE743E-84EB-450E-B730-ABD9C3936E19}" destId="{4475F459-06C0-45DE-934A-AD8D27DD2A1C}" srcOrd="0" destOrd="0" presId="urn:microsoft.com/office/officeart/2008/layout/VerticalCurvedList"/>
    <dgm:cxn modelId="{F267DFD2-64DF-4B4D-A308-C05D12BA0092}" type="presParOf" srcId="{4475F459-06C0-45DE-934A-AD8D27DD2A1C}" destId="{053C4CCE-DA6D-4D47-8C72-50AEC50E29D0}" srcOrd="0" destOrd="0" presId="urn:microsoft.com/office/officeart/2008/layout/VerticalCurvedList"/>
    <dgm:cxn modelId="{3F9B4AD1-DE28-4389-9E99-59192646D060}" type="presParOf" srcId="{053C4CCE-DA6D-4D47-8C72-50AEC50E29D0}" destId="{8F4E50C1-69CF-485E-91A2-31A08E01594A}" srcOrd="0" destOrd="0" presId="urn:microsoft.com/office/officeart/2008/layout/VerticalCurvedList"/>
    <dgm:cxn modelId="{2DB91F01-CB95-4830-A2C0-0876B864FCDF}" type="presParOf" srcId="{053C4CCE-DA6D-4D47-8C72-50AEC50E29D0}" destId="{705A5E29-F5C5-4E2B-9D7A-D59D71D90F1A}" srcOrd="1" destOrd="0" presId="urn:microsoft.com/office/officeart/2008/layout/VerticalCurvedList"/>
    <dgm:cxn modelId="{BA1738C2-4D54-4D31-B851-C8D714AE34C1}" type="presParOf" srcId="{053C4CCE-DA6D-4D47-8C72-50AEC50E29D0}" destId="{103561C2-D98A-4B94-844F-C275821705C5}" srcOrd="2" destOrd="0" presId="urn:microsoft.com/office/officeart/2008/layout/VerticalCurvedList"/>
    <dgm:cxn modelId="{90457C8A-5799-4609-A16A-9C3CF4F016F6}" type="presParOf" srcId="{053C4CCE-DA6D-4D47-8C72-50AEC50E29D0}" destId="{7270C2CD-4EE2-40DB-8E76-0381B4284F82}" srcOrd="3" destOrd="0" presId="urn:microsoft.com/office/officeart/2008/layout/VerticalCurvedList"/>
    <dgm:cxn modelId="{C50D18D8-4779-4EB9-A1BD-58A699D1D856}" type="presParOf" srcId="{4475F459-06C0-45DE-934A-AD8D27DD2A1C}" destId="{9C70D887-519E-4BBB-8F5F-D0A3A00E5E00}" srcOrd="1" destOrd="0" presId="urn:microsoft.com/office/officeart/2008/layout/VerticalCurvedList"/>
    <dgm:cxn modelId="{5E028F03-F2F9-433D-9DBB-921989591335}" type="presParOf" srcId="{4475F459-06C0-45DE-934A-AD8D27DD2A1C}" destId="{96E76CB6-0E00-479A-A547-F5035F58CF22}" srcOrd="2" destOrd="0" presId="urn:microsoft.com/office/officeart/2008/layout/VerticalCurvedList"/>
    <dgm:cxn modelId="{F0A4D009-DEBF-4526-B86C-C0CA1440C866}" type="presParOf" srcId="{96E76CB6-0E00-479A-A547-F5035F58CF22}" destId="{46AA9A2C-AB90-4C01-8138-90BC2C99E1E3}" srcOrd="0" destOrd="0" presId="urn:microsoft.com/office/officeart/2008/layout/VerticalCurvedList"/>
    <dgm:cxn modelId="{62FDE1A5-F266-4827-8D35-866054D2020A}" type="presParOf" srcId="{4475F459-06C0-45DE-934A-AD8D27DD2A1C}" destId="{4294D76E-069B-4A93-88CB-FD5DE9B09078}" srcOrd="3" destOrd="0" presId="urn:microsoft.com/office/officeart/2008/layout/VerticalCurvedList"/>
    <dgm:cxn modelId="{77C91D39-DAA3-4C85-A1EB-F21B525E7B4E}" type="presParOf" srcId="{4475F459-06C0-45DE-934A-AD8D27DD2A1C}" destId="{FEC57FC6-F489-432F-BAC8-B6D5B413E3D6}" srcOrd="4" destOrd="0" presId="urn:microsoft.com/office/officeart/2008/layout/VerticalCurvedList"/>
    <dgm:cxn modelId="{9060FD2E-FFD4-440C-8124-006C7D8DBB60}" type="presParOf" srcId="{FEC57FC6-F489-432F-BAC8-B6D5B413E3D6}" destId="{8753EAAD-CAC1-4A3D-929D-8EB2EF030BB1}" srcOrd="0" destOrd="0" presId="urn:microsoft.com/office/officeart/2008/layout/VerticalCurvedList"/>
    <dgm:cxn modelId="{AD762557-B1C9-4ED1-BFB0-5948C566AAF4}" type="presParOf" srcId="{4475F459-06C0-45DE-934A-AD8D27DD2A1C}" destId="{6668B2C6-C58C-435A-9FEA-5B1C35FD75EC}" srcOrd="5" destOrd="0" presId="urn:microsoft.com/office/officeart/2008/layout/VerticalCurvedList"/>
    <dgm:cxn modelId="{CB1EE63D-01AD-46FA-ADC4-345F731AA037}" type="presParOf" srcId="{4475F459-06C0-45DE-934A-AD8D27DD2A1C}" destId="{7BF6A09F-028F-41BA-9B1D-8969A30127FE}" srcOrd="6" destOrd="0" presId="urn:microsoft.com/office/officeart/2008/layout/VerticalCurvedList"/>
    <dgm:cxn modelId="{EBDA01E5-4FD8-4B19-A145-2EFDD23748D9}" type="presParOf" srcId="{7BF6A09F-028F-41BA-9B1D-8969A30127FE}" destId="{EB7262C7-C478-4EC9-812E-C5501998E0C7}" srcOrd="0" destOrd="0" presId="urn:microsoft.com/office/officeart/2008/layout/VerticalCurvedList"/>
    <dgm:cxn modelId="{F7F7CC33-21B4-42BC-9836-14993B71D9AE}" type="presParOf" srcId="{4475F459-06C0-45DE-934A-AD8D27DD2A1C}" destId="{63B638C6-A45F-478A-B8D6-3FA618899932}" srcOrd="7" destOrd="0" presId="urn:microsoft.com/office/officeart/2008/layout/VerticalCurvedList"/>
    <dgm:cxn modelId="{58F4BCDB-4204-4A21-B257-EBF8A4BA3BA8}" type="presParOf" srcId="{4475F459-06C0-45DE-934A-AD8D27DD2A1C}" destId="{414F9FDC-C80D-4366-91EA-82D6E6117FC4}" srcOrd="8" destOrd="0" presId="urn:microsoft.com/office/officeart/2008/layout/VerticalCurvedList"/>
    <dgm:cxn modelId="{BCB9C465-192A-4D69-9CF1-BA9C136B1B65}" type="presParOf" srcId="{414F9FDC-C80D-4366-91EA-82D6E6117FC4}" destId="{53B85181-97E9-4CB6-8D31-6837B5C2B851}" srcOrd="0" destOrd="0" presId="urn:microsoft.com/office/officeart/2008/layout/VerticalCurvedList"/>
    <dgm:cxn modelId="{7AF1D475-0515-453D-AFA1-352771CCABA6}" type="presParOf" srcId="{4475F459-06C0-45DE-934A-AD8D27DD2A1C}" destId="{39C37F0A-D768-4A84-A695-619047EB76D2}" srcOrd="9" destOrd="0" presId="urn:microsoft.com/office/officeart/2008/layout/VerticalCurvedList"/>
    <dgm:cxn modelId="{3E0D4260-0EB9-4560-9621-16A14273CDDA}" type="presParOf" srcId="{4475F459-06C0-45DE-934A-AD8D27DD2A1C}" destId="{D0CD18F0-4CC0-4164-8F3E-C2C8BB561C2C}" srcOrd="10" destOrd="0" presId="urn:microsoft.com/office/officeart/2008/layout/VerticalCurvedList"/>
    <dgm:cxn modelId="{88C6815D-42D4-41FA-B2BC-101F1D86BD1D}" type="presParOf" srcId="{D0CD18F0-4CC0-4164-8F3E-C2C8BB561C2C}" destId="{FD7BC5C5-1861-466E-8A6A-18788BA5774F}" srcOrd="0" destOrd="0" presId="urn:microsoft.com/office/officeart/2008/layout/VerticalCurvedList"/>
    <dgm:cxn modelId="{DE9CE151-CF5C-48C9-8B27-0EF6CEC9C127}" type="presParOf" srcId="{4475F459-06C0-45DE-934A-AD8D27DD2A1C}" destId="{3E4CE551-C529-46EE-B571-F117CFEE07C2}" srcOrd="11" destOrd="0" presId="urn:microsoft.com/office/officeart/2008/layout/VerticalCurvedList"/>
    <dgm:cxn modelId="{3752F416-EE39-4B1B-9AFE-6112C225D795}" type="presParOf" srcId="{4475F459-06C0-45DE-934A-AD8D27DD2A1C}" destId="{A9EE064A-FE3C-4B93-A2C4-56DDD233621D}" srcOrd="12" destOrd="0" presId="urn:microsoft.com/office/officeart/2008/layout/VerticalCurvedList"/>
    <dgm:cxn modelId="{B844229E-978D-402A-B540-7999990BC0A2}" type="presParOf" srcId="{A9EE064A-FE3C-4B93-A2C4-56DDD233621D}" destId="{F0E30196-0A95-4544-9717-81B9AD4367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A5E29-F5C5-4E2B-9D7A-D59D71D90F1A}">
      <dsp:nvSpPr>
        <dsp:cNvPr id="0" name=""/>
        <dsp:cNvSpPr/>
      </dsp:nvSpPr>
      <dsp:spPr>
        <a:xfrm>
          <a:off x="-6042910" y="-924629"/>
          <a:ext cx="7193618" cy="7193618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0D887-519E-4BBB-8F5F-D0A3A00E5E00}">
      <dsp:nvSpPr>
        <dsp:cNvPr id="0" name=""/>
        <dsp:cNvSpPr/>
      </dsp:nvSpPr>
      <dsp:spPr>
        <a:xfrm>
          <a:off x="428564" y="281433"/>
          <a:ext cx="7776946" cy="562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none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err="1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Дозированность</a:t>
          </a:r>
          <a:r>
            <a:rPr lang="ru-RU" sz="1800" u="none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 подачи учебного материала;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endParaRPr lang="ru-RU" sz="1800" kern="1200" dirty="0">
            <a:solidFill>
              <a:schemeClr val="tx2">
                <a:lumMod val="75000"/>
              </a:schemeClr>
            </a:solidFill>
            <a:latin typeface="Arial Black" pitchFamily="34" charset="0"/>
            <a:cs typeface="Times New Roman" pitchFamily="18" charset="0"/>
          </a:endParaRPr>
        </a:p>
      </dsp:txBody>
      <dsp:txXfrm>
        <a:off x="428564" y="281433"/>
        <a:ext cx="7776946" cy="562654"/>
      </dsp:txXfrm>
    </dsp:sp>
    <dsp:sp modelId="{46AA9A2C-AB90-4C01-8138-90BC2C99E1E3}">
      <dsp:nvSpPr>
        <dsp:cNvPr id="0" name=""/>
        <dsp:cNvSpPr/>
      </dsp:nvSpPr>
      <dsp:spPr>
        <a:xfrm>
          <a:off x="76905" y="211102"/>
          <a:ext cx="703317" cy="703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4D76E-069B-4A93-88CB-FD5DE9B09078}">
      <dsp:nvSpPr>
        <dsp:cNvPr id="0" name=""/>
        <dsp:cNvSpPr/>
      </dsp:nvSpPr>
      <dsp:spPr>
        <a:xfrm>
          <a:off x="890508" y="1023881"/>
          <a:ext cx="7314125" cy="672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none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none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после небольшого блока нового материала, должно быть его закрепление;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>
            <a:latin typeface="Arial Black" pitchFamily="34" charset="0"/>
            <a:cs typeface="Times New Roman" pitchFamily="18" charset="0"/>
          </a:endParaRPr>
        </a:p>
      </dsp:txBody>
      <dsp:txXfrm>
        <a:off x="890508" y="1023881"/>
        <a:ext cx="7314125" cy="672669"/>
      </dsp:txXfrm>
    </dsp:sp>
    <dsp:sp modelId="{8753EAAD-CAC1-4A3D-929D-8EB2EF030BB1}">
      <dsp:nvSpPr>
        <dsp:cNvPr id="0" name=""/>
        <dsp:cNvSpPr/>
      </dsp:nvSpPr>
      <dsp:spPr>
        <a:xfrm>
          <a:off x="504054" y="1023882"/>
          <a:ext cx="703317" cy="703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8B2C6-C58C-435A-9FEA-5B1C35FD75EC}">
      <dsp:nvSpPr>
        <dsp:cNvPr id="0" name=""/>
        <dsp:cNvSpPr/>
      </dsp:nvSpPr>
      <dsp:spPr>
        <a:xfrm>
          <a:off x="1103022" y="1887977"/>
          <a:ext cx="7102488" cy="725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none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none" kern="1200" dirty="0" smtClean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неоднократное повторение пройденного материала;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endParaRPr lang="ru-RU" sz="1800" kern="1200" dirty="0">
            <a:solidFill>
              <a:schemeClr val="tx2">
                <a:lumMod val="75000"/>
              </a:schemeClr>
            </a:solidFill>
            <a:latin typeface="Arial Black" pitchFamily="34" charset="0"/>
            <a:cs typeface="Times New Roman" pitchFamily="18" charset="0"/>
          </a:endParaRPr>
        </a:p>
      </dsp:txBody>
      <dsp:txXfrm>
        <a:off x="1103022" y="1887977"/>
        <a:ext cx="7102488" cy="725064"/>
      </dsp:txXfrm>
    </dsp:sp>
    <dsp:sp modelId="{EB7262C7-C478-4EC9-812E-C5501998E0C7}">
      <dsp:nvSpPr>
        <dsp:cNvPr id="0" name=""/>
        <dsp:cNvSpPr/>
      </dsp:nvSpPr>
      <dsp:spPr>
        <a:xfrm>
          <a:off x="751363" y="1898850"/>
          <a:ext cx="703317" cy="703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638C6-A45F-478A-B8D6-3FA618899932}">
      <dsp:nvSpPr>
        <dsp:cNvPr id="0" name=""/>
        <dsp:cNvSpPr/>
      </dsp:nvSpPr>
      <dsp:spPr>
        <a:xfrm>
          <a:off x="1169288" y="2896087"/>
          <a:ext cx="7102488" cy="6263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none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при объяснении материала необходимо использовать больше наглядности, демонстраций;</a:t>
          </a:r>
          <a:r>
            <a:rPr lang="ru-RU" sz="16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6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>
            <a:latin typeface="Arial Black" pitchFamily="34" charset="0"/>
            <a:cs typeface="Times New Roman" pitchFamily="18" charset="0"/>
          </a:endParaRPr>
        </a:p>
      </dsp:txBody>
      <dsp:txXfrm>
        <a:off x="1169288" y="2896087"/>
        <a:ext cx="7102488" cy="626335"/>
      </dsp:txXfrm>
    </dsp:sp>
    <dsp:sp modelId="{53B85181-97E9-4CB6-8D31-6837B5C2B851}">
      <dsp:nvSpPr>
        <dsp:cNvPr id="0" name=""/>
        <dsp:cNvSpPr/>
      </dsp:nvSpPr>
      <dsp:spPr>
        <a:xfrm>
          <a:off x="746496" y="2824077"/>
          <a:ext cx="703317" cy="703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37F0A-D768-4A84-A695-619047EB76D2}">
      <dsp:nvSpPr>
        <dsp:cNvPr id="0" name=""/>
        <dsp:cNvSpPr/>
      </dsp:nvSpPr>
      <dsp:spPr>
        <a:xfrm>
          <a:off x="966794" y="3616169"/>
          <a:ext cx="7314125" cy="643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none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none" kern="1200" dirty="0" smtClean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применение информационных технологий при обучении;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endParaRPr lang="ru-RU" sz="1800" kern="1200" dirty="0">
            <a:solidFill>
              <a:schemeClr val="tx2">
                <a:lumMod val="75000"/>
              </a:schemeClr>
            </a:solidFill>
            <a:latin typeface="Arial Black" pitchFamily="34" charset="0"/>
            <a:cs typeface="Times New Roman" pitchFamily="18" charset="0"/>
          </a:endParaRPr>
        </a:p>
      </dsp:txBody>
      <dsp:txXfrm>
        <a:off x="966794" y="3616169"/>
        <a:ext cx="7314125" cy="643108"/>
      </dsp:txXfrm>
    </dsp:sp>
    <dsp:sp modelId="{FD7BC5C5-1861-466E-8A6A-18788BA5774F}">
      <dsp:nvSpPr>
        <dsp:cNvPr id="0" name=""/>
        <dsp:cNvSpPr/>
      </dsp:nvSpPr>
      <dsp:spPr>
        <a:xfrm>
          <a:off x="539727" y="3586064"/>
          <a:ext cx="703317" cy="703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CE551-C529-46EE-B571-F117CFEE07C2}">
      <dsp:nvSpPr>
        <dsp:cNvPr id="0" name=""/>
        <dsp:cNvSpPr/>
      </dsp:nvSpPr>
      <dsp:spPr>
        <a:xfrm>
          <a:off x="428564" y="4434859"/>
          <a:ext cx="7776946" cy="6934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none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весь материал должен быть связан с практической значимостью для дальнейшего развития ребёнка.</a:t>
          </a:r>
          <a:r>
            <a:rPr lang="ru-RU" sz="1800" kern="1200" dirty="0" smtClean="0"/>
            <a:t/>
          </a:r>
          <a:br>
            <a:rPr lang="ru-RU" sz="1800" kern="1200" dirty="0" smtClean="0"/>
          </a:b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/>
        </a:p>
      </dsp:txBody>
      <dsp:txXfrm>
        <a:off x="428564" y="4434859"/>
        <a:ext cx="7776946" cy="693476"/>
      </dsp:txXfrm>
    </dsp:sp>
    <dsp:sp modelId="{F0E30196-0A95-4544-9717-81B9AD436720}">
      <dsp:nvSpPr>
        <dsp:cNvPr id="0" name=""/>
        <dsp:cNvSpPr/>
      </dsp:nvSpPr>
      <dsp:spPr>
        <a:xfrm>
          <a:off x="76905" y="4429939"/>
          <a:ext cx="703317" cy="703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C0E3-C583-4964-81AA-8B2BCC2B597C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616A-8522-485E-8CC8-CED96C024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9E4-3614-4E31-92E6-8E9ADF262593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6707-56F8-4469-9A06-60E56C6ED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0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245" y="2492896"/>
            <a:ext cx="8748464" cy="1619446"/>
          </a:xfrm>
        </p:spPr>
        <p:txBody>
          <a:bodyPr>
            <a:noAutofit/>
          </a:bodyPr>
          <a:lstStyle/>
          <a:p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ФГОС образования обучающихся с умственной отсталостью (интеллектуальными нарушениями): ключевые особенности реализации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52402"/>
            <a:ext cx="5114701" cy="2188966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Панасенкова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Михайловна,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научно-инновационной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специального и инклюзивного образования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«Ставропольский краевой институт развития образования, повышения квалификации и переподготовки работников образования», кандидат педагогических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052736"/>
            <a:ext cx="3960440" cy="120243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ФГОС образования </a:t>
            </a:r>
          </a:p>
          <a:p>
            <a:pPr algn="ctr"/>
            <a:r>
              <a:rPr lang="ru-RU" dirty="0" smtClean="0"/>
              <a:t>обучающихся с умственной отсталостью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052736"/>
            <a:ext cx="4032448" cy="120243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Примерная адаптированная основная общеобразовательная программа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852936"/>
            <a:ext cx="4464496" cy="115212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Адаптированная основная общеобразовательная программа</a:t>
            </a:r>
          </a:p>
          <a:p>
            <a:pPr algn="ctr"/>
            <a:r>
              <a:rPr lang="ru-RU" dirty="0" smtClean="0"/>
              <a:t> (1-2 вариант)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581128"/>
            <a:ext cx="3506688" cy="136815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</a:t>
            </a:r>
          </a:p>
          <a:p>
            <a:pPr algn="ctr"/>
            <a:r>
              <a:rPr lang="ru-RU" dirty="0" smtClean="0"/>
              <a:t> программа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952" y="4509120"/>
            <a:ext cx="4752528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Специальная индивидуальная программа развития (СИПР),</a:t>
            </a:r>
          </a:p>
          <a:p>
            <a:pPr algn="ctr"/>
            <a:r>
              <a:rPr lang="ru-RU" dirty="0" smtClean="0"/>
              <a:t>учитывающая  специфические образовательные потребности обучающихся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699792" y="2348880"/>
            <a:ext cx="576064" cy="43204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724128" y="2348880"/>
            <a:ext cx="576064" cy="43204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699792" y="4077072"/>
            <a:ext cx="576064" cy="43204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724128" y="4077072"/>
            <a:ext cx="576064" cy="43204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4139952" y="1457444"/>
            <a:ext cx="78410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78770" cy="7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99592" y="0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836712"/>
            <a:ext cx="5112568" cy="3600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Учебный план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27900" t="18519" r="20470" b="5413"/>
          <a:stretch>
            <a:fillRect/>
          </a:stretch>
        </p:blipFill>
        <p:spPr bwMode="auto">
          <a:xfrm>
            <a:off x="827584" y="1412776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179512" y="278092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780928"/>
            <a:ext cx="7704856" cy="432048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78770" cy="7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99592" y="0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836712"/>
            <a:ext cx="5112568" cy="3600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Коррекционная работа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5516" y="1624216"/>
            <a:ext cx="4020284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Коррекционно-развивающая область</a:t>
            </a:r>
          </a:p>
          <a:p>
            <a:pPr algn="ctr"/>
            <a:r>
              <a:rPr lang="ru-RU" b="1" dirty="0" smtClean="0"/>
              <a:t>(1 вариант)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5516" y="2569498"/>
            <a:ext cx="4020284" cy="6575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Ритмика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5516" y="3205615"/>
            <a:ext cx="4020284" cy="6575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Коррекционные занятия (логопедические, </a:t>
            </a:r>
            <a:r>
              <a:rPr lang="ru-RU" sz="1600" dirty="0" err="1" smtClean="0">
                <a:solidFill>
                  <a:schemeClr val="tx1"/>
                </a:solidFill>
              </a:rPr>
              <a:t>психокоррекционные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" y="3863181"/>
            <a:ext cx="4038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Содержание данной области может быть дополнено ОО самостоятельно, на основании рекомендаций ПМПК, ИПР, </a:t>
            </a:r>
            <a:r>
              <a:rPr lang="ru-RU" sz="1600" dirty="0" err="1" smtClean="0"/>
              <a:t>ППк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5516" y="4801596"/>
            <a:ext cx="4020284" cy="13378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реализацию области отводится до 6 часов в неделю от общего количества часов, предусмотренных на внеурочную деятельность </a:t>
            </a:r>
            <a:endParaRPr lang="ru-RU" dirty="0"/>
          </a:p>
        </p:txBody>
      </p:sp>
      <p:sp>
        <p:nvSpPr>
          <p:cNvPr id="23" name="Объект 2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9692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b="1" dirty="0" smtClean="0"/>
              <a:t>Коррекционно-развивающая область</a:t>
            </a:r>
          </a:p>
          <a:p>
            <a:pPr marL="0" indent="0" algn="ctr">
              <a:buNone/>
            </a:pPr>
            <a:r>
              <a:rPr lang="ru-RU" sz="1800" b="1" dirty="0" smtClean="0"/>
              <a:t>(2 вариант)</a:t>
            </a:r>
            <a:endParaRPr lang="ru-RU" sz="1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48200" y="2576364"/>
            <a:ext cx="4020284" cy="396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Сенсорное развитие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57358" y="2988914"/>
            <a:ext cx="4020284" cy="584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Предметно-практические действия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0208" y="3573016"/>
            <a:ext cx="4018022" cy="39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Двигательное развитие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657358" y="3976466"/>
            <a:ext cx="4020284" cy="584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Альтернативная коммуникация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37946" y="4567433"/>
            <a:ext cx="4020284" cy="6575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Коррекционно-развивающие  занятия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37946" y="5224999"/>
            <a:ext cx="402028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Содержание данной области может быть дополнено ОО самостоятельно, на основании рекомендаций ПМПК, ИПР, </a:t>
            </a:r>
            <a:r>
              <a:rPr lang="ru-RU" sz="1600" dirty="0" err="1" smtClean="0"/>
              <a:t>ППк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116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36398" t="16809" r="34099" b="12251"/>
          <a:stretch>
            <a:fillRect/>
          </a:stretch>
        </p:blipFill>
        <p:spPr bwMode="auto">
          <a:xfrm>
            <a:off x="251520" y="1124744"/>
            <a:ext cx="2880320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36878" t="23647" r="36505" b="11111"/>
          <a:stretch>
            <a:fillRect/>
          </a:stretch>
        </p:blipFill>
        <p:spPr bwMode="auto">
          <a:xfrm>
            <a:off x="6084168" y="836712"/>
            <a:ext cx="2808312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36879" t="21937" r="36504" b="10256"/>
          <a:stretch>
            <a:fillRect/>
          </a:stretch>
        </p:blipFill>
        <p:spPr bwMode="auto">
          <a:xfrm>
            <a:off x="4499992" y="2132856"/>
            <a:ext cx="2952328" cy="3797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6" cstate="print"/>
          <a:srcRect l="36558" t="16239" r="34099" b="13105"/>
          <a:stretch>
            <a:fillRect/>
          </a:stretch>
        </p:blipFill>
        <p:spPr bwMode="auto">
          <a:xfrm>
            <a:off x="1979712" y="2924944"/>
            <a:ext cx="2736304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245" y="2492896"/>
            <a:ext cx="8748464" cy="1619446"/>
          </a:xfrm>
        </p:spPr>
        <p:txBody>
          <a:bodyPr>
            <a:noAutofit/>
          </a:bodyPr>
          <a:lstStyle/>
          <a:p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ФГОС образования обучающихся с умственной отсталостью (интеллектуальными нарушениями): ключевые особенности реализации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52402"/>
            <a:ext cx="5114701" cy="2188966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Панасенкова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Михайловна,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научно-инновационной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специального и инклюзивного образования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«Ставропольский краевой институт развития образования, повышения квалификации и переподготовки работников образования», кандидат педагогических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2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/>
          <a:srcRect l="23410" t="8837" r="46446" b="20183"/>
          <a:stretch/>
        </p:blipFill>
        <p:spPr bwMode="auto">
          <a:xfrm>
            <a:off x="467544" y="1196752"/>
            <a:ext cx="3528392" cy="51845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/>
          <a:srcRect l="38001" t="29362" r="37948" b="11345"/>
          <a:stretch/>
        </p:blipFill>
        <p:spPr bwMode="auto">
          <a:xfrm>
            <a:off x="4965025" y="1268760"/>
            <a:ext cx="3528392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4509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24744"/>
            <a:ext cx="6939185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регулирования ФГОС образования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УО (ИН)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348880"/>
            <a:ext cx="6552728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489964"/>
            <a:ext cx="6440866" cy="12990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в сфере образования для групп обучающихся с умственной отсталостью (интеллектуальными нарушениями)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7" idx="2"/>
          </p:cNvCxnSpPr>
          <p:nvPr/>
        </p:nvCxnSpPr>
        <p:spPr>
          <a:xfrm>
            <a:off x="4696089" y="3789040"/>
            <a:ext cx="0" cy="36004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779912" y="4144579"/>
            <a:ext cx="2088232" cy="450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92451" y="4149080"/>
            <a:ext cx="0" cy="28803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71697" y="4149080"/>
            <a:ext cx="0" cy="28803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267744" y="4437112"/>
            <a:ext cx="2340261" cy="177429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59629" y="4365104"/>
            <a:ext cx="2408715" cy="172819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55776" y="4653136"/>
            <a:ext cx="2464845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легкой степенью умственной отсталости (интеллектуальных нарушений)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08104" y="4653136"/>
            <a:ext cx="2520280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умеренной, тяжелой, глубокой умственной отсталостью;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множественными нарушениями развития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5426"/>
                </a:solidFill>
                <a:latin typeface="Arial Black" panose="020B0A04020102020204" pitchFamily="34" charset="0"/>
              </a:rPr>
              <a:t>Характеристика требований </a:t>
            </a:r>
            <a:r>
              <a:rPr lang="ru-RU" dirty="0" smtClean="0">
                <a:solidFill>
                  <a:srgbClr val="005426"/>
                </a:solidFill>
                <a:latin typeface="Arial Black" panose="020B0A04020102020204" pitchFamily="34" charset="0"/>
              </a:rPr>
              <a:t>ФГОС образования </a:t>
            </a:r>
            <a:r>
              <a:rPr lang="ru-RU" dirty="0">
                <a:solidFill>
                  <a:srgbClr val="005426"/>
                </a:solidFill>
                <a:latin typeface="Arial Black" panose="020B0A04020102020204" pitchFamily="34" charset="0"/>
              </a:rPr>
              <a:t>обучающихся с умственной отсталостью (интеллектуальными нарушениями)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79426" y="185499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ВАРИАНТ 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0" y="2636912"/>
            <a:ext cx="4519614" cy="4104456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образование</a:t>
            </a:r>
            <a:r>
              <a:rPr lang="ru-RU" sz="1600" dirty="0"/>
              <a:t>, которое не соотносится по итоговым достижениям к моменту завершения обучения образованию нормально развивающихся сверстников – нецензовое образование; </a:t>
            </a:r>
            <a:endParaRPr lang="ru-RU" sz="1600" dirty="0" smtClean="0"/>
          </a:p>
          <a:p>
            <a:r>
              <a:rPr lang="ru-RU" sz="1600" dirty="0" smtClean="0"/>
              <a:t>обучение </a:t>
            </a:r>
            <a:r>
              <a:rPr lang="ru-RU" sz="1600" dirty="0"/>
              <a:t>осуществляется в коллективе сверстников со сходными проблемами развития в пролонгированные сроки; </a:t>
            </a:r>
            <a:endParaRPr lang="ru-RU" sz="1600" dirty="0" smtClean="0"/>
          </a:p>
          <a:p>
            <a:r>
              <a:rPr lang="ru-RU" sz="1600" dirty="0" smtClean="0"/>
              <a:t>требует </a:t>
            </a:r>
            <a:r>
              <a:rPr lang="ru-RU" sz="1600" dirty="0"/>
              <a:t>обязательной организации специального обучения и воспитания для реализации как общих, так и особых образовательных потребностей;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структуре образования «академический» компонент редуцирован за счет расширения компонента «жизненной компетенции».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91005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ВАРИАНТ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5025" y="2636912"/>
            <a:ext cx="4041775" cy="3951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уровень </a:t>
            </a:r>
            <a:r>
              <a:rPr lang="ru-RU" dirty="0"/>
              <a:t>образования определяется возможностями ребенка;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структуре образования «академический» компонент редуцирован за счет расширения компонента «жизненной компетенции»; </a:t>
            </a:r>
            <a:endParaRPr lang="ru-RU" dirty="0" smtClean="0"/>
          </a:p>
          <a:p>
            <a:r>
              <a:rPr lang="ru-RU" dirty="0" smtClean="0"/>
              <a:t>ребенок </a:t>
            </a:r>
            <a:r>
              <a:rPr lang="ru-RU" dirty="0"/>
              <a:t>находится в среде сверстников с выраженными нарушениями развития, при этом их проблемы не обязательно должны быть однотипными; </a:t>
            </a:r>
            <a:endParaRPr lang="ru-RU" dirty="0" smtClean="0"/>
          </a:p>
          <a:p>
            <a:r>
              <a:rPr lang="ru-RU" dirty="0" smtClean="0"/>
              <a:t>обязательной </a:t>
            </a:r>
            <a:r>
              <a:rPr lang="ru-RU" dirty="0"/>
              <a:t>является специальная организация всей жизни ребенка для реализации его особых образовательных потребностей в условиях дома и школы. </a:t>
            </a:r>
          </a:p>
        </p:txBody>
      </p:sp>
      <p:pic>
        <p:nvPicPr>
          <p:cNvPr id="12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96752"/>
            <a:ext cx="7848872" cy="8850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ФГОС образования обучающихся с УО (ИН)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1520" y="2996952"/>
            <a:ext cx="2448272" cy="27723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обязательных требований при реализации АООП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5776" y="4511083"/>
            <a:ext cx="3600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920652" y="3338990"/>
            <a:ext cx="0" cy="115212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14202" y="3330773"/>
            <a:ext cx="288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15816" y="4511083"/>
            <a:ext cx="0" cy="10441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20652" y="5548497"/>
            <a:ext cx="288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ятиугольник 15"/>
          <p:cNvSpPr/>
          <p:nvPr/>
        </p:nvSpPr>
        <p:spPr>
          <a:xfrm>
            <a:off x="3202234" y="2852936"/>
            <a:ext cx="5040560" cy="1116124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структуре АООП (в том числе к соотношению обязательной части основной общеобразовательной программы и части, формируемой участниками образовательных отношений) и их объему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3224745" y="4077072"/>
            <a:ext cx="4603676" cy="951225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условиям реализации АООП, в том числе кадровым, финансовым, материально-техническим и иным условиям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914202" y="4511083"/>
            <a:ext cx="31054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ятиугольник 23"/>
          <p:cNvSpPr/>
          <p:nvPr/>
        </p:nvSpPr>
        <p:spPr>
          <a:xfrm>
            <a:off x="3202234" y="5193196"/>
            <a:ext cx="3890046" cy="936104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освоения АООП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043608" y="2204864"/>
            <a:ext cx="916680" cy="72008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2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31840" y="1124744"/>
            <a:ext cx="2808312" cy="914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Учебный план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9812" y="2204864"/>
            <a:ext cx="45182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Часть, формируемая участниками образовательных отношений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20486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Обязательная часть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3501008"/>
            <a:ext cx="2808312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области, учебные предметы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7227" y="3490190"/>
            <a:ext cx="2304256" cy="194421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занятия, обеспечивающие индивидуальные потребности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88938" y="346500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563954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область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( 6 час.)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04893" y="5338667"/>
            <a:ext cx="2808312" cy="119337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внеурочной деятельности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 час.)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2" idx="1"/>
          </p:cNvCxnSpPr>
          <p:nvPr/>
        </p:nvCxnSpPr>
        <p:spPr>
          <a:xfrm flipH="1">
            <a:off x="2195736" y="1581944"/>
            <a:ext cx="936104" cy="62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47131" y="1427076"/>
            <a:ext cx="133214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452320" y="3119264"/>
            <a:ext cx="0" cy="38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19672" y="3108446"/>
            <a:ext cx="0" cy="38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139952" y="3083260"/>
            <a:ext cx="0" cy="38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731483" y="4379404"/>
            <a:ext cx="1073410" cy="1260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644008" y="4379404"/>
            <a:ext cx="720080" cy="959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0240" y="918641"/>
            <a:ext cx="6943402" cy="7200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компоненты АООП обучающихся с УО (ИН)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535" y="3046566"/>
            <a:ext cx="2214182" cy="28053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Пояснительная записка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Планируемые результаты основания АООП обучающимися с УО (ИН)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Система оценки достижения планируемых результатов основания АООП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2865" y="2311831"/>
            <a:ext cx="2214182" cy="7200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1196" y="3064229"/>
            <a:ext cx="1944216" cy="2805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Определяет общее содержание образования обучающихся с УО (ИН) и включает программы, ориентированные на достижение личностных и предметных результатов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8191" y="2311831"/>
            <a:ext cx="196365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63437" y="3055704"/>
            <a:ext cx="2162128" cy="2805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Учебный план, включающий предметные и коррекционно-развивающие области, внеурочную деятельность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Систему специальных условий реализации АООП в соответствии с требованиями Стандарта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8858" y="2297722"/>
            <a:ext cx="2162128" cy="72084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450043" y="1815379"/>
            <a:ext cx="484632" cy="43938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090988" y="1867527"/>
            <a:ext cx="484632" cy="43938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506146" y="1867527"/>
            <a:ext cx="484632" cy="43938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6257676"/>
            <a:ext cx="2959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smtClean="0"/>
              <a:t>fgosreestr.ru</a:t>
            </a:r>
            <a:endParaRPr lang="ru-RU" sz="2400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3" cstate="print"/>
          <a:srcRect l="642" t="24801" r="18706" b="52394"/>
          <a:stretch/>
        </p:blipFill>
        <p:spPr bwMode="auto">
          <a:xfrm>
            <a:off x="539553" y="6165303"/>
            <a:ext cx="5184576" cy="554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41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64904"/>
            <a:ext cx="1750072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базовых учебных действий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0560" y="2564904"/>
            <a:ext cx="1922336" cy="1800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рограммы отдельных учебных предметов, курсов коррекционно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развивающей области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90928" y="2564904"/>
            <a:ext cx="1781272" cy="1800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духовно-нравственного развития (нравственного развития, воспитания)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2564904"/>
            <a:ext cx="1728192" cy="180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экологической культуры, здорового и безопасного образа жизни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4504414"/>
            <a:ext cx="1800200" cy="180490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коррекционной работы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(Вариант 1)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0960" y="4503368"/>
            <a:ext cx="1765897" cy="18059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внеурочной деятельности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4503368"/>
            <a:ext cx="1728192" cy="18059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сотрудничества с семьей обучающегося (Вариант 2)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268760"/>
            <a:ext cx="7848872" cy="8850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Содержательный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компонент АООП обучающихся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с интеллектуальными нарушениями: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114"/>
            <a:ext cx="598834" cy="4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56691730"/>
              </p:ext>
            </p:extLst>
          </p:nvPr>
        </p:nvGraphicFramePr>
        <p:xfrm>
          <a:off x="585143" y="1180984"/>
          <a:ext cx="8280920" cy="534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22945" y="723864"/>
            <a:ext cx="8398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Особенности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обучения детей с нарушением интеллекта: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7922</TotalTime>
  <Words>878</Words>
  <Application>Microsoft Office PowerPoint</Application>
  <PresentationFormat>Экран (4:3)</PresentationFormat>
  <Paragraphs>118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ФГОС образования обучающихся с умственной отсталостью (интеллектуальными нарушениями): ключевые особенности реализации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образования обучающихся с умственной отсталостью (интеллектуальными нарушениями): ключевые особенности реализации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Windows User</cp:lastModifiedBy>
  <cp:revision>569</cp:revision>
  <cp:lastPrinted>2019-10-28T15:41:20Z</cp:lastPrinted>
  <dcterms:created xsi:type="dcterms:W3CDTF">2016-10-11T11:31:03Z</dcterms:created>
  <dcterms:modified xsi:type="dcterms:W3CDTF">2020-08-12T08:09:43Z</dcterms:modified>
</cp:coreProperties>
</file>