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14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8FD140D-03F0-46B2-A9C2-819A3B7188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6FEF7A-4657-44D3-BA0A-2D65D07DB2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269635-722A-4208-874C-57D69A5123F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0B499A-8DAB-4E9A-A1CE-E4CED6CBD26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E0B319-88FB-41B8-91E9-CB30E016FF0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CC29479-4ED7-4B6D-BFC3-2590B5C991C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8B52B37-9484-45DF-B5C0-B39F6CEB2E9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4CBA7A7-6FC6-4956-9554-28687227B1D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03E1C7-F4B8-4ADC-BAEE-A654C0F2607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731D08-8DBD-4A40-8816-0291F41D9C0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549A5B-0A7F-400A-97E3-8D1160296F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33CE18D-14E1-4091-B416-FC7F8F1ED03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C36FB6-8E6C-4606-9413-CDBA11BCBB7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103AA32-1603-44E5-9B5A-45698AA8F7E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B0EBAE-9BE9-4B65-995B-A13FD9C244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E5ADD3-08FA-4E0B-BFA2-AA609ACED64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0D9058D-722F-4DC7-8DB8-6D31F250707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AB93436-4A29-4269-BC81-07BF6BB53E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E57CBB3-C3A7-4A32-B4A0-11EC57339A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98033A-75E7-4D12-A8B4-53395310A6D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61A09F-2994-4760-864D-0E0709DEE01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DD8485-A59B-47E3-955A-71AE7577F12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A38617-FF24-4C08-BF18-87442303137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6844E1-0D4B-4532-A3A7-95AF985AEE9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BB26ADA-5508-408C-9D11-B7B3BA0B1BE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2CFFDC4-133C-407D-A9A7-F65BDDD2CC9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@user-ci5uu8sx7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 descr="C:\Users\Acer\Downloads\1611854083_21-p-art-terapiya-fon-29_.jpg"/>
          <p:cNvPicPr/>
          <p:nvPr/>
        </p:nvPicPr>
        <p:blipFill>
          <a:blip r:embed="rId3"/>
          <a:stretch/>
        </p:blipFill>
        <p:spPr>
          <a:xfrm>
            <a:off x="-324720" y="-99360"/>
            <a:ext cx="10595160" cy="695664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5"/>
          <p:cNvSpPr/>
          <p:nvPr/>
        </p:nvSpPr>
        <p:spPr>
          <a:xfrm>
            <a:off x="1619640" y="2160000"/>
            <a:ext cx="612000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17375E"/>
                </a:solidFill>
                <a:latin typeface="Monotype Corsiva"/>
                <a:ea typeface="DejaVu Sans"/>
              </a:rPr>
              <a:t>Применение методов арт-терапии в коррекционной работе с подростками.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84" name="Прямоугольник 3"/>
          <p:cNvSpPr/>
          <p:nvPr/>
        </p:nvSpPr>
        <p:spPr>
          <a:xfrm>
            <a:off x="1620000" y="4860000"/>
            <a:ext cx="60044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10243E"/>
                </a:solidFill>
                <a:latin typeface="Monotype Corsiva"/>
                <a:ea typeface="DejaVu Sans"/>
              </a:rPr>
              <a:t>Тимофеева  Л.В.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10243E"/>
                </a:solidFill>
                <a:latin typeface="Monotype Corsiva"/>
                <a:ea typeface="DejaVu Sans"/>
              </a:rPr>
              <a:t>педагог-психолог МБОУ СОШ№34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10243E"/>
                </a:solidFill>
                <a:latin typeface="Monotype Corsiva"/>
                <a:ea typeface="DejaVu Sans"/>
              </a:rPr>
              <a:t>города Ставрополя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/>
          <p:cNvPicPr/>
          <p:nvPr/>
        </p:nvPicPr>
        <p:blipFill>
          <a:blip r:embed="rId2"/>
          <a:stretch/>
        </p:blipFill>
        <p:spPr>
          <a:xfrm>
            <a:off x="6840" y="0"/>
            <a:ext cx="9143280" cy="6857280"/>
          </a:xfrm>
          <a:prstGeom prst="rect">
            <a:avLst/>
          </a:prstGeom>
          <a:ln w="9525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18" name="Picture 3"/>
          <p:cNvPicPr/>
          <p:nvPr/>
        </p:nvPicPr>
        <p:blipFill>
          <a:blip r:embed="rId3"/>
          <a:stretch/>
        </p:blipFill>
        <p:spPr>
          <a:xfrm>
            <a:off x="1356840" y="404640"/>
            <a:ext cx="6426000" cy="309996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  <p:pic>
        <p:nvPicPr>
          <p:cNvPr id="119" name="Picture 4"/>
          <p:cNvPicPr/>
          <p:nvPr/>
        </p:nvPicPr>
        <p:blipFill>
          <a:blip r:embed="rId4"/>
          <a:stretch/>
        </p:blipFill>
        <p:spPr>
          <a:xfrm>
            <a:off x="380880" y="3614760"/>
            <a:ext cx="8533800" cy="3166200"/>
          </a:xfrm>
          <a:prstGeom prst="rect">
            <a:avLst/>
          </a:prstGeom>
          <a:ln w="9525">
            <a:solidFill>
              <a:srgbClr val="4F81BD"/>
            </a:solidFill>
            <a:miter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0" descr="https://funart.pro/uploads/posts/2020-04/1587216909_37-p-foni-dlya-delovoi-prezentatsii-66.jpg"/>
          <p:cNvPicPr/>
          <p:nvPr/>
        </p:nvPicPr>
        <p:blipFill>
          <a:blip r:embed="rId2"/>
          <a:stretch/>
        </p:blipFill>
        <p:spPr>
          <a:xfrm>
            <a:off x="-24480" y="0"/>
            <a:ext cx="9167760" cy="685728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6840" y="0"/>
            <a:ext cx="9143280" cy="6857280"/>
          </a:xfrm>
          <a:prstGeom prst="rect">
            <a:avLst/>
          </a:prstGeom>
          <a:ln w="9525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23" name="Picture 2"/>
          <p:cNvPicPr/>
          <p:nvPr/>
        </p:nvPicPr>
        <p:blipFill>
          <a:blip r:embed="rId4"/>
          <a:stretch/>
        </p:blipFill>
        <p:spPr>
          <a:xfrm>
            <a:off x="262080" y="2716560"/>
            <a:ext cx="4057560" cy="3043080"/>
          </a:xfrm>
          <a:prstGeom prst="rect">
            <a:avLst/>
          </a:prstGeom>
          <a:ln w="9525">
            <a:solidFill>
              <a:srgbClr val="E46C0A"/>
            </a:solidFill>
            <a:miter/>
          </a:ln>
        </p:spPr>
      </p:pic>
      <p:sp>
        <p:nvSpPr>
          <p:cNvPr id="124" name="Прямоугольник 8"/>
          <p:cNvSpPr/>
          <p:nvPr/>
        </p:nvSpPr>
        <p:spPr>
          <a:xfrm>
            <a:off x="330480" y="205920"/>
            <a:ext cx="8496360" cy="199836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«Гнездо»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Цель: </a:t>
            </a: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работа над актуальными проблемами и трудностями.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Листы А4 и А3. Написать свои отрицательные эмоции на листе А4, раскрасить, разрезать. На листе А3 нарисовать контур гнезда. Наклеить разрезанные  листочки в хаотичном порядке и сделать из них «гнездо».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Автор методики — Кристина Гунтовая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5" name="Рисунок 124"/>
          <p:cNvPicPr/>
          <p:nvPr/>
        </p:nvPicPr>
        <p:blipFill>
          <a:blip r:embed="rId5"/>
          <a:stretch/>
        </p:blipFill>
        <p:spPr>
          <a:xfrm>
            <a:off x="4680000" y="2743560"/>
            <a:ext cx="4021560" cy="3016080"/>
          </a:xfrm>
          <a:prstGeom prst="rect">
            <a:avLst/>
          </a:prstGeom>
          <a:ln w="19080">
            <a:solidFill>
              <a:srgbClr val="FF8000"/>
            </a:solidFill>
            <a:rou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0" descr="https://funart.pro/uploads/posts/2020-04/1587216909_37-p-foni-dlya-delovoi-prezentatsii-66.jpg"/>
          <p:cNvPicPr/>
          <p:nvPr/>
        </p:nvPicPr>
        <p:blipFill>
          <a:blip r:embed="rId2"/>
          <a:stretch/>
        </p:blipFill>
        <p:spPr>
          <a:xfrm>
            <a:off x="-24480" y="0"/>
            <a:ext cx="9167760" cy="685728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6"/>
          <p:cNvPicPr/>
          <p:nvPr/>
        </p:nvPicPr>
        <p:blipFill>
          <a:blip r:embed="rId3"/>
          <a:stretch/>
        </p:blipFill>
        <p:spPr>
          <a:xfrm>
            <a:off x="6840" y="0"/>
            <a:ext cx="9143280" cy="6857280"/>
          </a:xfrm>
          <a:prstGeom prst="rect">
            <a:avLst/>
          </a:prstGeom>
          <a:ln w="9525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29" name="Picture 2" descr="C:\Users\Acer\Downloads\img18.jpg"/>
          <p:cNvPicPr/>
          <p:nvPr/>
        </p:nvPicPr>
        <p:blipFill>
          <a:blip r:embed="rId4"/>
          <a:stretch/>
        </p:blipFill>
        <p:spPr>
          <a:xfrm>
            <a:off x="684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-36000" y="21240"/>
            <a:ext cx="9143280" cy="6857280"/>
          </a:xfrm>
          <a:prstGeom prst="rect">
            <a:avLst/>
          </a:prstGeom>
          <a:ln w="9525">
            <a:noFill/>
          </a:ln>
        </p:spPr>
      </p:pic>
      <p:sp>
        <p:nvSpPr>
          <p:cNvPr id="86" name="Прямоугольник 2"/>
          <p:cNvSpPr/>
          <p:nvPr/>
        </p:nvSpPr>
        <p:spPr>
          <a:xfrm>
            <a:off x="755640" y="764640"/>
            <a:ext cx="7704000" cy="511200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Методы арт-терапии позволяют каждому человеку творить свою жизнь в буквальном смысле слова: лепить счастье, рисовать печаль, писать о конфликтах и танцевать настроение.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 Огромное преимущество арт-терапии заключается в свободе проявлений, высказываний и действий, которые люди чаще всего не позволяют себе в жизни.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Для работы с подростками главной целью арт-терапии является художественное самовыражение подростков, снятие эмоционального напряжения, осознание радости жизни, самоосознание.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pic>
        <p:nvPicPr>
          <p:cNvPr id="88" name="Picture 2"/>
          <p:cNvPicPr/>
          <p:nvPr/>
        </p:nvPicPr>
        <p:blipFill>
          <a:blip r:embed="rId4"/>
          <a:stretch/>
        </p:blipFill>
        <p:spPr>
          <a:xfrm>
            <a:off x="461880" y="3141000"/>
            <a:ext cx="4127760" cy="3095640"/>
          </a:xfrm>
          <a:prstGeom prst="rect">
            <a:avLst/>
          </a:prstGeom>
          <a:ln w="38100">
            <a:solidFill>
              <a:srgbClr val="E46C0A"/>
            </a:solidFill>
            <a:miter/>
          </a:ln>
        </p:spPr>
      </p:pic>
      <p:pic>
        <p:nvPicPr>
          <p:cNvPr id="89" name="Picture 2" descr="C:\Users\Acer\Downloads\20231114_135538.jpg"/>
          <p:cNvPicPr/>
          <p:nvPr/>
        </p:nvPicPr>
        <p:blipFill>
          <a:blip r:embed="rId5"/>
          <a:stretch/>
        </p:blipFill>
        <p:spPr>
          <a:xfrm>
            <a:off x="4932000" y="1700640"/>
            <a:ext cx="3959280" cy="4870080"/>
          </a:xfrm>
          <a:prstGeom prst="rect">
            <a:avLst/>
          </a:prstGeom>
          <a:ln w="38100">
            <a:solidFill>
              <a:srgbClr val="E46C0A"/>
            </a:solidFill>
            <a:round/>
          </a:ln>
        </p:spPr>
      </p:pic>
      <p:sp>
        <p:nvSpPr>
          <p:cNvPr id="90" name="Прямоугольник 2"/>
          <p:cNvSpPr/>
          <p:nvPr/>
        </p:nvSpPr>
        <p:spPr>
          <a:xfrm>
            <a:off x="179640" y="116640"/>
            <a:ext cx="5760000" cy="280764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Техника «Каракули»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затрагивает сферу творческого потенциала личности, раскрепощает и, тем самым, способствует личностному росту подростка, повышению его уверенности в собственных возможностях.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Была разработана и описана Дональдом Винникоттом.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sp>
        <p:nvSpPr>
          <p:cNvPr id="92" name="Прямоугольник с двумя скругленными соседними углами 3"/>
          <p:cNvSpPr/>
          <p:nvPr/>
        </p:nvSpPr>
        <p:spPr>
          <a:xfrm rot="5400000">
            <a:off x="5652720" y="1832040"/>
            <a:ext cx="3671640" cy="29516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>
              <a:alpha val="90000"/>
            </a:schemeClr>
          </a:solidFill>
          <a:ln>
            <a:solidFill>
              <a:srgbClr val="E46C0A"/>
            </a:solidFill>
            <a:round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rot="16200000" vert="vert270" lIns="45000" tIns="90000" rIns="45000" bIns="90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«Цветок моих достижений»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Цель: осознание своих особенностей личности, работа с ресурсами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3" name="Picture 2"/>
          <p:cNvPicPr/>
          <p:nvPr/>
        </p:nvPicPr>
        <p:blipFill>
          <a:blip r:embed="rId4"/>
          <a:stretch/>
        </p:blipFill>
        <p:spPr>
          <a:xfrm>
            <a:off x="539640" y="188640"/>
            <a:ext cx="4881960" cy="6408000"/>
          </a:xfrm>
          <a:prstGeom prst="rect">
            <a:avLst/>
          </a:prstGeom>
          <a:ln w="9525">
            <a:solidFill>
              <a:srgbClr val="E46C0A"/>
            </a:solidFill>
            <a:miter/>
          </a:ln>
        </p:spPr>
      </p:pic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pic>
        <p:nvPicPr>
          <p:cNvPr id="95" name="Рисунок 1"/>
          <p:cNvPicPr/>
          <p:nvPr/>
        </p:nvPicPr>
        <p:blipFill>
          <a:blip r:embed="rId4"/>
          <a:srcRect l="3802" t="26899" r="3802" b="1702"/>
          <a:stretch/>
        </p:blipFill>
        <p:spPr>
          <a:xfrm>
            <a:off x="179640" y="248760"/>
            <a:ext cx="4751640" cy="4896000"/>
          </a:xfrm>
          <a:prstGeom prst="rect">
            <a:avLst/>
          </a:prstGeom>
          <a:ln w="38100" cap="sq">
            <a:solidFill>
              <a:srgbClr val="E46C0A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" name="Прямоугольник с двумя скругленными соседними углами 3"/>
          <p:cNvSpPr/>
          <p:nvPr/>
        </p:nvSpPr>
        <p:spPr>
          <a:xfrm rot="5400000">
            <a:off x="4788720" y="2492280"/>
            <a:ext cx="3671640" cy="46796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>
              <a:alpha val="90000"/>
            </a:schemeClr>
          </a:solidFill>
          <a:ln>
            <a:solidFill>
              <a:srgbClr val="E46C0A"/>
            </a:solidFill>
            <a:round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rot="16200000" vert="vert270" lIns="45000" tIns="90000" rIns="45000" bIns="90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«Цветок моих достижений»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Перед вами фигура цветка. Представьте, что этот цветок с восемью лепестками отражает вашу жизнь и достижения. Напишите внутри каждого лепестка по одному достоинству вашей личности.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sp>
        <p:nvSpPr>
          <p:cNvPr id="98" name="Прямоугольник с двумя скругленными соседними углами 3"/>
          <p:cNvSpPr/>
          <p:nvPr/>
        </p:nvSpPr>
        <p:spPr>
          <a:xfrm rot="5400000">
            <a:off x="4305960" y="1938240"/>
            <a:ext cx="5760000" cy="37004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>
              <a:alpha val="90000"/>
            </a:schemeClr>
          </a:solidFill>
          <a:ln>
            <a:solidFill>
              <a:srgbClr val="E46C0A"/>
            </a:solidFill>
            <a:round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rot="16200000" vert="vert270" lIns="45000" tIns="90000" rIns="45000" bIns="90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«Цветок моих достижений»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От 8 лепестков отходят ещё по два лепестка. Подумайте и запишите, как эти достоинства могли проявиться дальше в вашей жизни, как они влияют на вас, что дают.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Затем цветок раскрашивается и анализируется.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4"/>
          <a:stretch/>
        </p:blipFill>
        <p:spPr>
          <a:xfrm>
            <a:off x="107640" y="366120"/>
            <a:ext cx="5010840" cy="52606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sp>
        <p:nvSpPr>
          <p:cNvPr id="101" name="Прямоугольник 7"/>
          <p:cNvSpPr/>
          <p:nvPr/>
        </p:nvSpPr>
        <p:spPr>
          <a:xfrm>
            <a:off x="342360" y="188640"/>
            <a:ext cx="8496360" cy="197100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Техника «Ресурс внутри себя»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Цель: </a:t>
            </a: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осознание и проработка эмоций, саморазвитие, работа с негативными эмоциональными состояниями и ресурсами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Автор методики — Кристина Гунтовая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u="sng" strike="noStrike" spc="-1">
                <a:solidFill>
                  <a:srgbClr val="0000FF"/>
                </a:solidFill>
                <a:uFillTx/>
                <a:latin typeface="Times New Roman"/>
                <a:ea typeface="DejaVu Sans"/>
                <a:hlinkClick r:id="rId4"/>
              </a:rPr>
              <a:t>https://www.youtube.com/@user-ci5uu8sx7c</a:t>
            </a: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2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Picture 5"/>
          <p:cNvPicPr/>
          <p:nvPr/>
        </p:nvPicPr>
        <p:blipFill>
          <a:blip r:embed="rId5"/>
          <a:stretch/>
        </p:blipFill>
        <p:spPr>
          <a:xfrm>
            <a:off x="468000" y="2459880"/>
            <a:ext cx="2864880" cy="4199760"/>
          </a:xfrm>
          <a:prstGeom prst="rect">
            <a:avLst/>
          </a:prstGeom>
          <a:ln w="38100">
            <a:solidFill>
              <a:srgbClr val="E46C0A"/>
            </a:solidFill>
            <a:miter/>
          </a:ln>
        </p:spPr>
      </p:pic>
      <p:pic>
        <p:nvPicPr>
          <p:cNvPr id="105" name="Picture 7" descr="http://pm1.narvii.com/7550/6bc278f20f6de3ba4873ca9a8b599caa7538acd1r1-960-727v2_uhq.jpg"/>
          <p:cNvPicPr/>
          <p:nvPr/>
        </p:nvPicPr>
        <p:blipFill>
          <a:blip r:embed="rId6"/>
          <a:stretch/>
        </p:blipFill>
        <p:spPr>
          <a:xfrm>
            <a:off x="3868920" y="2632680"/>
            <a:ext cx="4842720" cy="3666960"/>
          </a:xfrm>
          <a:prstGeom prst="rect">
            <a:avLst/>
          </a:prstGeom>
          <a:ln w="38100">
            <a:solidFill>
              <a:srgbClr val="E46C0A"/>
            </a:solidFill>
            <a:round/>
          </a:ln>
        </p:spPr>
      </p:pic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sp>
        <p:nvSpPr>
          <p:cNvPr id="107" name="Прямоугольник 7"/>
          <p:cNvSpPr/>
          <p:nvPr/>
        </p:nvSpPr>
        <p:spPr>
          <a:xfrm>
            <a:off x="3852000" y="160200"/>
            <a:ext cx="4986720" cy="319608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Техника «Ресурс внутри себя»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Для работы нужен лист формата А3, желательно гуашевые краски и толстая кисть. Делим лист А3 на три части и складываем в книжечку.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Вспоминаем ситуации, которые вызывают у нас неприятные эмоции, и выражаем их в рисунке.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8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0" name="Picture 2"/>
          <p:cNvPicPr/>
          <p:nvPr/>
        </p:nvPicPr>
        <p:blipFill>
          <a:blip r:embed="rId4"/>
          <a:stretch/>
        </p:blipFill>
        <p:spPr>
          <a:xfrm flipH="1">
            <a:off x="183240" y="780840"/>
            <a:ext cx="3470400" cy="5151240"/>
          </a:xfrm>
          <a:prstGeom prst="rect">
            <a:avLst/>
          </a:prstGeom>
          <a:ln w="38100">
            <a:solidFill>
              <a:srgbClr val="E46C0A"/>
            </a:solidFill>
            <a:miter/>
          </a:ln>
        </p:spPr>
      </p:pic>
      <p:sp>
        <p:nvSpPr>
          <p:cNvPr id="111" name="Прямоугольник 8"/>
          <p:cNvSpPr/>
          <p:nvPr/>
        </p:nvSpPr>
        <p:spPr>
          <a:xfrm>
            <a:off x="3919320" y="3573000"/>
            <a:ext cx="4986720" cy="302364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Раскрываем книжку и рисуем место, где нам хорошо и спокойно, место силы, которое дает нам ресурсы.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Затем анализ рисунков.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Всё, что нужно, чтобы справиться со стрессовой ситуацией, есть внутри нас.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/>
          <p:cNvPicPr/>
          <p:nvPr/>
        </p:nvPicPr>
        <p:blipFill>
          <a:blip r:embed="rId3"/>
          <a:stretch/>
        </p:blipFill>
        <p:spPr>
          <a:xfrm>
            <a:off x="0" y="-24840"/>
            <a:ext cx="9179640" cy="6884640"/>
          </a:xfrm>
          <a:prstGeom prst="rect">
            <a:avLst/>
          </a:prstGeom>
          <a:ln w="9525">
            <a:noFill/>
          </a:ln>
        </p:spPr>
      </p:pic>
      <p:sp>
        <p:nvSpPr>
          <p:cNvPr id="113" name="Прямоугольник 3"/>
          <p:cNvSpPr/>
          <p:nvPr/>
        </p:nvSpPr>
        <p:spPr>
          <a:xfrm>
            <a:off x="342360" y="188640"/>
            <a:ext cx="8496360" cy="215964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Колода  «Роботы» - я в прошлом, в настоящем, в будущем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E1C11"/>
                </a:solidFill>
                <a:latin typeface="Times New Roman"/>
                <a:ea typeface="DejaVu Sans"/>
              </a:rPr>
              <a:t>Цель: </a:t>
            </a:r>
            <a:r>
              <a:rPr lang="ru-RU" sz="2400" b="0" strike="noStrike" spc="-1">
                <a:solidFill>
                  <a:srgbClr val="1E1C11"/>
                </a:solidFill>
                <a:latin typeface="Times New Roman"/>
                <a:ea typeface="DejaVu Sans"/>
              </a:rPr>
              <a:t>развивать осознание индивидуальных и личностных особенностей; работа над актуальными проблемами и трудностями, исследование своих ресурсов.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4" name="Picture 6"/>
          <p:cNvPicPr/>
          <p:nvPr/>
        </p:nvPicPr>
        <p:blipFill>
          <a:blip r:embed="rId4"/>
          <a:stretch/>
        </p:blipFill>
        <p:spPr>
          <a:xfrm>
            <a:off x="1801080" y="2535120"/>
            <a:ext cx="5578560" cy="4183920"/>
          </a:xfrm>
          <a:prstGeom prst="rect">
            <a:avLst/>
          </a:prstGeom>
          <a:ln w="9525">
            <a:solidFill>
              <a:srgbClr val="E46C0A"/>
            </a:solidFill>
            <a:miter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335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владимир</cp:lastModifiedBy>
  <cp:revision>138</cp:revision>
  <dcterms:created xsi:type="dcterms:W3CDTF">2012-04-18T10:00:12Z</dcterms:created>
  <dcterms:modified xsi:type="dcterms:W3CDTF">2023-11-15T13:15:41Z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