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5"/>
  </p:notesMasterIdLst>
  <p:sldIdLst>
    <p:sldId id="287" r:id="rId2"/>
    <p:sldId id="308" r:id="rId3"/>
    <p:sldId id="310" r:id="rId4"/>
    <p:sldId id="312" r:id="rId5"/>
    <p:sldId id="309" r:id="rId6"/>
    <p:sldId id="294" r:id="rId7"/>
    <p:sldId id="295" r:id="rId8"/>
    <p:sldId id="286" r:id="rId9"/>
    <p:sldId id="290" r:id="rId10"/>
    <p:sldId id="291" r:id="rId11"/>
    <p:sldId id="297" r:id="rId12"/>
    <p:sldId id="300" r:id="rId13"/>
    <p:sldId id="305" r:id="rId14"/>
    <p:sldId id="261" r:id="rId15"/>
    <p:sldId id="326" r:id="rId16"/>
    <p:sldId id="336" r:id="rId17"/>
    <p:sldId id="329" r:id="rId18"/>
    <p:sldId id="332" r:id="rId19"/>
    <p:sldId id="333" r:id="rId20"/>
    <p:sldId id="325" r:id="rId21"/>
    <p:sldId id="327" r:id="rId22"/>
    <p:sldId id="335" r:id="rId23"/>
    <p:sldId id="337" r:id="rId2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F82C5-A2AD-49C7-832F-89755DF06A33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09AF83E-B202-40BB-A8EC-782AD8EF05C8}" type="pres">
      <dgm:prSet presAssocID="{FC7F82C5-A2AD-49C7-832F-89755DF06A3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8CE6574-5E5B-4663-96BB-50ED9F4C4634}" type="presOf" srcId="{FC7F82C5-A2AD-49C7-832F-89755DF06A33}" destId="{209AF83E-B202-40BB-A8EC-782AD8EF05C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F82C5-A2AD-49C7-832F-89755DF06A33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3BECF2C-8208-4A31-B3A3-4C95456DA142}">
      <dgm:prSet phldrT="[Текст]" custT="1"/>
      <dgm:spPr/>
      <dgm:t>
        <a:bodyPr/>
        <a:lstStyle/>
        <a:p>
          <a:endParaRPr lang="ru-RU" sz="1800" dirty="0" smtClean="0">
            <a:latin typeface="+mn-lt"/>
            <a:cs typeface="Times New Roman" panose="02020603050405020304" pitchFamily="18" charset="0"/>
          </a:endParaRPr>
        </a:p>
        <a:p>
          <a:r>
            <a:rPr lang="ru-RU" sz="1800" dirty="0" smtClean="0">
              <a:latin typeface="+mn-lt"/>
              <a:cs typeface="Times New Roman" panose="02020603050405020304" pitchFamily="18" charset="0"/>
            </a:rPr>
            <a:t>Не знают как реализовать свои потребности желания</a:t>
          </a:r>
          <a:endParaRPr lang="ru-RU" sz="1800" dirty="0">
            <a:latin typeface="+mn-lt"/>
            <a:cs typeface="Times New Roman" panose="02020603050405020304" pitchFamily="18" charset="0"/>
          </a:endParaRPr>
        </a:p>
      </dgm:t>
    </dgm:pt>
    <dgm:pt modelId="{92F102BF-2513-419A-97F8-2E6079E00E66}" type="parTrans" cxnId="{DB404349-5C22-4D82-8463-28669490DC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28088F-BFB3-45C9-A236-6CA82A6B957D}" type="sibTrans" cxnId="{DB404349-5C22-4D82-8463-28669490DC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D3AACA-6BA6-4D0A-A70F-A5DE257387A4}">
      <dgm:prSet phldrT="[Текст]"/>
      <dgm:spPr/>
      <dgm:t>
        <a:bodyPr/>
        <a:lstStyle/>
        <a:p>
          <a:r>
            <a:rPr lang="ru-RU" dirty="0" smtClean="0">
              <a:latin typeface="+mn-lt"/>
              <a:cs typeface="Times New Roman" panose="02020603050405020304" pitchFamily="18" charset="0"/>
            </a:rPr>
            <a:t>Нет четких жизненных целей и ценностей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B4099E6F-AA1A-414B-ABE8-801C92154C5E}" type="parTrans" cxnId="{3BCBDCFE-7D1F-4DC6-8A57-118D01D124B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EE48A9-64C1-4C15-A38C-617EADF39215}" type="sibTrans" cxnId="{3BCBDCFE-7D1F-4DC6-8A57-118D01D124B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C4530-32D0-4986-961D-3A9766AC7DDE}">
      <dgm:prSet phldrT="[Текст]"/>
      <dgm:spPr/>
      <dgm:t>
        <a:bodyPr/>
        <a:lstStyle/>
        <a:p>
          <a:r>
            <a:rPr lang="ru-RU" dirty="0" smtClean="0">
              <a:latin typeface="+mn-lt"/>
              <a:cs typeface="Times New Roman" panose="02020603050405020304" pitchFamily="18" charset="0"/>
            </a:rPr>
            <a:t>Очень значимо признание сверстников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AD034454-1094-4CC2-9BC8-7A8985928086}" type="parTrans" cxnId="{0181D8B1-7978-420A-9259-7471FA40B6E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7273C-5EFC-4A7C-B847-1D3EF43775EF}" type="sibTrans" cxnId="{0181D8B1-7978-420A-9259-7471FA40B6E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36D591-F015-4414-94EB-DFE917142A5B}">
      <dgm:prSet/>
      <dgm:spPr/>
      <dgm:t>
        <a:bodyPr/>
        <a:lstStyle/>
        <a:p>
          <a:r>
            <a:rPr lang="ru-RU" dirty="0" smtClean="0">
              <a:latin typeface="+mn-lt"/>
              <a:cs typeface="Times New Roman" panose="02020603050405020304" pitchFamily="18" charset="0"/>
            </a:rPr>
            <a:t>Плохо устойчивы в ситуации стресса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2DD38FBF-286B-4F10-A081-750F4196E27B}" type="parTrans" cxnId="{2B2D9ADC-1E99-4F19-B4A8-0A65BFB614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AE9D6E-1185-4483-B699-C24D07CF4362}" type="sibTrans" cxnId="{2B2D9ADC-1E99-4F19-B4A8-0A65BFB614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8014A9-CB05-4DA2-96E9-BC1FC498065B}">
      <dgm:prSet custT="1"/>
      <dgm:spPr>
        <a:solidFill>
          <a:schemeClr val="accent2"/>
        </a:solidFill>
      </dgm:spPr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Бескомпромиссны</a:t>
          </a:r>
          <a:endParaRPr lang="ru-RU" sz="20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D8B45544-3892-413B-804C-0FB47D00FB97}" type="parTrans" cxnId="{658F0A43-6864-4804-8C79-18A9B3C8A2E1}">
      <dgm:prSet/>
      <dgm:spPr/>
      <dgm:t>
        <a:bodyPr/>
        <a:lstStyle/>
        <a:p>
          <a:endParaRPr lang="ru-RU"/>
        </a:p>
      </dgm:t>
    </dgm:pt>
    <dgm:pt modelId="{F8858638-EFF8-4181-BA57-F98C3A8002C3}" type="sibTrans" cxnId="{658F0A43-6864-4804-8C79-18A9B3C8A2E1}">
      <dgm:prSet/>
      <dgm:spPr/>
      <dgm:t>
        <a:bodyPr/>
        <a:lstStyle/>
        <a:p>
          <a:endParaRPr lang="ru-RU"/>
        </a:p>
      </dgm:t>
    </dgm:pt>
    <dgm:pt modelId="{8DC22718-E375-4096-A7EC-51CA6BE7680C}">
      <dgm:prSet/>
      <dgm:spPr/>
      <dgm:t>
        <a:bodyPr/>
        <a:lstStyle/>
        <a:p>
          <a:r>
            <a:rPr lang="ru-RU" dirty="0" smtClean="0">
              <a:latin typeface="+mn-lt"/>
              <a:cs typeface="Times New Roman" panose="02020603050405020304" pitchFamily="18" charset="0"/>
            </a:rPr>
            <a:t>Мало жизненного опыта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800C4C48-4914-4BC5-AB60-C0088C24062B}" type="parTrans" cxnId="{A8D35C45-34AC-4DA7-A1BF-32BAEF8E3943}">
      <dgm:prSet/>
      <dgm:spPr/>
      <dgm:t>
        <a:bodyPr/>
        <a:lstStyle/>
        <a:p>
          <a:endParaRPr lang="ru-RU"/>
        </a:p>
      </dgm:t>
    </dgm:pt>
    <dgm:pt modelId="{6869435A-0939-4E3D-8D5A-928454B305A5}" type="sibTrans" cxnId="{A8D35C45-34AC-4DA7-A1BF-32BAEF8E3943}">
      <dgm:prSet/>
      <dgm:spPr/>
      <dgm:t>
        <a:bodyPr/>
        <a:lstStyle/>
        <a:p>
          <a:endParaRPr lang="ru-RU"/>
        </a:p>
      </dgm:t>
    </dgm:pt>
    <dgm:pt modelId="{209AF83E-B202-40BB-A8EC-782AD8EF05C8}" type="pres">
      <dgm:prSet presAssocID="{FC7F82C5-A2AD-49C7-832F-89755DF06A3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7D72F2-D88F-47E1-826D-026AAD8BE96E}" type="pres">
      <dgm:prSet presAssocID="{03BECF2C-8208-4A31-B3A3-4C95456DA142}" presName="horFlow" presStyleCnt="0"/>
      <dgm:spPr/>
    </dgm:pt>
    <dgm:pt modelId="{0B3E00AF-1F9C-479B-B918-4EB2502FC259}" type="pres">
      <dgm:prSet presAssocID="{03BECF2C-8208-4A31-B3A3-4C95456DA142}" presName="bigChev" presStyleLbl="node1" presStyleIdx="0" presStyleCnt="6" custScaleX="419672" custLinFactNeighborX="6264" custLinFactNeighborY="-40826"/>
      <dgm:spPr/>
      <dgm:t>
        <a:bodyPr/>
        <a:lstStyle/>
        <a:p>
          <a:endParaRPr lang="ru-RU"/>
        </a:p>
      </dgm:t>
    </dgm:pt>
    <dgm:pt modelId="{B1841C1A-8896-497A-946A-824036C2D179}" type="pres">
      <dgm:prSet presAssocID="{03BECF2C-8208-4A31-B3A3-4C95456DA142}" presName="vSp" presStyleCnt="0"/>
      <dgm:spPr/>
    </dgm:pt>
    <dgm:pt modelId="{7E6CF3CC-4F29-4582-93B3-A4C58A46B6A7}" type="pres">
      <dgm:prSet presAssocID="{FAD3AACA-6BA6-4D0A-A70F-A5DE257387A4}" presName="horFlow" presStyleCnt="0"/>
      <dgm:spPr/>
    </dgm:pt>
    <dgm:pt modelId="{2B8AA70E-E313-41FF-B3A1-809B7257ED10}" type="pres">
      <dgm:prSet presAssocID="{FAD3AACA-6BA6-4D0A-A70F-A5DE257387A4}" presName="bigChev" presStyleLbl="node1" presStyleIdx="1" presStyleCnt="6" custScaleX="419672" custLinFactNeighborY="-26307"/>
      <dgm:spPr/>
      <dgm:t>
        <a:bodyPr/>
        <a:lstStyle/>
        <a:p>
          <a:endParaRPr lang="ru-RU"/>
        </a:p>
      </dgm:t>
    </dgm:pt>
    <dgm:pt modelId="{3E5DB810-757A-4FDC-A3DE-CE80043AD6D4}" type="pres">
      <dgm:prSet presAssocID="{FAD3AACA-6BA6-4D0A-A70F-A5DE257387A4}" presName="vSp" presStyleCnt="0"/>
      <dgm:spPr/>
    </dgm:pt>
    <dgm:pt modelId="{B5D07573-3F29-44DE-8AE9-BBA96F342F45}" type="pres">
      <dgm:prSet presAssocID="{A90C4530-32D0-4986-961D-3A9766AC7DDE}" presName="horFlow" presStyleCnt="0"/>
      <dgm:spPr/>
    </dgm:pt>
    <dgm:pt modelId="{10799DB5-C720-4AB5-9623-37403A89BFE1}" type="pres">
      <dgm:prSet presAssocID="{A90C4530-32D0-4986-961D-3A9766AC7DDE}" presName="bigChev" presStyleLbl="node1" presStyleIdx="2" presStyleCnt="6" custScaleX="419672" custLinFactNeighborY="-5412"/>
      <dgm:spPr/>
      <dgm:t>
        <a:bodyPr/>
        <a:lstStyle/>
        <a:p>
          <a:endParaRPr lang="ru-RU"/>
        </a:p>
      </dgm:t>
    </dgm:pt>
    <dgm:pt modelId="{6F372524-24BF-4A3A-B9F0-9EA364DDD9C5}" type="pres">
      <dgm:prSet presAssocID="{A90C4530-32D0-4986-961D-3A9766AC7DDE}" presName="vSp" presStyleCnt="0"/>
      <dgm:spPr/>
    </dgm:pt>
    <dgm:pt modelId="{31DB8E09-3C82-4A40-AAD6-FA4C33144047}" type="pres">
      <dgm:prSet presAssocID="{5A36D591-F015-4414-94EB-DFE917142A5B}" presName="horFlow" presStyleCnt="0"/>
      <dgm:spPr/>
    </dgm:pt>
    <dgm:pt modelId="{5C541F1F-1359-4873-9266-71B77667AFAB}" type="pres">
      <dgm:prSet presAssocID="{5A36D591-F015-4414-94EB-DFE917142A5B}" presName="bigChev" presStyleLbl="node1" presStyleIdx="3" presStyleCnt="6" custScaleX="419672"/>
      <dgm:spPr/>
      <dgm:t>
        <a:bodyPr/>
        <a:lstStyle/>
        <a:p>
          <a:endParaRPr lang="ru-RU"/>
        </a:p>
      </dgm:t>
    </dgm:pt>
    <dgm:pt modelId="{39044082-07EA-447F-8AF0-FE28FD206958}" type="pres">
      <dgm:prSet presAssocID="{5A36D591-F015-4414-94EB-DFE917142A5B}" presName="vSp" presStyleCnt="0"/>
      <dgm:spPr/>
    </dgm:pt>
    <dgm:pt modelId="{5BEB7B4F-1982-4B6D-B255-BF3B996CE5EA}" type="pres">
      <dgm:prSet presAssocID="{A08014A9-CB05-4DA2-96E9-BC1FC498065B}" presName="horFlow" presStyleCnt="0"/>
      <dgm:spPr/>
    </dgm:pt>
    <dgm:pt modelId="{D2C9132F-22EC-4C36-8BE0-126E91FB7CC8}" type="pres">
      <dgm:prSet presAssocID="{A08014A9-CB05-4DA2-96E9-BC1FC498065B}" presName="bigChev" presStyleLbl="node1" presStyleIdx="4" presStyleCnt="6" custScaleX="417903" custLinFactY="41295" custLinFactNeighborX="5995" custLinFactNeighborY="100000"/>
      <dgm:spPr/>
      <dgm:t>
        <a:bodyPr/>
        <a:lstStyle/>
        <a:p>
          <a:endParaRPr lang="ru-RU"/>
        </a:p>
      </dgm:t>
    </dgm:pt>
    <dgm:pt modelId="{E900E9DC-EAD5-4165-BA13-E6FE9BB56258}" type="pres">
      <dgm:prSet presAssocID="{A08014A9-CB05-4DA2-96E9-BC1FC498065B}" presName="vSp" presStyleCnt="0"/>
      <dgm:spPr/>
    </dgm:pt>
    <dgm:pt modelId="{9B53636D-061F-4072-9B40-26F076064465}" type="pres">
      <dgm:prSet presAssocID="{8DC22718-E375-4096-A7EC-51CA6BE7680C}" presName="horFlow" presStyleCnt="0"/>
      <dgm:spPr/>
    </dgm:pt>
    <dgm:pt modelId="{0A198B57-A09A-49D7-9BDA-71E93C6076FF}" type="pres">
      <dgm:prSet presAssocID="{8DC22718-E375-4096-A7EC-51CA6BE7680C}" presName="bigChev" presStyleLbl="node1" presStyleIdx="5" presStyleCnt="6" custScaleX="419672" custLinFactY="-7599" custLinFactNeighborY="-100000"/>
      <dgm:spPr/>
      <dgm:t>
        <a:bodyPr/>
        <a:lstStyle/>
        <a:p>
          <a:endParaRPr lang="ru-RU"/>
        </a:p>
      </dgm:t>
    </dgm:pt>
  </dgm:ptLst>
  <dgm:cxnLst>
    <dgm:cxn modelId="{2B2D9ADC-1E99-4F19-B4A8-0A65BFB61427}" srcId="{FC7F82C5-A2AD-49C7-832F-89755DF06A33}" destId="{5A36D591-F015-4414-94EB-DFE917142A5B}" srcOrd="3" destOrd="0" parTransId="{2DD38FBF-286B-4F10-A081-750F4196E27B}" sibTransId="{3FAE9D6E-1185-4483-B699-C24D07CF4362}"/>
    <dgm:cxn modelId="{4416CD3A-8D34-4443-AC6E-07B8518BBC9B}" type="presOf" srcId="{8DC22718-E375-4096-A7EC-51CA6BE7680C}" destId="{0A198B57-A09A-49D7-9BDA-71E93C6076FF}" srcOrd="0" destOrd="0" presId="urn:microsoft.com/office/officeart/2005/8/layout/lProcess3"/>
    <dgm:cxn modelId="{4DFCA831-F70F-4F67-9213-69D80DCAC2EF}" type="presOf" srcId="{A90C4530-32D0-4986-961D-3A9766AC7DDE}" destId="{10799DB5-C720-4AB5-9623-37403A89BFE1}" srcOrd="0" destOrd="0" presId="urn:microsoft.com/office/officeart/2005/8/layout/lProcess3"/>
    <dgm:cxn modelId="{3BCBDCFE-7D1F-4DC6-8A57-118D01D124B8}" srcId="{FC7F82C5-A2AD-49C7-832F-89755DF06A33}" destId="{FAD3AACA-6BA6-4D0A-A70F-A5DE257387A4}" srcOrd="1" destOrd="0" parTransId="{B4099E6F-AA1A-414B-ABE8-801C92154C5E}" sibTransId="{86EE48A9-64C1-4C15-A38C-617EADF39215}"/>
    <dgm:cxn modelId="{658F0A43-6864-4804-8C79-18A9B3C8A2E1}" srcId="{FC7F82C5-A2AD-49C7-832F-89755DF06A33}" destId="{A08014A9-CB05-4DA2-96E9-BC1FC498065B}" srcOrd="4" destOrd="0" parTransId="{D8B45544-3892-413B-804C-0FB47D00FB97}" sibTransId="{F8858638-EFF8-4181-BA57-F98C3A8002C3}"/>
    <dgm:cxn modelId="{A8D35C45-34AC-4DA7-A1BF-32BAEF8E3943}" srcId="{FC7F82C5-A2AD-49C7-832F-89755DF06A33}" destId="{8DC22718-E375-4096-A7EC-51CA6BE7680C}" srcOrd="5" destOrd="0" parTransId="{800C4C48-4914-4BC5-AB60-C0088C24062B}" sibTransId="{6869435A-0939-4E3D-8D5A-928454B305A5}"/>
    <dgm:cxn modelId="{49632901-13D7-4A13-8DEF-FA9E83801B4E}" type="presOf" srcId="{03BECF2C-8208-4A31-B3A3-4C95456DA142}" destId="{0B3E00AF-1F9C-479B-B918-4EB2502FC259}" srcOrd="0" destOrd="0" presId="urn:microsoft.com/office/officeart/2005/8/layout/lProcess3"/>
    <dgm:cxn modelId="{DB404349-5C22-4D82-8463-28669490DC8B}" srcId="{FC7F82C5-A2AD-49C7-832F-89755DF06A33}" destId="{03BECF2C-8208-4A31-B3A3-4C95456DA142}" srcOrd="0" destOrd="0" parTransId="{92F102BF-2513-419A-97F8-2E6079E00E66}" sibTransId="{5328088F-BFB3-45C9-A236-6CA82A6B957D}"/>
    <dgm:cxn modelId="{65B5A819-818C-47E1-8A35-BB9D0A5A2991}" type="presOf" srcId="{A08014A9-CB05-4DA2-96E9-BC1FC498065B}" destId="{D2C9132F-22EC-4C36-8BE0-126E91FB7CC8}" srcOrd="0" destOrd="0" presId="urn:microsoft.com/office/officeart/2005/8/layout/lProcess3"/>
    <dgm:cxn modelId="{DDAB0A6B-D922-4C0A-9A05-421C631C6D52}" type="presOf" srcId="{5A36D591-F015-4414-94EB-DFE917142A5B}" destId="{5C541F1F-1359-4873-9266-71B77667AFAB}" srcOrd="0" destOrd="0" presId="urn:microsoft.com/office/officeart/2005/8/layout/lProcess3"/>
    <dgm:cxn modelId="{98CE6574-5E5B-4663-96BB-50ED9F4C4634}" type="presOf" srcId="{FC7F82C5-A2AD-49C7-832F-89755DF06A33}" destId="{209AF83E-B202-40BB-A8EC-782AD8EF05C8}" srcOrd="0" destOrd="0" presId="urn:microsoft.com/office/officeart/2005/8/layout/lProcess3"/>
    <dgm:cxn modelId="{0181D8B1-7978-420A-9259-7471FA40B6E6}" srcId="{FC7F82C5-A2AD-49C7-832F-89755DF06A33}" destId="{A90C4530-32D0-4986-961D-3A9766AC7DDE}" srcOrd="2" destOrd="0" parTransId="{AD034454-1094-4CC2-9BC8-7A8985928086}" sibTransId="{6307273C-5EFC-4A7C-B847-1D3EF43775EF}"/>
    <dgm:cxn modelId="{22A675B5-2821-48F7-A639-C98E8957DE8B}" type="presOf" srcId="{FAD3AACA-6BA6-4D0A-A70F-A5DE257387A4}" destId="{2B8AA70E-E313-41FF-B3A1-809B7257ED10}" srcOrd="0" destOrd="0" presId="urn:microsoft.com/office/officeart/2005/8/layout/lProcess3"/>
    <dgm:cxn modelId="{B8055C44-FEC6-4F43-B53F-35FCB7703323}" type="presParOf" srcId="{209AF83E-B202-40BB-A8EC-782AD8EF05C8}" destId="{997D72F2-D88F-47E1-826D-026AAD8BE96E}" srcOrd="0" destOrd="0" presId="urn:microsoft.com/office/officeart/2005/8/layout/lProcess3"/>
    <dgm:cxn modelId="{79160013-21DB-4880-8C99-48D8D1AA5149}" type="presParOf" srcId="{997D72F2-D88F-47E1-826D-026AAD8BE96E}" destId="{0B3E00AF-1F9C-479B-B918-4EB2502FC259}" srcOrd="0" destOrd="0" presId="urn:microsoft.com/office/officeart/2005/8/layout/lProcess3"/>
    <dgm:cxn modelId="{6621C3DF-4E3C-4778-9274-CC51E3D5AA85}" type="presParOf" srcId="{209AF83E-B202-40BB-A8EC-782AD8EF05C8}" destId="{B1841C1A-8896-497A-946A-824036C2D179}" srcOrd="1" destOrd="0" presId="urn:microsoft.com/office/officeart/2005/8/layout/lProcess3"/>
    <dgm:cxn modelId="{1DB218FF-D1CC-4B3A-982F-80AAC6C644D4}" type="presParOf" srcId="{209AF83E-B202-40BB-A8EC-782AD8EF05C8}" destId="{7E6CF3CC-4F29-4582-93B3-A4C58A46B6A7}" srcOrd="2" destOrd="0" presId="urn:microsoft.com/office/officeart/2005/8/layout/lProcess3"/>
    <dgm:cxn modelId="{89AE3B65-B382-4EC6-8566-8094447EA9EF}" type="presParOf" srcId="{7E6CF3CC-4F29-4582-93B3-A4C58A46B6A7}" destId="{2B8AA70E-E313-41FF-B3A1-809B7257ED10}" srcOrd="0" destOrd="0" presId="urn:microsoft.com/office/officeart/2005/8/layout/lProcess3"/>
    <dgm:cxn modelId="{49D46BE4-2EAB-4D52-BCEB-5B8477AE3571}" type="presParOf" srcId="{209AF83E-B202-40BB-A8EC-782AD8EF05C8}" destId="{3E5DB810-757A-4FDC-A3DE-CE80043AD6D4}" srcOrd="3" destOrd="0" presId="urn:microsoft.com/office/officeart/2005/8/layout/lProcess3"/>
    <dgm:cxn modelId="{39D0884F-7726-4F48-B1A3-4E14B543280A}" type="presParOf" srcId="{209AF83E-B202-40BB-A8EC-782AD8EF05C8}" destId="{B5D07573-3F29-44DE-8AE9-BBA96F342F45}" srcOrd="4" destOrd="0" presId="urn:microsoft.com/office/officeart/2005/8/layout/lProcess3"/>
    <dgm:cxn modelId="{8551A99F-E070-455E-ADCB-93CB788ACDFD}" type="presParOf" srcId="{B5D07573-3F29-44DE-8AE9-BBA96F342F45}" destId="{10799DB5-C720-4AB5-9623-37403A89BFE1}" srcOrd="0" destOrd="0" presId="urn:microsoft.com/office/officeart/2005/8/layout/lProcess3"/>
    <dgm:cxn modelId="{31B6ADF1-6A87-44AB-B0F8-776040C8A187}" type="presParOf" srcId="{209AF83E-B202-40BB-A8EC-782AD8EF05C8}" destId="{6F372524-24BF-4A3A-B9F0-9EA364DDD9C5}" srcOrd="5" destOrd="0" presId="urn:microsoft.com/office/officeart/2005/8/layout/lProcess3"/>
    <dgm:cxn modelId="{7617B54D-66AF-4FA0-AEEA-E07FDB7A896D}" type="presParOf" srcId="{209AF83E-B202-40BB-A8EC-782AD8EF05C8}" destId="{31DB8E09-3C82-4A40-AAD6-FA4C33144047}" srcOrd="6" destOrd="0" presId="urn:microsoft.com/office/officeart/2005/8/layout/lProcess3"/>
    <dgm:cxn modelId="{67EF5C85-CDAB-41FA-93AB-899D84EA76D1}" type="presParOf" srcId="{31DB8E09-3C82-4A40-AAD6-FA4C33144047}" destId="{5C541F1F-1359-4873-9266-71B77667AFAB}" srcOrd="0" destOrd="0" presId="urn:microsoft.com/office/officeart/2005/8/layout/lProcess3"/>
    <dgm:cxn modelId="{829B2455-0DB2-4A5C-A02E-20AB672F3147}" type="presParOf" srcId="{209AF83E-B202-40BB-A8EC-782AD8EF05C8}" destId="{39044082-07EA-447F-8AF0-FE28FD206958}" srcOrd="7" destOrd="0" presId="urn:microsoft.com/office/officeart/2005/8/layout/lProcess3"/>
    <dgm:cxn modelId="{61B0EA2D-258C-4245-866A-D457EE602C68}" type="presParOf" srcId="{209AF83E-B202-40BB-A8EC-782AD8EF05C8}" destId="{5BEB7B4F-1982-4B6D-B255-BF3B996CE5EA}" srcOrd="8" destOrd="0" presId="urn:microsoft.com/office/officeart/2005/8/layout/lProcess3"/>
    <dgm:cxn modelId="{E5CA6984-DD6A-4DE5-AB77-1C96286D977E}" type="presParOf" srcId="{5BEB7B4F-1982-4B6D-B255-BF3B996CE5EA}" destId="{D2C9132F-22EC-4C36-8BE0-126E91FB7CC8}" srcOrd="0" destOrd="0" presId="urn:microsoft.com/office/officeart/2005/8/layout/lProcess3"/>
    <dgm:cxn modelId="{81C9F271-B561-42DC-B506-11A8AC994BFC}" type="presParOf" srcId="{209AF83E-B202-40BB-A8EC-782AD8EF05C8}" destId="{E900E9DC-EAD5-4165-BA13-E6FE9BB56258}" srcOrd="9" destOrd="0" presId="urn:microsoft.com/office/officeart/2005/8/layout/lProcess3"/>
    <dgm:cxn modelId="{5D248D83-3242-4C21-91F4-FA5AEBEB3CEF}" type="presParOf" srcId="{209AF83E-B202-40BB-A8EC-782AD8EF05C8}" destId="{9B53636D-061F-4072-9B40-26F076064465}" srcOrd="10" destOrd="0" presId="urn:microsoft.com/office/officeart/2005/8/layout/lProcess3"/>
    <dgm:cxn modelId="{FD233EFA-D9F4-431C-8597-626CE4849575}" type="presParOf" srcId="{9B53636D-061F-4072-9B40-26F076064465}" destId="{0A198B57-A09A-49D7-9BDA-71E93C6076F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C45D3-6C80-472C-BE24-335BDBBA9E05}" type="doc">
      <dgm:prSet loTypeId="urn:microsoft.com/office/officeart/2005/8/layout/matrix1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3654CC-7B87-4CC2-9D65-A3CA83136C4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Признаки участия ребенка в опасных группах</a:t>
          </a:r>
          <a:endParaRPr lang="ru-RU" sz="2000" dirty="0">
            <a:solidFill>
              <a:schemeClr val="accent2">
                <a:lumMod val="75000"/>
              </a:schemeClr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3FC833F-0D3B-44BC-BCD2-C9669CE3353E}" type="parTrans" cxnId="{3B265CEE-EBE3-41C5-9549-59847559BF9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CADD97-D188-482E-886F-EAF01496FF4A}" type="sibTrans" cxnId="{3B265CEE-EBE3-41C5-9549-59847559BF9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03757-0100-4547-92D7-83FD1E92703E}">
      <dgm:prSet phldrT="[Текст]" custT="1"/>
      <dgm:spPr/>
      <dgm:t>
        <a:bodyPr/>
        <a:lstStyle/>
        <a:p>
          <a:r>
            <a:rPr lang="ru-RU" sz="2400" dirty="0" smtClean="0"/>
            <a:t>Резкое изменение фона настроения </a:t>
          </a:r>
        </a:p>
        <a:p>
          <a:r>
            <a:rPr lang="ru-RU" sz="2400" dirty="0" smtClean="0"/>
            <a:t>и поведения, преобладание подавленного настроения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C26C9-7E8C-47E1-A2BE-72F4268FC977}" type="parTrans" cxnId="{7871F505-837E-4B8E-B2FF-37BEDD3F967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ECFCA-AA82-41D3-9E98-42681E0F7575}" type="sibTrans" cxnId="{7871F505-837E-4B8E-B2FF-37BEDD3F967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4F9A53-A3C6-45ED-BBD3-62FDEACFD7D9}">
      <dgm:prSet phldrT="[Текст]" custT="1"/>
      <dgm:spPr/>
      <dgm:t>
        <a:bodyPr/>
        <a:lstStyle/>
        <a:p>
          <a:r>
            <a:rPr lang="ru-RU" sz="2000" dirty="0" smtClean="0"/>
            <a:t>Общение в группе и просмотр видеороликов в ночное время, из-за чего ребенок выглядит не выспавшимся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53C2B-943E-4EB5-B6F7-EB9DA66A38BE}" type="parTrans" cxnId="{FDB3AB7F-13C9-4C3B-81A1-7EACEA32CC4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DB6A43-352E-4584-91F6-2B075DAB473F}" type="sibTrans" cxnId="{FDB3AB7F-13C9-4C3B-81A1-7EACEA32CC4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2C0BA-2B5E-4951-8710-EB6692B6425D}">
      <dgm:prSet custT="1"/>
      <dgm:spPr/>
      <dgm:t>
        <a:bodyPr/>
        <a:lstStyle/>
        <a:p>
          <a:r>
            <a:rPr lang="ru-RU" sz="2000" dirty="0" smtClean="0">
              <a:latin typeface="+mn-lt"/>
            </a:rPr>
            <a:t>Значительное время пребывания в интернете, переживание тревоги и негативных эмоций при невозможности выхода в интернет</a:t>
          </a:r>
          <a:endParaRPr lang="ru-RU" altLang="ru-RU" sz="2000" dirty="0">
            <a:latin typeface="+mn-lt"/>
            <a:cs typeface="Times New Roman" panose="02020603050405020304" pitchFamily="18" charset="0"/>
          </a:endParaRPr>
        </a:p>
      </dgm:t>
    </dgm:pt>
    <dgm:pt modelId="{362AEBC5-6C27-4CC8-A72D-CDEDFF35BD51}" type="parTrans" cxnId="{59B4422E-F3DF-411B-AC34-4820A63C129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CAC175-7B09-466D-A798-0B6B7307D218}" type="sibTrans" cxnId="{59B4422E-F3DF-411B-AC34-4820A63C129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46E62-E5AD-4586-985C-6AD5843C4406}">
      <dgm:prSet custT="1"/>
      <dgm:spPr/>
      <dgm:t>
        <a:bodyPr/>
        <a:lstStyle/>
        <a:p>
          <a:r>
            <a:rPr lang="ru-RU" sz="2000" dirty="0" smtClean="0"/>
            <a:t>Выполнение различных заданий и их видеозапись</a:t>
          </a:r>
        </a:p>
        <a:p>
          <a:r>
            <a:rPr lang="ru-RU" sz="2000" dirty="0" smtClean="0"/>
            <a:t>Телесные повреждения, царапины</a:t>
          </a:r>
        </a:p>
        <a:p>
          <a:r>
            <a:rPr lang="ru-RU" sz="2000" dirty="0" smtClean="0"/>
            <a:t>Конфликты с педагогами. Агрессия</a:t>
          </a:r>
          <a:endParaRPr lang="ru-RU" sz="2000" dirty="0"/>
        </a:p>
      </dgm:t>
    </dgm:pt>
    <dgm:pt modelId="{59E350FE-F25B-4A23-B918-83999435ED36}" type="parTrans" cxnId="{47820629-A292-41BF-943C-CF4FD6073A9F}">
      <dgm:prSet/>
      <dgm:spPr/>
      <dgm:t>
        <a:bodyPr/>
        <a:lstStyle/>
        <a:p>
          <a:endParaRPr lang="ru-RU"/>
        </a:p>
      </dgm:t>
    </dgm:pt>
    <dgm:pt modelId="{1E3AB4A6-D5A2-4BDC-8512-5C715B8DD8F8}" type="sibTrans" cxnId="{47820629-A292-41BF-943C-CF4FD6073A9F}">
      <dgm:prSet/>
      <dgm:spPr/>
      <dgm:t>
        <a:bodyPr/>
        <a:lstStyle/>
        <a:p>
          <a:endParaRPr lang="ru-RU"/>
        </a:p>
      </dgm:t>
    </dgm:pt>
    <dgm:pt modelId="{2EECCDB8-3883-4497-A1AA-72CA3D139D4E}" type="pres">
      <dgm:prSet presAssocID="{CB4C45D3-6C80-472C-BE24-335BDBBA9E0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FD8D00-0F03-4CEC-9E11-DC90314640A7}" type="pres">
      <dgm:prSet presAssocID="{CB4C45D3-6C80-472C-BE24-335BDBBA9E05}" presName="matrix" presStyleCnt="0"/>
      <dgm:spPr/>
      <dgm:t>
        <a:bodyPr/>
        <a:lstStyle/>
        <a:p>
          <a:endParaRPr lang="ru-RU"/>
        </a:p>
      </dgm:t>
    </dgm:pt>
    <dgm:pt modelId="{A050EB9B-3551-4E47-BEBB-68D3E837F27C}" type="pres">
      <dgm:prSet presAssocID="{CB4C45D3-6C80-472C-BE24-335BDBBA9E05}" presName="tile1" presStyleLbl="node1" presStyleIdx="0" presStyleCnt="4" custScaleX="103204" custLinFactNeighborX="1905" custLinFactNeighborY="1903"/>
      <dgm:spPr/>
      <dgm:t>
        <a:bodyPr/>
        <a:lstStyle/>
        <a:p>
          <a:endParaRPr lang="ru-RU"/>
        </a:p>
      </dgm:t>
    </dgm:pt>
    <dgm:pt modelId="{B9FD0B06-BE1F-4D14-A71A-78FAFD0A7EAE}" type="pres">
      <dgm:prSet presAssocID="{CB4C45D3-6C80-472C-BE24-335BDBBA9E0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9B1B9-503A-4798-8340-85E5B25865FA}" type="pres">
      <dgm:prSet presAssocID="{CB4C45D3-6C80-472C-BE24-335BDBBA9E05}" presName="tile2" presStyleLbl="node1" presStyleIdx="1" presStyleCnt="4" custScaleX="101904" custLinFactNeighborX="-952" custLinFactNeighborY="1903"/>
      <dgm:spPr/>
      <dgm:t>
        <a:bodyPr/>
        <a:lstStyle/>
        <a:p>
          <a:endParaRPr lang="ru-RU"/>
        </a:p>
      </dgm:t>
    </dgm:pt>
    <dgm:pt modelId="{1F392B5F-0D0F-439F-8990-B4DA32A86E64}" type="pres">
      <dgm:prSet presAssocID="{CB4C45D3-6C80-472C-BE24-335BDBBA9E0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B8E3C-1215-479C-AB09-EEC6FF81E04C}" type="pres">
      <dgm:prSet presAssocID="{CB4C45D3-6C80-472C-BE24-335BDBBA9E05}" presName="tile3" presStyleLbl="node1" presStyleIdx="2" presStyleCnt="4" custScaleY="108409"/>
      <dgm:spPr/>
      <dgm:t>
        <a:bodyPr/>
        <a:lstStyle/>
        <a:p>
          <a:endParaRPr lang="ru-RU"/>
        </a:p>
      </dgm:t>
    </dgm:pt>
    <dgm:pt modelId="{479A035A-71D9-4EB8-9CAA-9AE0415CC9FA}" type="pres">
      <dgm:prSet presAssocID="{CB4C45D3-6C80-472C-BE24-335BDBBA9E0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F8709-B3ED-4B37-B423-1175158BAA5B}" type="pres">
      <dgm:prSet presAssocID="{CB4C45D3-6C80-472C-BE24-335BDBBA9E05}" presName="tile4" presStyleLbl="node1" presStyleIdx="3" presStyleCnt="4" custScaleY="106429"/>
      <dgm:spPr/>
      <dgm:t>
        <a:bodyPr/>
        <a:lstStyle/>
        <a:p>
          <a:endParaRPr lang="ru-RU"/>
        </a:p>
      </dgm:t>
    </dgm:pt>
    <dgm:pt modelId="{DCCACFB7-22C2-4251-B285-AE9C8A21441F}" type="pres">
      <dgm:prSet presAssocID="{CB4C45D3-6C80-472C-BE24-335BDBBA9E0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E883B-A4E0-4156-80EB-8139D48497CE}" type="pres">
      <dgm:prSet presAssocID="{CB4C45D3-6C80-472C-BE24-335BDBBA9E05}" presName="centerTile" presStyleLbl="fgShp" presStyleIdx="0" presStyleCnt="1" custScaleX="17089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321B8CF-62BD-4679-91E1-1CCE01AFE1A3}" type="presOf" srcId="{3D946E62-E5AD-4586-985C-6AD5843C4406}" destId="{DCCACFB7-22C2-4251-B285-AE9C8A21441F}" srcOrd="1" destOrd="0" presId="urn:microsoft.com/office/officeart/2005/8/layout/matrix1"/>
    <dgm:cxn modelId="{151709E3-64A5-46D5-B61B-4ABE1C95B265}" type="presOf" srcId="{604F9A53-A3C6-45ED-BBD3-62FDEACFD7D9}" destId="{2FDB8E3C-1215-479C-AB09-EEC6FF81E04C}" srcOrd="0" destOrd="0" presId="urn:microsoft.com/office/officeart/2005/8/layout/matrix1"/>
    <dgm:cxn modelId="{2E0D7700-4092-47FA-AE07-314AB5F74982}" type="presOf" srcId="{604F9A53-A3C6-45ED-BBD3-62FDEACFD7D9}" destId="{479A035A-71D9-4EB8-9CAA-9AE0415CC9FA}" srcOrd="1" destOrd="0" presId="urn:microsoft.com/office/officeart/2005/8/layout/matrix1"/>
    <dgm:cxn modelId="{59B4422E-F3DF-411B-AC34-4820A63C1297}" srcId="{E13654CC-7B87-4CC2-9D65-A3CA83136C47}" destId="{4492C0BA-2B5E-4951-8710-EB6692B6425D}" srcOrd="1" destOrd="0" parTransId="{362AEBC5-6C27-4CC8-A72D-CDEDFF35BD51}" sibTransId="{9FCAC175-7B09-466D-A798-0B6B7307D218}"/>
    <dgm:cxn modelId="{F7CBECE5-4FE7-4AA6-A634-96C98C304D63}" type="presOf" srcId="{4492C0BA-2B5E-4951-8710-EB6692B6425D}" destId="{6539B1B9-503A-4798-8340-85E5B25865FA}" srcOrd="0" destOrd="0" presId="urn:microsoft.com/office/officeart/2005/8/layout/matrix1"/>
    <dgm:cxn modelId="{41C17EE4-DDCD-4792-87F3-04C9F80E82EC}" type="presOf" srcId="{E13654CC-7B87-4CC2-9D65-A3CA83136C47}" destId="{5BDE883B-A4E0-4156-80EB-8139D48497CE}" srcOrd="0" destOrd="0" presId="urn:microsoft.com/office/officeart/2005/8/layout/matrix1"/>
    <dgm:cxn modelId="{1EE82329-E164-443B-8C19-40EB61BD526D}" type="presOf" srcId="{D6203757-0100-4547-92D7-83FD1E92703E}" destId="{B9FD0B06-BE1F-4D14-A71A-78FAFD0A7EAE}" srcOrd="1" destOrd="0" presId="urn:microsoft.com/office/officeart/2005/8/layout/matrix1"/>
    <dgm:cxn modelId="{47820629-A292-41BF-943C-CF4FD6073A9F}" srcId="{E13654CC-7B87-4CC2-9D65-A3CA83136C47}" destId="{3D946E62-E5AD-4586-985C-6AD5843C4406}" srcOrd="3" destOrd="0" parTransId="{59E350FE-F25B-4A23-B918-83999435ED36}" sibTransId="{1E3AB4A6-D5A2-4BDC-8512-5C715B8DD8F8}"/>
    <dgm:cxn modelId="{B48B756F-C1F2-4B45-AF5A-DB44A67009AE}" type="presOf" srcId="{3D946E62-E5AD-4586-985C-6AD5843C4406}" destId="{C2BF8709-B3ED-4B37-B423-1175158BAA5B}" srcOrd="0" destOrd="0" presId="urn:microsoft.com/office/officeart/2005/8/layout/matrix1"/>
    <dgm:cxn modelId="{FDB3AB7F-13C9-4C3B-81A1-7EACEA32CC41}" srcId="{E13654CC-7B87-4CC2-9D65-A3CA83136C47}" destId="{604F9A53-A3C6-45ED-BBD3-62FDEACFD7D9}" srcOrd="2" destOrd="0" parTransId="{51653C2B-943E-4EB5-B6F7-EB9DA66A38BE}" sibTransId="{00DB6A43-352E-4584-91F6-2B075DAB473F}"/>
    <dgm:cxn modelId="{A68A903C-9927-4C99-93EF-EE91F0C830A8}" type="presOf" srcId="{D6203757-0100-4547-92D7-83FD1E92703E}" destId="{A050EB9B-3551-4E47-BEBB-68D3E837F27C}" srcOrd="0" destOrd="0" presId="urn:microsoft.com/office/officeart/2005/8/layout/matrix1"/>
    <dgm:cxn modelId="{CB1F65BA-B0F9-4943-915A-E12FE6AE69E9}" type="presOf" srcId="{4492C0BA-2B5E-4951-8710-EB6692B6425D}" destId="{1F392B5F-0D0F-439F-8990-B4DA32A86E64}" srcOrd="1" destOrd="0" presId="urn:microsoft.com/office/officeart/2005/8/layout/matrix1"/>
    <dgm:cxn modelId="{3B265CEE-EBE3-41C5-9549-59847559BF91}" srcId="{CB4C45D3-6C80-472C-BE24-335BDBBA9E05}" destId="{E13654CC-7B87-4CC2-9D65-A3CA83136C47}" srcOrd="0" destOrd="0" parTransId="{C3FC833F-0D3B-44BC-BCD2-C9669CE3353E}" sibTransId="{0BCADD97-D188-482E-886F-EAF01496FF4A}"/>
    <dgm:cxn modelId="{5FF56E7D-7A6A-4B9E-8B50-ADA93C92EC07}" type="presOf" srcId="{CB4C45D3-6C80-472C-BE24-335BDBBA9E05}" destId="{2EECCDB8-3883-4497-A1AA-72CA3D139D4E}" srcOrd="0" destOrd="0" presId="urn:microsoft.com/office/officeart/2005/8/layout/matrix1"/>
    <dgm:cxn modelId="{7871F505-837E-4B8E-B2FF-37BEDD3F9671}" srcId="{E13654CC-7B87-4CC2-9D65-A3CA83136C47}" destId="{D6203757-0100-4547-92D7-83FD1E92703E}" srcOrd="0" destOrd="0" parTransId="{CE1C26C9-7E8C-47E1-A2BE-72F4268FC977}" sibTransId="{2D1ECFCA-AA82-41D3-9E98-42681E0F7575}"/>
    <dgm:cxn modelId="{D0EE2875-955A-4C64-8E66-EF8DBA303B43}" type="presParOf" srcId="{2EECCDB8-3883-4497-A1AA-72CA3D139D4E}" destId="{0DFD8D00-0F03-4CEC-9E11-DC90314640A7}" srcOrd="0" destOrd="0" presId="urn:microsoft.com/office/officeart/2005/8/layout/matrix1"/>
    <dgm:cxn modelId="{C7BC881A-3AB0-4C88-A364-5DA8435D0380}" type="presParOf" srcId="{0DFD8D00-0F03-4CEC-9E11-DC90314640A7}" destId="{A050EB9B-3551-4E47-BEBB-68D3E837F27C}" srcOrd="0" destOrd="0" presId="urn:microsoft.com/office/officeart/2005/8/layout/matrix1"/>
    <dgm:cxn modelId="{07FD20C7-0777-4A60-9E37-B72E85C105CF}" type="presParOf" srcId="{0DFD8D00-0F03-4CEC-9E11-DC90314640A7}" destId="{B9FD0B06-BE1F-4D14-A71A-78FAFD0A7EAE}" srcOrd="1" destOrd="0" presId="urn:microsoft.com/office/officeart/2005/8/layout/matrix1"/>
    <dgm:cxn modelId="{C4D800BD-3B8E-4E7D-99EC-FC0FC7E2C4B9}" type="presParOf" srcId="{0DFD8D00-0F03-4CEC-9E11-DC90314640A7}" destId="{6539B1B9-503A-4798-8340-85E5B25865FA}" srcOrd="2" destOrd="0" presId="urn:microsoft.com/office/officeart/2005/8/layout/matrix1"/>
    <dgm:cxn modelId="{88A856BB-A75D-435D-BA1C-0421A5755C73}" type="presParOf" srcId="{0DFD8D00-0F03-4CEC-9E11-DC90314640A7}" destId="{1F392B5F-0D0F-439F-8990-B4DA32A86E64}" srcOrd="3" destOrd="0" presId="urn:microsoft.com/office/officeart/2005/8/layout/matrix1"/>
    <dgm:cxn modelId="{E733AD2C-E398-49E9-8451-FA80078FD9DA}" type="presParOf" srcId="{0DFD8D00-0F03-4CEC-9E11-DC90314640A7}" destId="{2FDB8E3C-1215-479C-AB09-EEC6FF81E04C}" srcOrd="4" destOrd="0" presId="urn:microsoft.com/office/officeart/2005/8/layout/matrix1"/>
    <dgm:cxn modelId="{F9CD46D8-D54E-438D-9B59-6F61D12964BC}" type="presParOf" srcId="{0DFD8D00-0F03-4CEC-9E11-DC90314640A7}" destId="{479A035A-71D9-4EB8-9CAA-9AE0415CC9FA}" srcOrd="5" destOrd="0" presId="urn:microsoft.com/office/officeart/2005/8/layout/matrix1"/>
    <dgm:cxn modelId="{01E9CFAE-82CA-4B33-B0D5-953F334B5F16}" type="presParOf" srcId="{0DFD8D00-0F03-4CEC-9E11-DC90314640A7}" destId="{C2BF8709-B3ED-4B37-B423-1175158BAA5B}" srcOrd="6" destOrd="0" presId="urn:microsoft.com/office/officeart/2005/8/layout/matrix1"/>
    <dgm:cxn modelId="{99B511BA-5E49-4355-A6BC-D0AEB76BB4B4}" type="presParOf" srcId="{0DFD8D00-0F03-4CEC-9E11-DC90314640A7}" destId="{DCCACFB7-22C2-4251-B285-AE9C8A21441F}" srcOrd="7" destOrd="0" presId="urn:microsoft.com/office/officeart/2005/8/layout/matrix1"/>
    <dgm:cxn modelId="{A52730B4-E0F1-4957-89F8-DE621F977959}" type="presParOf" srcId="{2EECCDB8-3883-4497-A1AA-72CA3D139D4E}" destId="{5BDE883B-A4E0-4156-80EB-8139D48497C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E00AF-1F9C-479B-B918-4EB2502FC259}">
      <dsp:nvSpPr>
        <dsp:cNvPr id="0" name=""/>
        <dsp:cNvSpPr/>
      </dsp:nvSpPr>
      <dsp:spPr>
        <a:xfrm>
          <a:off x="1" y="318661"/>
          <a:ext cx="5040558" cy="4804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+mn-lt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  <a:cs typeface="Times New Roman" panose="02020603050405020304" pitchFamily="18" charset="0"/>
            </a:rPr>
            <a:t>Не знают как реализовать свои потребности желания</a:t>
          </a:r>
          <a:endParaRPr lang="ru-RU" sz="1800" kern="1200" dirty="0">
            <a:latin typeface="+mn-lt"/>
            <a:cs typeface="Times New Roman" panose="02020603050405020304" pitchFamily="18" charset="0"/>
          </a:endParaRPr>
        </a:p>
      </dsp:txBody>
      <dsp:txXfrm>
        <a:off x="240215" y="318661"/>
        <a:ext cx="4560130" cy="480428"/>
      </dsp:txXfrm>
    </dsp:sp>
    <dsp:sp modelId="{2B8AA70E-E313-41FF-B3A1-809B7257ED10}">
      <dsp:nvSpPr>
        <dsp:cNvPr id="0" name=""/>
        <dsp:cNvSpPr/>
      </dsp:nvSpPr>
      <dsp:spPr>
        <a:xfrm>
          <a:off x="0" y="936102"/>
          <a:ext cx="5040558" cy="4804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Times New Roman" panose="02020603050405020304" pitchFamily="18" charset="0"/>
            </a:rPr>
            <a:t>Нет четких жизненных целей и ценностей</a:t>
          </a:r>
          <a:endParaRPr lang="ru-RU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40214" y="936102"/>
        <a:ext cx="4560130" cy="480428"/>
      </dsp:txXfrm>
    </dsp:sp>
    <dsp:sp modelId="{10799DB5-C720-4AB5-9623-37403A89BFE1}">
      <dsp:nvSpPr>
        <dsp:cNvPr id="0" name=""/>
        <dsp:cNvSpPr/>
      </dsp:nvSpPr>
      <dsp:spPr>
        <a:xfrm>
          <a:off x="0" y="1584176"/>
          <a:ext cx="5040558" cy="4804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Times New Roman" panose="02020603050405020304" pitchFamily="18" charset="0"/>
            </a:rPr>
            <a:t>Очень значимо признание сверстников</a:t>
          </a:r>
          <a:endParaRPr lang="ru-RU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40214" y="1584176"/>
        <a:ext cx="4560130" cy="480428"/>
      </dsp:txXfrm>
    </dsp:sp>
    <dsp:sp modelId="{5C541F1F-1359-4873-9266-71B77667AFAB}">
      <dsp:nvSpPr>
        <dsp:cNvPr id="0" name=""/>
        <dsp:cNvSpPr/>
      </dsp:nvSpPr>
      <dsp:spPr>
        <a:xfrm>
          <a:off x="0" y="2157865"/>
          <a:ext cx="5040558" cy="4804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Times New Roman" panose="02020603050405020304" pitchFamily="18" charset="0"/>
            </a:rPr>
            <a:t>Плохо устойчивы в ситуации стресса</a:t>
          </a:r>
          <a:endParaRPr lang="ru-RU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40214" y="2157865"/>
        <a:ext cx="4560130" cy="480428"/>
      </dsp:txXfrm>
    </dsp:sp>
    <dsp:sp modelId="{D2C9132F-22EC-4C36-8BE0-126E91FB7CC8}">
      <dsp:nvSpPr>
        <dsp:cNvPr id="0" name=""/>
        <dsp:cNvSpPr/>
      </dsp:nvSpPr>
      <dsp:spPr>
        <a:xfrm>
          <a:off x="21248" y="3384375"/>
          <a:ext cx="5019311" cy="480428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Бескомпромиссны</a:t>
          </a:r>
          <a:endParaRPr lang="ru-RU" sz="20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261462" y="3384375"/>
        <a:ext cx="4538883" cy="480428"/>
      </dsp:txXfrm>
    </dsp:sp>
    <dsp:sp modelId="{0A198B57-A09A-49D7-9BDA-71E93C6076FF}">
      <dsp:nvSpPr>
        <dsp:cNvPr id="0" name=""/>
        <dsp:cNvSpPr/>
      </dsp:nvSpPr>
      <dsp:spPr>
        <a:xfrm>
          <a:off x="0" y="2736306"/>
          <a:ext cx="5040558" cy="4804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Times New Roman" panose="02020603050405020304" pitchFamily="18" charset="0"/>
            </a:rPr>
            <a:t>Мало жизненного опыта</a:t>
          </a:r>
          <a:endParaRPr lang="ru-RU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40214" y="2736306"/>
        <a:ext cx="4560130" cy="480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0EB9B-3551-4E47-BEBB-68D3E837F27C}">
      <dsp:nvSpPr>
        <dsp:cNvPr id="0" name=""/>
        <dsp:cNvSpPr/>
      </dsp:nvSpPr>
      <dsp:spPr>
        <a:xfrm rot="16200000">
          <a:off x="883990" y="-862363"/>
          <a:ext cx="2736304" cy="4450127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Резкое изменение фона настроения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 поведения, преобладание подавленного настроения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7079" y="-5452"/>
        <a:ext cx="4450127" cy="2052228"/>
      </dsp:txXfrm>
    </dsp:sp>
    <dsp:sp modelId="{6539B1B9-503A-4798-8340-85E5B25865FA}">
      <dsp:nvSpPr>
        <dsp:cNvPr id="0" name=""/>
        <dsp:cNvSpPr/>
      </dsp:nvSpPr>
      <dsp:spPr>
        <a:xfrm>
          <a:off x="4243885" y="-5452"/>
          <a:ext cx="4394071" cy="2736304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</a:rPr>
            <a:t>Значительное время пребывания в интернете, переживание тревоги и негативных эмоций при невозможности выхода в интернет</a:t>
          </a:r>
          <a:endParaRPr lang="ru-RU" altLang="ru-RU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4243885" y="-5452"/>
        <a:ext cx="4394071" cy="2052228"/>
      </dsp:txXfrm>
    </dsp:sp>
    <dsp:sp modelId="{2FDB8E3C-1215-479C-AB09-EEC6FF81E04C}">
      <dsp:nvSpPr>
        <dsp:cNvPr id="0" name=""/>
        <dsp:cNvSpPr/>
      </dsp:nvSpPr>
      <dsp:spPr>
        <a:xfrm rot="10800000">
          <a:off x="14013" y="2563732"/>
          <a:ext cx="4311972" cy="2966399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Общение в группе и просмотр видеороликов в ночное время, из-за чего ребенок выглядит не выспавшимся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013" y="3305332"/>
        <a:ext cx="4311972" cy="2224799"/>
      </dsp:txXfrm>
    </dsp:sp>
    <dsp:sp modelId="{C2BF8709-B3ED-4B37-B423-1175158BAA5B}">
      <dsp:nvSpPr>
        <dsp:cNvPr id="0" name=""/>
        <dsp:cNvSpPr/>
      </dsp:nvSpPr>
      <dsp:spPr>
        <a:xfrm rot="5400000">
          <a:off x="5025861" y="1890946"/>
          <a:ext cx="2912220" cy="431197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Выполнение различных заданий и их видеозапись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Телесные повреждения, царапины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Конфликты с педагогами. Агрессия</a:t>
          </a:r>
          <a:endParaRPr lang="ru-RU" sz="2000" kern="1200" dirty="0"/>
        </a:p>
      </dsp:txBody>
      <dsp:txXfrm rot="-5400000">
        <a:off x="4325986" y="3318876"/>
        <a:ext cx="4311972" cy="2184165"/>
      </dsp:txXfrm>
    </dsp:sp>
    <dsp:sp modelId="{5BDE883B-A4E0-4156-80EB-8139D48497CE}">
      <dsp:nvSpPr>
        <dsp:cNvPr id="0" name=""/>
        <dsp:cNvSpPr/>
      </dsp:nvSpPr>
      <dsp:spPr>
        <a:xfrm>
          <a:off x="2101340" y="2052228"/>
          <a:ext cx="4421263" cy="1368152"/>
        </a:xfrm>
        <a:prstGeom prst="round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Признаки участия ребенка в опасных группах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2168128" y="2119016"/>
        <a:ext cx="4287687" cy="1234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51080-F3A6-41FB-863B-247C89F3D4AA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67B9-F55D-4AB9-8B05-45017E704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33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каждой группы «смерти» есть свой </a:t>
            </a:r>
            <a:r>
              <a:rPr lang="ru-RU" b="1" dirty="0" smtClean="0"/>
              <a:t>логотип.</a:t>
            </a:r>
            <a:r>
              <a:rPr lang="ru-RU" dirty="0" smtClean="0"/>
              <a:t> Чаще всего это символика богов — ребенок, думая, что он часть чего-то важного, ритуального и доступного избранным, воспринимает логотип как татем, который дает ему при условии выполнения инструкций могущество и безнаказанность. Изображения ножей, лезвий, бритвы, шрамов, надрезов и капель крови на белом фоне — все эти картинки также изобилуют на сайте, приучая детей к мысли о смерти и страданиям.</a:t>
            </a:r>
          </a:p>
          <a:p>
            <a:r>
              <a:rPr lang="ru-RU" b="1" dirty="0" smtClean="0"/>
              <a:t>Картинки и фото в сером, черном и красном цвете</a:t>
            </a:r>
            <a:endParaRPr lang="ru-RU" dirty="0" smtClean="0"/>
          </a:p>
          <a:p>
            <a:r>
              <a:rPr lang="ru-RU" dirty="0" smtClean="0"/>
              <a:t>Унылые фотографии в серых оттенках, тревожные красно-черные рисунки воздействуют на психику угнетающе. При их рассматривании детская психика входит в состояние депрессии, замкнутой комнаты, из которой нет выхода.</a:t>
            </a:r>
          </a:p>
          <a:p>
            <a:r>
              <a:rPr lang="ru-RU" b="1" dirty="0" smtClean="0"/>
              <a:t>Засилье Слов на букву «С»</a:t>
            </a:r>
            <a:endParaRPr lang="ru-RU" dirty="0" smtClean="0"/>
          </a:p>
          <a:p>
            <a:r>
              <a:rPr lang="ru-RU" dirty="0" smtClean="0"/>
              <a:t>В призывах и постах таких групп много слов на букву «С». Этот прием — </a:t>
            </a:r>
            <a:r>
              <a:rPr lang="ru-RU" b="1" dirty="0" smtClean="0"/>
              <a:t>техника «стрессового слова»: </a:t>
            </a:r>
            <a:r>
              <a:rPr lang="ru-RU" dirty="0" smtClean="0"/>
              <a:t>такие слова, как «смерть», «самоубийство», «страх» и т. п. прячутся между другими словами, начинающимися на букву «С». Таким образом, ребенок быстрее привыкает к потерям, которые на самом деле должны были бы его пугать; для него это становится нормой, частью жизни, а значит, его проще подтолкнуть к необратимым действиям.</a:t>
            </a:r>
          </a:p>
          <a:p>
            <a:r>
              <a:rPr lang="ru-RU" dirty="0" smtClean="0"/>
              <a:t>Фото рельс, уплывающего парохода, удаляющегося человека в приглушенных серых тонах навязывают подросткам мысль, что все в жизни тленно, всегда в жизни уходят близкие люди и дети остаются одни.</a:t>
            </a:r>
          </a:p>
          <a:p>
            <a:r>
              <a:rPr lang="ru-RU" b="1" dirty="0" smtClean="0"/>
              <a:t>Психоделическая музыка</a:t>
            </a:r>
            <a:endParaRPr lang="ru-RU" dirty="0" smtClean="0"/>
          </a:p>
          <a:p>
            <a:r>
              <a:rPr lang="ru-RU" dirty="0" smtClean="0"/>
              <a:t>Такие группы постоянно пополняются психоделической музыкой (самые распространенные — </a:t>
            </a:r>
            <a:r>
              <a:rPr lang="ru-RU" dirty="0" err="1" smtClean="0"/>
              <a:t>Psynergy</a:t>
            </a:r>
            <a:r>
              <a:rPr lang="ru-RU" dirty="0" smtClean="0"/>
              <a:t> </a:t>
            </a:r>
            <a:r>
              <a:rPr lang="ru-RU" dirty="0" err="1" smtClean="0"/>
              <a:t>Project</a:t>
            </a:r>
            <a:r>
              <a:rPr lang="ru-RU" dirty="0" smtClean="0"/>
              <a:t>, </a:t>
            </a:r>
            <a:r>
              <a:rPr lang="ru-RU" dirty="0" err="1" smtClean="0"/>
              <a:t>Twisted</a:t>
            </a:r>
            <a:r>
              <a:rPr lang="ru-RU" dirty="0" smtClean="0"/>
              <a:t> </a:t>
            </a:r>
            <a:r>
              <a:rPr lang="ru-RU" dirty="0" err="1" smtClean="0"/>
              <a:t>Mind</a:t>
            </a:r>
            <a:r>
              <a:rPr lang="ru-RU" dirty="0" smtClean="0"/>
              <a:t>, </a:t>
            </a:r>
            <a:r>
              <a:rPr lang="ru-RU" dirty="0" err="1" smtClean="0"/>
              <a:t>Beatroots</a:t>
            </a:r>
            <a:r>
              <a:rPr lang="ru-RU" dirty="0" smtClean="0"/>
              <a:t> и т. д), в которой биты, не совпадая с биоритмами человеческого организма, вгоняют сознание подростка в депрессивный транс, и им в таком состоянии очень просто управлять.</a:t>
            </a:r>
          </a:p>
          <a:p>
            <a:r>
              <a:rPr lang="ru-RU" sz="1200" b="1" dirty="0" smtClean="0"/>
              <a:t>Изобилие фраз о бессмысленности жизни</a:t>
            </a:r>
            <a:endParaRPr lang="ru-RU" sz="1200" dirty="0" smtClean="0"/>
          </a:p>
          <a:p>
            <a:r>
              <a:rPr lang="ru-RU" sz="1200" dirty="0" smtClean="0"/>
              <a:t>При этом фразы об одиночестве в этом мире, боли и разочаровании в людях замаскированы под цитаты известных авторитетных людей или слова священников. </a:t>
            </a:r>
          </a:p>
          <a:p>
            <a:r>
              <a:rPr lang="ru-RU" dirty="0" smtClean="0"/>
              <a:t>А призывы к смерти вуалируются за красивыми философскими стихами. Например: «В 4:20 киты не проснутся, В тихом доме не ждет их рассвет. Звезды с неба на крыши прольются. Играешь со мной? — Жду ответ».</a:t>
            </a:r>
          </a:p>
          <a:p>
            <a:r>
              <a:rPr lang="ru-RU" dirty="0" smtClean="0"/>
              <a:t>Например, «#</a:t>
            </a:r>
            <a:r>
              <a:rPr lang="ru-RU" dirty="0" err="1" smtClean="0"/>
              <a:t>морекитов</a:t>
            </a:r>
            <a:r>
              <a:rPr lang="ru-RU" dirty="0" smtClean="0"/>
              <a:t>», «#</a:t>
            </a:r>
            <a:r>
              <a:rPr lang="ru-RU" dirty="0" err="1" smtClean="0"/>
              <a:t>тихийдом</a:t>
            </a:r>
            <a:r>
              <a:rPr lang="ru-RU" dirty="0" smtClean="0"/>
              <a:t>», «#</a:t>
            </a:r>
            <a:r>
              <a:rPr lang="ru-RU" dirty="0" err="1" smtClean="0"/>
              <a:t>мертвыедуши</a:t>
            </a:r>
            <a:r>
              <a:rPr lang="ru-RU" dirty="0" smtClean="0"/>
              <a:t>», «#</a:t>
            </a:r>
            <a:r>
              <a:rPr lang="ru-RU" dirty="0" err="1" smtClean="0"/>
              <a:t>ня,пока</a:t>
            </a:r>
            <a:r>
              <a:rPr lang="ru-RU" dirty="0" smtClean="0"/>
              <a:t>» и т. п. — это логотипы групп самоубийц. Также могут быть </a:t>
            </a:r>
            <a:r>
              <a:rPr lang="ru-RU" dirty="0" err="1" smtClean="0"/>
              <a:t>хештеги</a:t>
            </a:r>
            <a:r>
              <a:rPr lang="ru-RU" dirty="0" smtClean="0"/>
              <a:t> f57, f58, d28 и т. п., где обычно названия таких групп прописываются по алгоритму: буква — с нее начинается имя администратора, цифра — его порядковый номер самоубийства.</a:t>
            </a:r>
          </a:p>
          <a:p>
            <a:endParaRPr lang="ru-RU" sz="1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6EED-D7AA-4A5A-81E0-78AED7B19F3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5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46707-56F8-4469-9A06-60E56C6EDDD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1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D63D-1B34-4F0B-BE0E-D157EA6C314C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A91D-55AD-4A32-BB22-A56CE11D6BB7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84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FBF44-5FBE-44EE-A2C9-398DA73DDB59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2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A591-946B-411C-9637-1A9306CF7E34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1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952F-8883-4581-8867-A071BF18D0B4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9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B52-B8CB-479F-9E2C-56AAA561FB6C}" type="datetime1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90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B61E-02D3-4D15-86D0-DD336043E18D}" type="datetime1">
              <a:rPr lang="ru-RU" smtClean="0"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05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7D64-960C-49B1-9FB3-B8CECD27D502}" type="datetime1">
              <a:rPr lang="ru-RU" smtClean="0"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5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9728-B0E9-429A-B279-A854570EBD35}" type="datetime1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7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DC3B-1E71-46B7-BD84-33BE3F3CC53E}" type="datetime1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5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49AD-7EE7-4A70-AE03-2433177AADC3}" type="datetime1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9C348-0B42-4125-A8FC-1F5F14403909}" type="datetime1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u.wikipedia.org/wiki/%D0%A4%D0%B8%D1%88%D0%B8%D0%BD%D0%B3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4" y="121305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7584" y="2285549"/>
            <a:ext cx="7704856" cy="1073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400" b="1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Профилактика интернет-рисков и угроз жизни детей и подростков</a:t>
            </a:r>
            <a:r>
              <a:rPr lang="ru-RU" sz="2400" cap="all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400" cap="all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502224" y="5301208"/>
            <a:ext cx="5184576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srgbClr val="073C65"/>
                </a:solidFill>
              </a:rPr>
              <a:t>Мезенцева Наталия Александровна, </a:t>
            </a:r>
          </a:p>
          <a:p>
            <a:pPr marL="0" indent="0" algn="r">
              <a:spcBef>
                <a:spcPts val="0"/>
              </a:spcBef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srgbClr val="073C65"/>
                </a:solidFill>
              </a:rPr>
              <a:t>старший преподаватель кафедры специального и инклюзивного образования СКИРО </a:t>
            </a:r>
            <a:r>
              <a:rPr lang="ru-RU" altLang="ru-RU" sz="1400" dirty="0" err="1" smtClean="0">
                <a:solidFill>
                  <a:srgbClr val="073C65"/>
                </a:solidFill>
              </a:rPr>
              <a:t>ПКиПРО</a:t>
            </a:r>
            <a:endParaRPr lang="ru-RU" altLang="ru-RU" sz="1400" dirty="0">
              <a:solidFill>
                <a:srgbClr val="073C6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2050" name="Picture 2" descr="https://tgnews.ru/sites/1-smi/uploads/2018%202018%202018/free%20foto/01/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9" y="3665349"/>
            <a:ext cx="2592288" cy="17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Только никому не говори»: о чем молчат подростки?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07975" y="1531938"/>
            <a:ext cx="4624065" cy="16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lvl="0" indent="0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1. Жизненные </a:t>
            </a:r>
            <a:r>
              <a:rPr lang="ru-RU" sz="2600" dirty="0">
                <a:solidFill>
                  <a:srgbClr val="002060"/>
                </a:solidFill>
              </a:rPr>
              <a:t>обстоятельства или ситуации, воспринимаемые подростком как невыносимо трудные, </a:t>
            </a:r>
            <a:r>
              <a:rPr lang="ru-RU" sz="2600" dirty="0" smtClean="0">
                <a:solidFill>
                  <a:srgbClr val="002060"/>
                </a:solidFill>
              </a:rPr>
              <a:t>непреодолимые</a:t>
            </a:r>
            <a:endParaRPr lang="ru-RU" dirty="0"/>
          </a:p>
        </p:txBody>
      </p:sp>
      <p:sp>
        <p:nvSpPr>
          <p:cNvPr id="5" name="AutoShape 4" descr="Только никому не говори»: о чем молчат подростк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4512568"/>
            <a:ext cx="4680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2. Бесконтрольное </a:t>
            </a:r>
            <a:r>
              <a:rPr lang="ru-RU" sz="2400" dirty="0">
                <a:solidFill>
                  <a:srgbClr val="002060"/>
                </a:solidFill>
              </a:rPr>
              <a:t>пользование </a:t>
            </a:r>
            <a:r>
              <a:rPr lang="ru-RU" sz="2400" dirty="0" smtClean="0">
                <a:solidFill>
                  <a:srgbClr val="002060"/>
                </a:solidFill>
              </a:rPr>
              <a:t>Интернет-ресурсами</a:t>
            </a:r>
            <a:r>
              <a:rPr lang="ru-RU" sz="2400" dirty="0">
                <a:solidFill>
                  <a:srgbClr val="002060"/>
                </a:solidFill>
              </a:rPr>
              <a:t>, через которые на него может оказываться деструктивное </a:t>
            </a:r>
            <a:r>
              <a:rPr lang="ru-RU" sz="2400" dirty="0" smtClean="0">
                <a:solidFill>
                  <a:srgbClr val="002060"/>
                </a:solidFill>
              </a:rPr>
              <a:t>воздействие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805" y="1332174"/>
            <a:ext cx="3649563" cy="2349237"/>
          </a:xfrm>
          <a:prstGeom prst="rect">
            <a:avLst/>
          </a:prstGeom>
        </p:spPr>
      </p:pic>
      <p:pic>
        <p:nvPicPr>
          <p:cNvPr id="6152" name="Picture 8" descr="Что делать, если подросток целый день сидит за компьютером? | Педагогика +  | Яндекс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4243"/>
            <a:ext cx="3384376" cy="22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49794" y="714665"/>
            <a:ext cx="5453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Что может стать угрозой?</a:t>
            </a:r>
          </a:p>
        </p:txBody>
      </p:sp>
      <p:pic>
        <p:nvPicPr>
          <p:cNvPr id="13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ages.ru.prom.st/72198960_w640_h640_danger_znak_opasnost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5072878"/>
            <a:ext cx="801755" cy="80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4281" y="1486078"/>
            <a:ext cx="228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Деструкция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(</a:t>
            </a:r>
            <a:r>
              <a:rPr lang="ru-RU" sz="2400" i="1" dirty="0" smtClean="0">
                <a:solidFill>
                  <a:srgbClr val="002060"/>
                </a:solidFill>
              </a:rPr>
              <a:t>лат. </a:t>
            </a:r>
            <a:r>
              <a:rPr lang="ru-RU" sz="2400" i="1" dirty="0" err="1" smtClean="0">
                <a:solidFill>
                  <a:srgbClr val="002060"/>
                </a:solidFill>
              </a:rPr>
              <a:t>destructio</a:t>
            </a:r>
            <a:r>
              <a:rPr lang="ru-RU" sz="2400" i="1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разрушаю</a:t>
            </a:r>
            <a:r>
              <a:rPr lang="ru-RU" sz="2400" dirty="0" smtClean="0">
                <a:solidFill>
                  <a:srgbClr val="002060"/>
                </a:solidFill>
              </a:rPr>
              <a:t>) - разрушение, нарушение нормальной структуры 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</a:rPr>
              <a:t>чего-либо, уничтожение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144" y="1622810"/>
            <a:ext cx="228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Разрушение личности человека через разрушение психики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21" y="2047071"/>
            <a:ext cx="4020511" cy="27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65112" y="4963953"/>
            <a:ext cx="7488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None/>
            </a:pPr>
            <a:r>
              <a:rPr lang="ru-RU" sz="2000" b="1" dirty="0">
                <a:solidFill>
                  <a:schemeClr val="bg1"/>
                </a:solidFill>
              </a:rPr>
              <a:t>«Деструктивные группы» </a:t>
            </a:r>
            <a:r>
              <a:rPr lang="ru-RU" sz="2000" dirty="0">
                <a:solidFill>
                  <a:schemeClr val="bg1"/>
                </a:solidFill>
              </a:rPr>
              <a:t>— это группы субъектов (компании) главным объединяющим признаком, которых является: культовая идеология и применение техник «контроля сознания» к своим </a:t>
            </a:r>
            <a:r>
              <a:rPr lang="ru-RU" sz="2000" dirty="0" smtClean="0">
                <a:solidFill>
                  <a:schemeClr val="bg1"/>
                </a:solidFill>
              </a:rPr>
              <a:t>сотрудникам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6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11" y="3953679"/>
            <a:ext cx="625176" cy="878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5168472"/>
            <a:ext cx="7106296" cy="11878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«Деструктивные группы» </a:t>
            </a:r>
            <a:r>
              <a:rPr lang="ru-RU" dirty="0">
                <a:solidFill>
                  <a:srgbClr val="002060"/>
                </a:solidFill>
              </a:rPr>
              <a:t>— это группы субъектов (компании) главным объединяющим признаком, которых является: культовая идеология и применение техник «контроля сознания» к своим сотрудникам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1308" y="875568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Вовлечение в группы деструктивной направленности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6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56213"/>
            <a:ext cx="8111752" cy="576068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«Группы </a:t>
            </a:r>
            <a:r>
              <a:rPr lang="ru-RU" sz="2400" b="1" dirty="0">
                <a:solidFill>
                  <a:srgbClr val="002060"/>
                </a:solidFill>
              </a:rPr>
              <a:t>смерти» </a:t>
            </a:r>
            <a:r>
              <a:rPr lang="ru-RU" sz="2400" dirty="0">
                <a:solidFill>
                  <a:srgbClr val="002060"/>
                </a:solidFill>
              </a:rPr>
              <a:t>- это группы в социальных сетях, в которых подростки играют в своеобразную игру, итогом которой является подготовленный </a:t>
            </a:r>
            <a:r>
              <a:rPr lang="ru-RU" sz="2400" dirty="0" smtClean="0">
                <a:solidFill>
                  <a:srgbClr val="002060"/>
                </a:solidFill>
              </a:rPr>
              <a:t>суицид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5285"/>
            <a:ext cx="2952328" cy="165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28786"/>
            <a:ext cx="4665342" cy="180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0" y="3861048"/>
            <a:ext cx="3155670" cy="23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15" y="4481713"/>
            <a:ext cx="3600400" cy="22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luckyidea.ru/wp-content/uploads/2016/04/kyV9vcRj-m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74" y="1655016"/>
            <a:ext cx="1323566" cy="13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8597" y="1556792"/>
            <a:ext cx="3226965" cy="125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44" y="4114870"/>
            <a:ext cx="3067999" cy="17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242" y="2259218"/>
            <a:ext cx="8277206" cy="4457395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2060"/>
                </a:solidFill>
              </a:rPr>
              <a:t>Логотип: знаки богов и </a:t>
            </a:r>
            <a:r>
              <a:rPr lang="ru-RU" sz="3000" b="1" dirty="0" smtClean="0">
                <a:solidFill>
                  <a:srgbClr val="002060"/>
                </a:solidFill>
              </a:rPr>
              <a:t>ножи</a:t>
            </a:r>
          </a:p>
          <a:p>
            <a:r>
              <a:rPr lang="ru-RU" sz="3000" b="1" dirty="0">
                <a:solidFill>
                  <a:srgbClr val="C00000"/>
                </a:solidFill>
              </a:rPr>
              <a:t>Засилье </a:t>
            </a:r>
            <a:r>
              <a:rPr lang="ru-RU" sz="3000" b="1" dirty="0" smtClean="0">
                <a:solidFill>
                  <a:srgbClr val="C00000"/>
                </a:solidFill>
              </a:rPr>
              <a:t>слов </a:t>
            </a:r>
            <a:r>
              <a:rPr lang="ru-RU" sz="3000" b="1" dirty="0">
                <a:solidFill>
                  <a:srgbClr val="C00000"/>
                </a:solidFill>
              </a:rPr>
              <a:t>на букву «С»</a:t>
            </a:r>
          </a:p>
          <a:p>
            <a:r>
              <a:rPr lang="ru-RU" sz="3000" b="1" dirty="0" smtClean="0">
                <a:solidFill>
                  <a:srgbClr val="002060"/>
                </a:solidFill>
              </a:rPr>
              <a:t>Картинки </a:t>
            </a:r>
            <a:r>
              <a:rPr lang="ru-RU" sz="3000" b="1" dirty="0">
                <a:solidFill>
                  <a:srgbClr val="002060"/>
                </a:solidFill>
              </a:rPr>
              <a:t>и фото в сером, черном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	и красном </a:t>
            </a:r>
            <a:r>
              <a:rPr lang="ru-RU" sz="3000" b="1" dirty="0">
                <a:solidFill>
                  <a:srgbClr val="002060"/>
                </a:solidFill>
              </a:rPr>
              <a:t>цвете</a:t>
            </a:r>
          </a:p>
          <a:p>
            <a:r>
              <a:rPr lang="ru-RU" sz="3000" b="1" dirty="0" smtClean="0">
                <a:solidFill>
                  <a:srgbClr val="C00000"/>
                </a:solidFill>
              </a:rPr>
              <a:t>Фото </a:t>
            </a:r>
            <a:r>
              <a:rPr lang="ru-RU" sz="3000" b="1" dirty="0">
                <a:solidFill>
                  <a:srgbClr val="C00000"/>
                </a:solidFill>
              </a:rPr>
              <a:t>рельс, уплывающего парохода, удаляющегося человека в </a:t>
            </a:r>
            <a:r>
              <a:rPr lang="ru-RU" sz="3000" b="1" dirty="0" smtClean="0">
                <a:solidFill>
                  <a:srgbClr val="C00000"/>
                </a:solidFill>
              </a:rPr>
              <a:t>приглушенных </a:t>
            </a:r>
            <a:r>
              <a:rPr lang="ru-RU" sz="3000" b="1" dirty="0">
                <a:solidFill>
                  <a:srgbClr val="C00000"/>
                </a:solidFill>
              </a:rPr>
              <a:t>серых тонах</a:t>
            </a:r>
          </a:p>
          <a:p>
            <a:r>
              <a:rPr lang="ru-RU" sz="3000" b="1" dirty="0">
                <a:solidFill>
                  <a:srgbClr val="002060"/>
                </a:solidFill>
              </a:rPr>
              <a:t>Психоделическая музыка</a:t>
            </a:r>
          </a:p>
          <a:p>
            <a:endParaRPr lang="ru-RU" sz="3600" b="1" dirty="0" smtClean="0"/>
          </a:p>
          <a:p>
            <a:endParaRPr lang="ru-RU" sz="3600" dirty="0"/>
          </a:p>
          <a:p>
            <a:endParaRPr lang="ru-RU" sz="3600" b="1" dirty="0" smtClean="0"/>
          </a:p>
          <a:p>
            <a:endParaRPr lang="ru-RU" sz="3600" b="1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67" y="2110508"/>
            <a:ext cx="998056" cy="113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9" y="2370489"/>
            <a:ext cx="1999819" cy="151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/>
          <a:stretch/>
        </p:blipFill>
        <p:spPr bwMode="auto">
          <a:xfrm>
            <a:off x="6846206" y="5450676"/>
            <a:ext cx="1452755" cy="1311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06" y="3850418"/>
            <a:ext cx="1445668" cy="112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168028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Как распознать опасную группу?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5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157245"/>
              </p:ext>
            </p:extLst>
          </p:nvPr>
        </p:nvGraphicFramePr>
        <p:xfrm>
          <a:off x="251520" y="1124744"/>
          <a:ext cx="8623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" y="135684"/>
            <a:ext cx="734617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ссылка на другую страницу 11"/>
          <p:cNvSpPr/>
          <p:nvPr/>
        </p:nvSpPr>
        <p:spPr>
          <a:xfrm>
            <a:off x="376446" y="2282047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1200" dirty="0">
                <a:solidFill>
                  <a:srgbClr val="002060"/>
                </a:solidFill>
              </a:rPr>
              <a:t>позитивного отношения </a:t>
            </a:r>
            <a:r>
              <a:rPr lang="ru-RU" sz="1200" dirty="0" smtClean="0">
                <a:solidFill>
                  <a:srgbClr val="002060"/>
                </a:solidFill>
              </a:rPr>
              <a:t>воспитанников </a:t>
            </a:r>
            <a:r>
              <a:rPr lang="ru-RU" sz="1200" dirty="0">
                <a:solidFill>
                  <a:srgbClr val="002060"/>
                </a:solidFill>
              </a:rPr>
              <a:t>к жизни, ее основам и ценностям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ссылка на другую страницу 12"/>
          <p:cNvSpPr/>
          <p:nvPr/>
        </p:nvSpPr>
        <p:spPr>
          <a:xfrm>
            <a:off x="2202277" y="2278937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</a:rPr>
              <a:t>повышение </a:t>
            </a:r>
            <a:r>
              <a:rPr lang="ru-RU" sz="1050" dirty="0">
                <a:solidFill>
                  <a:srgbClr val="002060"/>
                </a:solidFill>
              </a:rPr>
              <a:t>стрессоустойчивости </a:t>
            </a:r>
            <a:r>
              <a:rPr lang="ru-RU" sz="1050" dirty="0" smtClean="0">
                <a:solidFill>
                  <a:srgbClr val="002060"/>
                </a:solidFill>
              </a:rPr>
              <a:t>воспитанников </a:t>
            </a:r>
            <a:r>
              <a:rPr lang="ru-RU" sz="1050" dirty="0">
                <a:solidFill>
                  <a:srgbClr val="002060"/>
                </a:solidFill>
              </a:rPr>
              <a:t>путем психологической подготовки к трудным жизненным ситуациям, формирование у них готовности к преодолению трудностей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ссылка на другую страницу 15"/>
          <p:cNvSpPr/>
          <p:nvPr/>
        </p:nvSpPr>
        <p:spPr>
          <a:xfrm>
            <a:off x="5950268" y="4621398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обучение детей навыкам распознавания и контроля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своих негативных эмоций, умению владеть собой в сложных ситуациях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800995"/>
            <a:ext cx="626469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Направления работы педагога(воспитателя) по профилактике деструктивного поведения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ссылка на другую страницу 18"/>
          <p:cNvSpPr/>
          <p:nvPr/>
        </p:nvSpPr>
        <p:spPr>
          <a:xfrm>
            <a:off x="353358" y="4572226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работа с гневом, обучение детей приемлемым способам выражения гнева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ссылка на другую страницу 19"/>
          <p:cNvSpPr/>
          <p:nvPr/>
        </p:nvSpPr>
        <p:spPr>
          <a:xfrm>
            <a:off x="2202277" y="4572226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развитие способности к </a:t>
            </a:r>
            <a:r>
              <a:rPr lang="ru-RU" sz="1200" dirty="0" err="1">
                <a:solidFill>
                  <a:srgbClr val="002060"/>
                </a:solidFill>
              </a:rPr>
              <a:t>эмпатии</a:t>
            </a:r>
            <a:r>
              <a:rPr lang="ru-RU" sz="1200" dirty="0">
                <a:solidFill>
                  <a:srgbClr val="002060"/>
                </a:solidFill>
              </a:rPr>
              <a:t>, доверию, сочувствию, сопереживанию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ссылка на другую страницу 20"/>
          <p:cNvSpPr/>
          <p:nvPr/>
        </p:nvSpPr>
        <p:spPr>
          <a:xfrm>
            <a:off x="4101349" y="4590802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формирование умения воздействовать на эмоциональные переживания других, управлять ими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4327" y="2030458"/>
            <a:ext cx="34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Формирование </a:t>
            </a:r>
            <a:r>
              <a:rPr lang="ru-RU" sz="1200" dirty="0" smtClean="0">
                <a:solidFill>
                  <a:srgbClr val="C00000"/>
                </a:solidFill>
              </a:rPr>
              <a:t>данных </a:t>
            </a:r>
            <a:r>
              <a:rPr lang="ru-RU" sz="1200" dirty="0">
                <a:solidFill>
                  <a:srgbClr val="C00000"/>
                </a:solidFill>
              </a:rPr>
              <a:t>умений способствует развитию </a:t>
            </a:r>
            <a:r>
              <a:rPr lang="ru-RU" sz="1400" b="1" i="1" dirty="0">
                <a:solidFill>
                  <a:srgbClr val="C00000"/>
                </a:solidFill>
              </a:rPr>
              <a:t>эмоционального интеллекта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3"/>
          <a:srcRect l="13348" t="32958" r="18395" b="4387"/>
          <a:stretch/>
        </p:blipFill>
        <p:spPr bwMode="auto">
          <a:xfrm>
            <a:off x="5904198" y="2656630"/>
            <a:ext cx="2437746" cy="1784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50" y="1669397"/>
            <a:ext cx="609540" cy="6095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428" y="1830315"/>
            <a:ext cx="1665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с воспитанниками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Блок-схема: ссылка на другую страницу 28"/>
          <p:cNvSpPr/>
          <p:nvPr/>
        </p:nvSpPr>
        <p:spPr>
          <a:xfrm>
            <a:off x="4028108" y="2310164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100" dirty="0">
                <a:solidFill>
                  <a:srgbClr val="002060"/>
                </a:solidFill>
              </a:rPr>
              <a:t>формирование у </a:t>
            </a:r>
            <a:r>
              <a:rPr lang="ru-RU" sz="1100" dirty="0" smtClean="0">
                <a:solidFill>
                  <a:srgbClr val="002060"/>
                </a:solidFill>
              </a:rPr>
              <a:t>воспитанников </a:t>
            </a:r>
            <a:r>
              <a:rPr lang="ru-RU" sz="1100" dirty="0">
                <a:solidFill>
                  <a:srgbClr val="002060"/>
                </a:solidFill>
              </a:rPr>
              <a:t>установок на самореализацию в социально-одобряемых сферах жизнедеятельности (культуре, спорте, искусстве, науке и т.д</a:t>
            </a:r>
            <a:r>
              <a:rPr lang="ru-RU" sz="1100" dirty="0" smtClean="0">
                <a:solidFill>
                  <a:srgbClr val="002060"/>
                </a:solidFill>
              </a:rPr>
              <a:t>.)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33" name="Picture 4"/>
          <p:cNvPicPr/>
          <p:nvPr/>
        </p:nvPicPr>
        <p:blipFill>
          <a:blip r:embed="rId5" cstate="print"/>
          <a:stretch/>
        </p:blipFill>
        <p:spPr>
          <a:xfrm>
            <a:off x="7541713" y="4527792"/>
            <a:ext cx="1174138" cy="644736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190" y="1635365"/>
            <a:ext cx="666420" cy="3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" y="135684"/>
            <a:ext cx="734617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ссылка на другую страницу 11"/>
          <p:cNvSpPr/>
          <p:nvPr/>
        </p:nvSpPr>
        <p:spPr>
          <a:xfrm>
            <a:off x="382854" y="2249915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Дискуссии или дебаты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Деловые </a:t>
            </a:r>
            <a:r>
              <a:rPr lang="ru-RU" sz="1200" dirty="0" smtClean="0">
                <a:solidFill>
                  <a:srgbClr val="002060"/>
                </a:solidFill>
              </a:rPr>
              <a:t>игры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dirty="0" err="1" smtClean="0">
                <a:solidFill>
                  <a:srgbClr val="002060"/>
                </a:solidFill>
              </a:rPr>
              <a:t>Квесты</a:t>
            </a:r>
            <a:r>
              <a:rPr lang="ru-RU" sz="1200" dirty="0" smtClean="0">
                <a:solidFill>
                  <a:srgbClr val="002060"/>
                </a:solidFill>
              </a:rPr>
              <a:t>, конкурсы, олимпиады</a:t>
            </a:r>
            <a:endParaRPr lang="ru-RU" sz="1200" dirty="0">
              <a:solidFill>
                <a:srgbClr val="002060"/>
              </a:solidFill>
            </a:endParaRP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800995"/>
            <a:ext cx="626469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Направления работы педагога(воспитателя) по профилактике деструктивного поведения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ссылка на другую страницу 18"/>
          <p:cNvSpPr/>
          <p:nvPr/>
        </p:nvSpPr>
        <p:spPr>
          <a:xfrm>
            <a:off x="353358" y="4572226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Тесты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Викторины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Демонстрация мультфильмов или видеороликов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Блок-схема: ссылка на другую страницу 19"/>
          <p:cNvSpPr/>
          <p:nvPr/>
        </p:nvSpPr>
        <p:spPr>
          <a:xfrm>
            <a:off x="2202277" y="4572226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Семинары, </a:t>
            </a:r>
            <a:r>
              <a:rPr lang="ru-RU" sz="1200" dirty="0" err="1" smtClean="0">
                <a:solidFill>
                  <a:srgbClr val="002060"/>
                </a:solidFill>
              </a:rPr>
              <a:t>вебинары</a:t>
            </a:r>
            <a:r>
              <a:rPr lang="ru-RU" sz="1200" dirty="0" smtClean="0">
                <a:solidFill>
                  <a:srgbClr val="002060"/>
                </a:solidFill>
              </a:rPr>
              <a:t>, занятия с приглашенным экспертом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50" y="1669397"/>
            <a:ext cx="609540" cy="6095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428" y="1830315"/>
            <a:ext cx="1665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с воспитанниками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Блок-схема: ссылка на другую страницу 28"/>
          <p:cNvSpPr/>
          <p:nvPr/>
        </p:nvSpPr>
        <p:spPr>
          <a:xfrm>
            <a:off x="4028108" y="2310164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</a:rPr>
              <a:t>Анкетирование </a:t>
            </a: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rgbClr val="00206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</a:rPr>
              <a:t>Опросы</a:t>
            </a: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rgbClr val="00206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</a:rPr>
              <a:t>Тесты</a:t>
            </a: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rgbClr val="00206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</a:rPr>
              <a:t>Викторины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36" y="1721620"/>
            <a:ext cx="3260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ea typeface="Calibri" panose="020F0502020204030204" pitchFamily="34" charset="0"/>
              </a:rPr>
              <a:t>Мероприятия </a:t>
            </a:r>
            <a:r>
              <a:rPr lang="ru-RU" sz="1400" dirty="0">
                <a:solidFill>
                  <a:srgbClr val="C00000"/>
                </a:solidFill>
                <a:ea typeface="Calibri" panose="020F0502020204030204" pitchFamily="34" charset="0"/>
              </a:rPr>
              <a:t>по вопросам информационной безопасности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2" name="Блок-схема: ссылка на другую страницу 21"/>
          <p:cNvSpPr/>
          <p:nvPr/>
        </p:nvSpPr>
        <p:spPr>
          <a:xfrm>
            <a:off x="2218713" y="2277178"/>
            <a:ext cx="1591445" cy="2013180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</a:rPr>
              <a:t>Подготовка воспитанниками тематических буклетов, листовок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45" y="1813922"/>
            <a:ext cx="2571064" cy="1647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722" y="4520976"/>
            <a:ext cx="1350903" cy="1350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778" y="5301525"/>
            <a:ext cx="1303525" cy="13007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203" y="3478950"/>
            <a:ext cx="3015677" cy="1416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581" y="5023349"/>
            <a:ext cx="2173377" cy="13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" y="135684"/>
            <a:ext cx="734617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Безопасность и проблемы социальных с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3" y="683355"/>
            <a:ext cx="449404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01901" y="3767304"/>
            <a:ext cx="1872208" cy="1880219"/>
          </a:xfrm>
          <a:prstGeom prst="rect">
            <a:avLst/>
          </a:prstGeom>
        </p:spPr>
      </p:pic>
      <p:sp>
        <p:nvSpPr>
          <p:cNvPr id="10" name="Блок-схема: ссылка на другую страницу 9"/>
          <p:cNvSpPr/>
          <p:nvPr/>
        </p:nvSpPr>
        <p:spPr>
          <a:xfrm>
            <a:off x="539552" y="1296117"/>
            <a:ext cx="3324099" cy="4661174"/>
          </a:xfrm>
          <a:prstGeom prst="flowChartOffpage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425" y="1340768"/>
            <a:ext cx="31683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7938" algn="ctr"/>
            <a:r>
              <a:rPr lang="ru-RU" sz="1400" b="1" dirty="0">
                <a:solidFill>
                  <a:srgbClr val="002060"/>
                </a:solidFill>
              </a:rPr>
              <a:t>Меры помощи ребенку, подвергшемуся </a:t>
            </a:r>
            <a:r>
              <a:rPr lang="ru-RU" sz="1400" b="1" dirty="0" err="1">
                <a:solidFill>
                  <a:srgbClr val="002060"/>
                </a:solidFill>
              </a:rPr>
              <a:t>кибербуллингу</a:t>
            </a:r>
            <a:r>
              <a:rPr lang="ru-RU" sz="1400" b="1" dirty="0" smtClean="0">
                <a:solidFill>
                  <a:srgbClr val="002060"/>
                </a:solidFill>
              </a:rPr>
              <a:t>:</a:t>
            </a:r>
          </a:p>
          <a:p>
            <a:pPr marL="171450" indent="7938" algn="ctr"/>
            <a:endParaRPr lang="ru-RU" sz="1200" dirty="0" smtClean="0"/>
          </a:p>
          <a:p>
            <a:pPr marL="171450" indent="7938"/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- психологическая поддержка </a:t>
            </a:r>
            <a:r>
              <a:rPr lang="ru-RU" sz="1400" dirty="0" smtClean="0">
                <a:solidFill>
                  <a:srgbClr val="002060"/>
                </a:solidFill>
              </a:rPr>
              <a:t>педагогом; </a:t>
            </a:r>
          </a:p>
          <a:p>
            <a:pPr marL="171450" indent="7938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изменение </a:t>
            </a:r>
            <a:r>
              <a:rPr lang="ru-RU" sz="1400" dirty="0">
                <a:solidFill>
                  <a:srgbClr val="002060"/>
                </a:solidFill>
              </a:rPr>
              <a:t>настроек приватности профиля подростка в </a:t>
            </a:r>
            <a:r>
              <a:rPr lang="ru-RU" sz="1400" dirty="0" err="1">
                <a:solidFill>
                  <a:srgbClr val="002060"/>
                </a:solidFill>
              </a:rPr>
              <a:t>соцсетях</a:t>
            </a:r>
            <a:r>
              <a:rPr lang="ru-RU" sz="1400" dirty="0">
                <a:solidFill>
                  <a:srgbClr val="002060"/>
                </a:solidFill>
              </a:rPr>
              <a:t> (убрать личную информацию, закрыть аккаунт от посторонних людей</a:t>
            </a:r>
            <a:r>
              <a:rPr lang="ru-RU" sz="1400" dirty="0" smtClean="0">
                <a:solidFill>
                  <a:srgbClr val="002060"/>
                </a:solidFill>
              </a:rPr>
              <a:t>);</a:t>
            </a:r>
          </a:p>
          <a:p>
            <a:pPr marL="171450" indent="7938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создание </a:t>
            </a:r>
            <a:r>
              <a:rPr lang="ru-RU" sz="1400" dirty="0">
                <a:solidFill>
                  <a:srgbClr val="002060"/>
                </a:solidFill>
              </a:rPr>
              <a:t>новой учетной записи для ребенка с измененным именем и фотографией профиля, чтобы обидчик не смог продолжить травлю</a:t>
            </a:r>
            <a:r>
              <a:rPr lang="ru-RU" sz="1400" dirty="0" smtClean="0">
                <a:solidFill>
                  <a:srgbClr val="002060"/>
                </a:solidFill>
              </a:rPr>
              <a:t>;</a:t>
            </a:r>
          </a:p>
          <a:p>
            <a:pPr marL="171450" indent="7938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обучение </a:t>
            </a:r>
            <a:r>
              <a:rPr lang="ru-RU" sz="1400" dirty="0">
                <a:solidFill>
                  <a:srgbClr val="002060"/>
                </a:solidFill>
              </a:rPr>
              <a:t>правилам безопасного поведения 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6352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272121"/>
            <a:ext cx="665156" cy="70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089199" y="87015"/>
            <a:ext cx="777686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539552" y="2060848"/>
            <a:ext cx="4392488" cy="86409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Привлечь к работе с несовершеннолетним педагога психолога для проведения диагностических и коррекционных мероприятий</a:t>
            </a:r>
            <a:endParaRPr lang="ru-RU" sz="1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475656" y="800995"/>
            <a:ext cx="626469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Необходимые действия педагога(воспитателя) при обнаружении признаков деструктивного поведения воспитанников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827584" y="3145160"/>
            <a:ext cx="4392488" cy="86409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Сообщить о признаках противоправных деяний несовершеннолетнего администрации</a:t>
            </a:r>
            <a:endParaRPr lang="ru-RU" sz="1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6804248" y="2028362"/>
            <a:ext cx="3456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Это важно!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Блок-схема: ссылка на другую страницу 47"/>
          <p:cNvSpPr/>
          <p:nvPr/>
        </p:nvSpPr>
        <p:spPr>
          <a:xfrm>
            <a:off x="5868144" y="2427116"/>
            <a:ext cx="2808312" cy="3744416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Обращать внимание на эмоциональное состояние воспитанника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Общайтесь, обсуждайте проблемы, учите их разрешать, внушайте оптимизм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Вовлечь в воспитательные, трудовые, спортивные мероприятия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Если Вы не справляетесь, обращайтесь за помощью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431540" y="4437112"/>
            <a:ext cx="4968552" cy="16561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27162" y="4750119"/>
            <a:ext cx="459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Главная цель — </a:t>
            </a:r>
            <a:r>
              <a:rPr lang="ru-RU" sz="1400" dirty="0">
                <a:solidFill>
                  <a:srgbClr val="002060"/>
                </a:solidFill>
              </a:rPr>
              <a:t>переключить внимание и </a:t>
            </a:r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активизировать </a:t>
            </a:r>
            <a:r>
              <a:rPr lang="ru-RU" sz="1400" dirty="0">
                <a:solidFill>
                  <a:srgbClr val="002060"/>
                </a:solidFill>
              </a:rPr>
              <a:t>положительные качества и внутренний потенциал ребенка, мотивировать его на социально-позитивное и законопослушное </a:t>
            </a:r>
            <a:r>
              <a:rPr lang="ru-RU" sz="1400" dirty="0" smtClean="0">
                <a:solidFill>
                  <a:srgbClr val="002060"/>
                </a:solidFill>
              </a:rPr>
              <a:t>поведение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6" name="Picture 2"/>
          <p:cNvPicPr/>
          <p:nvPr/>
        </p:nvPicPr>
        <p:blipFill>
          <a:blip r:embed="rId3" cstate="print"/>
          <a:stretch/>
        </p:blipFill>
        <p:spPr>
          <a:xfrm>
            <a:off x="4914410" y="5891978"/>
            <a:ext cx="1440160" cy="707410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8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272121"/>
            <a:ext cx="665156" cy="70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089199" y="87015"/>
            <a:ext cx="777686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764704"/>
            <a:ext cx="626469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Куда сообщить об опасном контенте и обнаруженной в сети интернет информации, причиняющей вред здоровью воспитанника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6341" y="1905078"/>
            <a:ext cx="1661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Полиция России</a:t>
            </a:r>
          </a:p>
          <a:p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02 (102, 112)</a:t>
            </a:r>
            <a:endParaRPr lang="ru-RU" sz="1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2" descr="Страницы - Заказать обратный звон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9" y="1882563"/>
            <a:ext cx="746673" cy="74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694870" y="2003433"/>
            <a:ext cx="5171194" cy="11629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963094" y="1934160"/>
            <a:ext cx="5194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Автономная некоммерческая организация: </a:t>
            </a: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Центр изучения и </a:t>
            </a:r>
            <a:r>
              <a:rPr lang="ru-RU" b="1" dirty="0" smtClean="0">
                <a:solidFill>
                  <a:srgbClr val="002060"/>
                </a:solidFill>
              </a:rPr>
              <a:t>сетевого </a:t>
            </a:r>
            <a:r>
              <a:rPr lang="ru-RU" b="1" dirty="0">
                <a:solidFill>
                  <a:srgbClr val="002060"/>
                </a:solidFill>
              </a:rPr>
              <a:t>мониторинга </a:t>
            </a:r>
            <a:r>
              <a:rPr lang="ru-RU" b="1" dirty="0" smtClean="0">
                <a:solidFill>
                  <a:srgbClr val="002060"/>
                </a:solidFill>
              </a:rPr>
              <a:t>молодежной среды» </a:t>
            </a:r>
            <a:r>
              <a:rPr lang="ru-RU" u="sng" dirty="0" smtClean="0">
                <a:solidFill>
                  <a:srgbClr val="0070C0"/>
                </a:solidFill>
              </a:rPr>
              <a:t>https://www.cism-ms.ru/ob-organizatsii/</a:t>
            </a:r>
            <a:endParaRPr lang="ru-RU" u="sng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34507" y="3334513"/>
            <a:ext cx="5171194" cy="9644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893530" y="3318209"/>
            <a:ext cx="525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Региональная общественная организация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Центр Интернет-технологий» (РОЦИТ)</a:t>
            </a:r>
            <a:r>
              <a:rPr lang="ru-RU" dirty="0"/>
              <a:t> </a:t>
            </a:r>
            <a:r>
              <a:rPr lang="ru-RU" u="sng" dirty="0">
                <a:solidFill>
                  <a:srgbClr val="0070C0"/>
                </a:solidFill>
              </a:rPr>
              <a:t>https://rocit.ru/hotline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766877" y="4497250"/>
            <a:ext cx="5106453" cy="10358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882481" y="4623598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cs typeface="Times New Roman" panose="02020603050405020304" pitchFamily="18" charset="0"/>
              </a:rPr>
              <a:t>Ассоциация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«Лига безопасного Интернета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»:</a:t>
            </a:r>
          </a:p>
          <a:p>
            <a:r>
              <a:rPr lang="ru-RU" u="sng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http</a:t>
            </a:r>
            <a:r>
              <a:rPr lang="ru-RU" u="sng" dirty="0">
                <a:solidFill>
                  <a:srgbClr val="0070C0"/>
                </a:solidFill>
                <a:cs typeface="Times New Roman" panose="02020603050405020304" pitchFamily="18" charset="0"/>
              </a:rPr>
              <a:t>://ligainternet.ru/hotline/ </a:t>
            </a:r>
            <a:endParaRPr lang="ru-RU" u="sng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тел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.: </a:t>
            </a:r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8 800 700 5676</a:t>
            </a:r>
          </a:p>
        </p:txBody>
      </p:sp>
      <p:pic>
        <p:nvPicPr>
          <p:cNvPr id="42" name="Picture 2" descr="Всё для блага детей, чего там | Telegram Feed | Яндекс Дз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80" y="2503013"/>
            <a:ext cx="2134564" cy="142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859292" y="3932514"/>
            <a:ext cx="2830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C00000"/>
                </a:solidFill>
              </a:rPr>
              <a:t>Роскомнадзор</a:t>
            </a:r>
            <a:r>
              <a:rPr lang="ru-RU" sz="1200" b="1" dirty="0">
                <a:solidFill>
                  <a:srgbClr val="C00000"/>
                </a:solidFill>
              </a:rPr>
              <a:t>: </a:t>
            </a:r>
            <a:r>
              <a:rPr lang="en-US" sz="1200" b="1" u="sng" dirty="0">
                <a:solidFill>
                  <a:srgbClr val="0070C0"/>
                </a:solidFill>
              </a:rPr>
              <a:t>https://eais.rkn.gov.ru/feedback/</a:t>
            </a:r>
            <a:endParaRPr lang="ru-RU" sz="1200" b="1" u="sng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/>
          <a:srcRect l="17199" t="9854" r="17605" b="-1762"/>
          <a:stretch/>
        </p:blipFill>
        <p:spPr bwMode="auto">
          <a:xfrm>
            <a:off x="217484" y="4416059"/>
            <a:ext cx="2453974" cy="162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Блок-схема: ссылка на другую страницу 15"/>
          <p:cNvSpPr/>
          <p:nvPr/>
        </p:nvSpPr>
        <p:spPr>
          <a:xfrm>
            <a:off x="1477385" y="4787593"/>
            <a:ext cx="2257122" cy="1902830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На «Горячую линию» можно попасть круглосуточно, набрав адрес </a:t>
            </a:r>
            <a:r>
              <a:rPr lang="ru-RU" sz="1200" b="1" dirty="0">
                <a:solidFill>
                  <a:srgbClr val="002060"/>
                </a:solidFill>
              </a:rPr>
              <a:t>www.saferunet.ru</a:t>
            </a:r>
            <a:r>
              <a:rPr lang="ru-RU" sz="1200" dirty="0">
                <a:solidFill>
                  <a:srgbClr val="002060"/>
                </a:solidFill>
              </a:rPr>
              <a:t> и нажав на красную кнопку </a:t>
            </a:r>
            <a:r>
              <a:rPr lang="ru-RU" sz="1200" b="1" dirty="0">
                <a:solidFill>
                  <a:srgbClr val="C00000"/>
                </a:solidFill>
              </a:rPr>
              <a:t>«Горячая линия»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5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6757" y="639486"/>
            <a:ext cx="7211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Социальные медиа в России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57200" y="1196752"/>
            <a:ext cx="3106688" cy="532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230 млн активных аккаунтов, </a:t>
            </a:r>
            <a:r>
              <a:rPr lang="ru-RU" sz="2000" dirty="0" smtClean="0">
                <a:solidFill>
                  <a:schemeClr val="tx1"/>
                </a:solidFill>
              </a:rPr>
              <a:t>пишущих на русском языке, которые принадлежат </a:t>
            </a:r>
            <a:r>
              <a:rPr lang="ru-RU" sz="2000" b="1" dirty="0" smtClean="0">
                <a:solidFill>
                  <a:srgbClr val="002060"/>
                </a:solidFill>
              </a:rPr>
              <a:t>80 млн человек.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89%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пользователей Интернет в России имеют аккаунты в социальных сетях.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143 минуты в день </a:t>
            </a:r>
            <a:r>
              <a:rPr lang="ru-RU" sz="2000" dirty="0" smtClean="0">
                <a:solidFill>
                  <a:schemeClr val="tx1"/>
                </a:solidFill>
              </a:rPr>
              <a:t>пользователь в среднем проводит в социальных сетях.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48064" y="1196752"/>
            <a:ext cx="3312368" cy="5328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90 млн сообщений в сутки</a:t>
            </a:r>
            <a:r>
              <a:rPr lang="ru-RU" sz="2000" dirty="0" smtClean="0">
                <a:solidFill>
                  <a:schemeClr val="tx1"/>
                </a:solidFill>
              </a:rPr>
              <a:t> публикуют в социальных медиа на русском языке.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среднем у аккаунта 155 друзей</a:t>
            </a:r>
            <a:r>
              <a:rPr lang="ru-RU" sz="2000" dirty="0" smtClean="0">
                <a:solidFill>
                  <a:schemeClr val="tx1"/>
                </a:solidFill>
              </a:rPr>
              <a:t> в социальных сетях.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 100 тысяч </a:t>
            </a:r>
            <a:r>
              <a:rPr lang="ru-RU" sz="2000" b="1" dirty="0" err="1" smtClean="0">
                <a:solidFill>
                  <a:srgbClr val="002060"/>
                </a:solidFill>
              </a:rPr>
              <a:t>лайков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в секунду ставят пользователи </a:t>
            </a:r>
            <a:r>
              <a:rPr lang="ru-RU" sz="2000" dirty="0" err="1" smtClean="0">
                <a:solidFill>
                  <a:schemeClr val="tx1"/>
                </a:solidFill>
              </a:rPr>
              <a:t>Вконтакте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InfoWatch обретает независимость | InfoW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31508" y="3477129"/>
            <a:ext cx="4992879" cy="11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t="10946" r="1016"/>
          <a:stretch/>
        </p:blipFill>
        <p:spPr bwMode="auto">
          <a:xfrm>
            <a:off x="1370504" y="1777670"/>
            <a:ext cx="6779096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xn----dtbhvcrdbcoh1a.xn--p1ai/wp-content/uploads/2019/10/4-638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2" y="4245325"/>
            <a:ext cx="3674385" cy="22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Блок-схема: ссылка на другую страницу 12"/>
          <p:cNvSpPr/>
          <p:nvPr/>
        </p:nvSpPr>
        <p:spPr>
          <a:xfrm>
            <a:off x="331245" y="2638910"/>
            <a:ext cx="2123346" cy="1926852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021" y="2677466"/>
            <a:ext cx="1989570" cy="108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России заработала линия профессиональной психологической помощи </a:t>
            </a:r>
            <a:r>
              <a:rPr lang="ru-RU" sz="1200" b="1" kern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kern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онлайн»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45" y="3867340"/>
            <a:ext cx="1725318" cy="3779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07704" y="731716"/>
            <a:ext cx="626469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КУДА ОБРАТИТЬСЯ ЗА ПСИХОЛОГИЧЕСКОЙ ПОМОЩЬЮ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" y="135684"/>
            <a:ext cx="734617" cy="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cprc.ru/wp-content/uploads/2020/08/Kartinka-na-stranitsu-5-08-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" y="1917523"/>
            <a:ext cx="4026396" cy="24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Главная - ФГБУ «Центр защиты прав и интересов детей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12" y="894551"/>
            <a:ext cx="4067175" cy="1123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575" y="1283643"/>
            <a:ext cx="45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поведение – ресурс здоровья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17424" t="14537" r="15981" b="3541"/>
          <a:stretch/>
        </p:blipFill>
        <p:spPr bwMode="auto">
          <a:xfrm>
            <a:off x="4738539" y="2707853"/>
            <a:ext cx="3948261" cy="3269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0" descr="ЭЛЕКТРОННЫЙ ЖУРНАЛ «ПРОФИЛАКТИКА ЗАВИСИМОСТЕЙ» ФГБНУ «Центр защиты прав и интересов  детей» — Областной институт повышения квалификации педагогических работ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5" y="4526128"/>
            <a:ext cx="3983573" cy="19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27232" y="1921440"/>
            <a:ext cx="1716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https://fcprc.ru/</a:t>
            </a:r>
            <a:endParaRPr lang="ru-RU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psycentre26.ru/img/Hea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9" y="1111469"/>
            <a:ext cx="3714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2531507" y="1899406"/>
            <a:ext cx="64807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94763" y="2435866"/>
            <a:ext cx="24602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Кризисный центр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00288" y="3626912"/>
            <a:ext cx="4777343" cy="8810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Психологическая 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помощь детям и подросткам, пережившим травмирующую ситуацию</a:t>
            </a:r>
            <a:endParaRPr lang="ru-RU" sz="1662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4" y="2279566"/>
            <a:ext cx="691399" cy="691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64" y="2559876"/>
            <a:ext cx="691399" cy="691400"/>
          </a:xfrm>
          <a:prstGeom prst="rect">
            <a:avLst/>
          </a:prstGeom>
        </p:spPr>
      </p:pic>
      <p:sp>
        <p:nvSpPr>
          <p:cNvPr id="37" name="Стрелка вниз 36"/>
          <p:cNvSpPr/>
          <p:nvPr/>
        </p:nvSpPr>
        <p:spPr>
          <a:xfrm>
            <a:off x="1763688" y="3420949"/>
            <a:ext cx="226212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631" y="1224311"/>
            <a:ext cx="3494078" cy="21546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1403" y="4586619"/>
            <a:ext cx="2373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</a:rPr>
              <a:t>http://psycentre26.ru/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1026" name="Picture 2" descr="Фонд поддержки детей находящихся в трудной жизненной ситуац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9674"/>
            <a:ext cx="190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9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4" y="121305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7584" y="2285549"/>
            <a:ext cx="7704856" cy="1073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400" b="1" cap="all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Профилактика интернет-рисков и угроз жизни детей и подростков</a:t>
            </a:r>
            <a:r>
              <a:rPr lang="ru-RU" sz="2400" cap="all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400" cap="all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cap="all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83568" y="5373216"/>
            <a:ext cx="820891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95000"/>
              </a:lnSpc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специального и инклюзивного образования СКИРО ПК и ПРО</a:t>
            </a:r>
          </a:p>
          <a:p>
            <a:pPr>
              <a:lnSpc>
                <a:spcPct val="95000"/>
              </a:lnSpc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Адрес: </a:t>
            </a: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355002, г. Ставрополь, ул. Лермонтова, д. 189А.</a:t>
            </a:r>
          </a:p>
          <a:p>
            <a:pPr>
              <a:lnSpc>
                <a:spcPct val="95000"/>
              </a:lnSpc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Тел</a:t>
            </a:r>
            <a:r>
              <a:rPr lang="ru-RU" altLang="ru-RU" sz="1400" smtClean="0">
                <a:latin typeface="Arial Black" panose="020B0A04020102020204" pitchFamily="34" charset="0"/>
                <a:cs typeface="Times New Roman" panose="02020603050405020304" pitchFamily="18" charset="0"/>
              </a:rPr>
              <a:t>.: </a:t>
            </a: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8(8652) 99-77-61 </a:t>
            </a:r>
          </a:p>
          <a:p>
            <a:pPr>
              <a:lnSpc>
                <a:spcPct val="95000"/>
              </a:lnSpc>
              <a:spcAft>
                <a:spcPct val="0"/>
              </a:spcAft>
              <a:defRPr/>
            </a:pPr>
            <a:r>
              <a:rPr lang="ru-RU" altLang="ru-RU" sz="140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E-mail: </a:t>
            </a:r>
            <a:r>
              <a:rPr lang="en-US" altLang="ru-RU" sz="1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mezenceva73@mail.ru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8451" y="1631367"/>
            <a:ext cx="8227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1600" dirty="0" smtClean="0">
                <a:latin typeface="Arial Black" panose="020B0A04020102020204" pitchFamily="34" charset="0"/>
              </a:rPr>
              <a:t>Основные деструктивные течения в социальных сетях: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" name="AutoShape 2" descr="Только никому не говори»: о чем молчат подростк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723001"/>
            <a:ext cx="7775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Социальные сети – не только место коммуникации, но и поле распространения деструктивной информации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900" y="2028746"/>
            <a:ext cx="1360436" cy="11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649380" y="2053906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Кибербуллинг</a:t>
            </a:r>
            <a:r>
              <a:rPr lang="ru-RU" dirty="0" smtClean="0"/>
              <a:t>, </a:t>
            </a:r>
            <a:r>
              <a:rPr lang="ru-RU" dirty="0" err="1" smtClean="0"/>
              <a:t>троллинг</a:t>
            </a:r>
            <a:endParaRPr lang="ru-RU" dirty="0"/>
          </a:p>
        </p:txBody>
      </p:sp>
      <p:sp>
        <p:nvSpPr>
          <p:cNvPr id="25" name="Пятиугольник 24"/>
          <p:cNvSpPr/>
          <p:nvPr/>
        </p:nvSpPr>
        <p:spPr>
          <a:xfrm>
            <a:off x="649380" y="2808308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Видеоигры, реклама наркотиков</a:t>
            </a:r>
            <a:endParaRPr lang="ru-RU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638451" y="3585370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Экстремизм/радикализм</a:t>
            </a:r>
            <a:endParaRPr lang="ru-RU" dirty="0"/>
          </a:p>
        </p:txBody>
      </p:sp>
      <p:sp>
        <p:nvSpPr>
          <p:cNvPr id="27" name="Пятиугольник 26"/>
          <p:cNvSpPr/>
          <p:nvPr/>
        </p:nvSpPr>
        <p:spPr>
          <a:xfrm>
            <a:off x="625464" y="4339772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Опасные игры и «</a:t>
            </a:r>
            <a:r>
              <a:rPr lang="ru-RU" dirty="0" err="1" smtClean="0"/>
              <a:t>челленджи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8" name="Пятиугольник 27"/>
          <p:cNvSpPr/>
          <p:nvPr/>
        </p:nvSpPr>
        <p:spPr>
          <a:xfrm>
            <a:off x="638451" y="5130316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Опасные субкультуры (</a:t>
            </a:r>
            <a:r>
              <a:rPr lang="ru-RU" sz="1600" dirty="0" err="1" smtClean="0"/>
              <a:t>скульшутеры</a:t>
            </a:r>
            <a:r>
              <a:rPr lang="ru-RU" sz="1600" dirty="0" smtClean="0"/>
              <a:t>, А.У.Е., </a:t>
            </a:r>
            <a:r>
              <a:rPr lang="ru-RU" sz="1600" dirty="0" err="1" smtClean="0"/>
              <a:t>ультрадвижение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29" name="Пятиугольник 28"/>
          <p:cNvSpPr/>
          <p:nvPr/>
        </p:nvSpPr>
        <p:spPr>
          <a:xfrm>
            <a:off x="624714" y="5959061"/>
            <a:ext cx="3654358" cy="65935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Анорексичные</a:t>
            </a:r>
            <a:r>
              <a:rPr lang="ru-RU" dirty="0" smtClean="0"/>
              <a:t> группы, </a:t>
            </a:r>
          </a:p>
          <a:p>
            <a:pPr algn="ctr"/>
            <a:r>
              <a:rPr lang="ru-RU" dirty="0" smtClean="0"/>
              <a:t>Шок-контент</a:t>
            </a:r>
            <a:endParaRPr lang="ru-RU" dirty="0"/>
          </a:p>
        </p:txBody>
      </p:sp>
      <p:sp>
        <p:nvSpPr>
          <p:cNvPr id="30" name="Блок-схема: ссылка на другую страницу 29"/>
          <p:cNvSpPr/>
          <p:nvPr/>
        </p:nvSpPr>
        <p:spPr>
          <a:xfrm>
            <a:off x="5618092" y="2028746"/>
            <a:ext cx="3068708" cy="2570442"/>
          </a:xfrm>
          <a:prstGeom prst="flowChartOffpage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90476" y="2106013"/>
            <a:ext cx="26730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Кибербуллинг</a:t>
            </a:r>
            <a:r>
              <a:rPr lang="ru-RU" sz="1400" dirty="0" smtClean="0"/>
              <a:t> </a:t>
            </a:r>
            <a:r>
              <a:rPr lang="ru-RU" sz="1400" dirty="0"/>
              <a:t>(интернет-травля, преследование сообщениями, содержащими оскорбления, агрессию, запугивание; хулиганство; социальное бойкотирование с помощью различных </a:t>
            </a:r>
            <a:r>
              <a:rPr lang="ru-RU" sz="1400" dirty="0" err="1"/>
              <a:t>интернетсервисов</a:t>
            </a:r>
            <a:r>
              <a:rPr lang="ru-RU" sz="1400" dirty="0"/>
              <a:t>; публикация и рассылка контента интимного характера)</a:t>
            </a:r>
          </a:p>
        </p:txBody>
      </p:sp>
      <p:pic>
        <p:nvPicPr>
          <p:cNvPr id="32" name="Picture 213"/>
          <p:cNvPicPr/>
          <p:nvPr/>
        </p:nvPicPr>
        <p:blipFill>
          <a:blip r:embed="rId4"/>
          <a:stretch>
            <a:fillRect/>
          </a:stretch>
        </p:blipFill>
        <p:spPr>
          <a:xfrm>
            <a:off x="4233719" y="4089827"/>
            <a:ext cx="1352007" cy="7836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03738" y="50615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Контентные риски </a:t>
            </a:r>
            <a:r>
              <a:rPr lang="ru-RU" dirty="0">
                <a:solidFill>
                  <a:srgbClr val="002060"/>
                </a:solidFill>
              </a:rPr>
              <a:t>— это материалы (тексты, картинки, аудио, видеофайлы, ссылки </a:t>
            </a:r>
            <a:r>
              <a:rPr lang="ru-RU" dirty="0" smtClean="0">
                <a:solidFill>
                  <a:srgbClr val="002060"/>
                </a:solidFill>
              </a:rPr>
              <a:t>на посторонние </a:t>
            </a:r>
            <a:r>
              <a:rPr lang="ru-RU" dirty="0">
                <a:solidFill>
                  <a:srgbClr val="002060"/>
                </a:solidFill>
              </a:rPr>
              <a:t>ресурсы), содержащие насилие, агрессию, </a:t>
            </a:r>
            <a:r>
              <a:rPr lang="ru-RU" dirty="0" smtClean="0">
                <a:solidFill>
                  <a:srgbClr val="002060"/>
                </a:solidFill>
              </a:rPr>
              <a:t>пропаганду </a:t>
            </a:r>
            <a:r>
              <a:rPr lang="ru-RU" dirty="0">
                <a:solidFill>
                  <a:srgbClr val="002060"/>
                </a:solidFill>
              </a:rPr>
              <a:t>наркотиков </a:t>
            </a:r>
            <a:r>
              <a:rPr lang="ru-RU" dirty="0" smtClean="0">
                <a:solidFill>
                  <a:srgbClr val="002060"/>
                </a:solidFill>
              </a:rPr>
              <a:t>и др.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82771330"/>
              </p:ext>
            </p:extLst>
          </p:nvPr>
        </p:nvGraphicFramePr>
        <p:xfrm>
          <a:off x="395535" y="1415521"/>
          <a:ext cx="8470527" cy="525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3"/>
          <p:cNvSpPr txBox="1">
            <a:spLocks/>
          </p:cNvSpPr>
          <p:nvPr/>
        </p:nvSpPr>
        <p:spPr>
          <a:xfrm>
            <a:off x="1089199" y="707635"/>
            <a:ext cx="7776864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0"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Пять основных причин роста деструктивного поведения в  социальных медиа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89199" y="121305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>
            <a:off x="3131840" y="1560380"/>
            <a:ext cx="4824536" cy="86409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Напряженная политическая ситуация в стране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>
            <a:off x="3131840" y="2552356"/>
            <a:ext cx="4824536" cy="86409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Кумиры подростков, продвигающие аморальный и деструктивный образ жизни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3131840" y="3629114"/>
            <a:ext cx="4824536" cy="86409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объема деструктивной информации в социальных медиа в официальных СМИ, в том числе с прямым призывом к разрушающему поведению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ссылка на другую страницу 12"/>
          <p:cNvSpPr/>
          <p:nvPr/>
        </p:nvSpPr>
        <p:spPr>
          <a:xfrm>
            <a:off x="3145229" y="4636476"/>
            <a:ext cx="4824536" cy="86409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Манипулирование сознанием с целью изменения норм ценностей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ссылка на другую страницу 13"/>
          <p:cNvSpPr/>
          <p:nvPr/>
        </p:nvSpPr>
        <p:spPr>
          <a:xfrm>
            <a:off x="3131840" y="5713234"/>
            <a:ext cx="4824536" cy="86409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особенности современного общества (много свобод, отсутствие культурных границ, искажение базовых общественных норм и т.д.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33418" y="1850931"/>
            <a:ext cx="1656184" cy="12003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Достижение цели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4" y="1402883"/>
            <a:ext cx="277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Основные мотивы деструктивного поведения: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016455" y="2511940"/>
            <a:ext cx="1746294" cy="14007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Психологическая разрядка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33418" y="3410150"/>
            <a:ext cx="1656184" cy="15121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Замещение блокированной потребности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289931" y="4246887"/>
            <a:ext cx="1472818" cy="101478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Самоцель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59507" y="5012501"/>
            <a:ext cx="1840009" cy="12563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Компенсация чувства неполноценности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128132"/>
              </p:ext>
            </p:extLst>
          </p:nvPr>
        </p:nvGraphicFramePr>
        <p:xfrm>
          <a:off x="457200" y="1600200"/>
          <a:ext cx="8229600" cy="30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0695777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8469457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46784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Тематика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Общее число участников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Число подростков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831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АУЕ, </a:t>
                      </a:r>
                      <a:r>
                        <a:rPr lang="ru-RU" sz="2000" dirty="0" err="1" smtClean="0"/>
                        <a:t>ультрадвижение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 млн.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млн.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28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Наркотики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613 тыс.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80 тыс.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62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Школьные расстрелы, убийства и убийцы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345 тыс.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98 тыс.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20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Издевательства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12 млн.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2,5 млн.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24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Суицидальные группы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1,5 тыс.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133 тыс.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4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Деструктивные группы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315 тыс.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69,7 тыс.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35394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7240" y="95967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Деструктивные движения активно растут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457200" y="5013176"/>
            <a:ext cx="8229600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0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Деструктивному воздействию подвергается </a:t>
            </a:r>
          </a:p>
          <a:p>
            <a:pPr defTabSz="914210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 миллионов подростков</a:t>
            </a:r>
          </a:p>
          <a:p>
            <a:pPr defTabSz="914210">
              <a:defRPr/>
            </a:pP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InfoWatch обретает независимость | InfoW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05264"/>
            <a:ext cx="3384376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 rot="10800000" flipV="1">
            <a:off x="5076056" y="5950059"/>
            <a:ext cx="3970784" cy="9079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0">
              <a:defRPr/>
            </a:pPr>
            <a:r>
              <a:rPr lang="ru-RU" sz="1100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Инфовотч</a:t>
            </a:r>
            <a:r>
              <a:rPr lang="ru-RU" sz="11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– ведущий российский разработчик решений для обеспечения информационной безопасности.</a:t>
            </a:r>
          </a:p>
          <a:p>
            <a:pPr defTabSz="914210">
              <a:defRPr/>
            </a:pP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97916" y="302024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1429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142115"/>
            <a:ext cx="4067239" cy="105422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ОСНАЩЕНИЕ КОМПЬЮТЕРНОЙ ТЕХНИКОЙ С ВЫХОДОМ В СЕТЬ ИНТЕРНЕТ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31053" y="2758356"/>
            <a:ext cx="8686800" cy="135732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8000"/>
                </a:solidFill>
              </a:rPr>
              <a:t>91% - несколько раз в день;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6600CC"/>
                </a:solidFill>
              </a:rPr>
              <a:t>50% - до 4-х часов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6600CC"/>
                </a:solidFill>
              </a:rPr>
              <a:t>;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2000" b="1" dirty="0">
                <a:ln w="1905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27% - свыше 4-х часов 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lang="ru-RU" sz="4400" b="1" dirty="0">
              <a:ln>
                <a:solidFill>
                  <a:srgbClr val="002060"/>
                </a:solidFill>
              </a:ln>
              <a:solidFill>
                <a:srgbClr val="66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2072" y="736813"/>
            <a:ext cx="5557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Интернет и обучающиеся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885920" y="2047304"/>
            <a:ext cx="1922100" cy="62217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ln w="1905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100%+86%</a:t>
            </a:r>
            <a:endParaRPr lang="ru-RU" sz="2000" b="1" cap="all" dirty="0">
              <a:ln w="1905">
                <a:solidFill>
                  <a:srgbClr val="00206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076056" y="1223363"/>
            <a:ext cx="4562658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сайты Вы посещаете?</a:t>
            </a:r>
            <a:endParaRPr lang="ru-RU" sz="2000" b="1" dirty="0">
              <a:ln w="1905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714501"/>
            <a:ext cx="2993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Образовательные – 41%</a:t>
            </a:r>
          </a:p>
          <a:p>
            <a:r>
              <a:rPr lang="ru-RU" b="1" dirty="0">
                <a:solidFill>
                  <a:srgbClr val="6600CC"/>
                </a:solidFill>
              </a:rPr>
              <a:t>Познавательные – 50%</a:t>
            </a:r>
          </a:p>
          <a:p>
            <a:r>
              <a:rPr lang="ru-RU" b="1" dirty="0">
                <a:solidFill>
                  <a:srgbClr val="C00000"/>
                </a:solidFill>
              </a:rPr>
              <a:t>Развлекательные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– 73%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77" y="2700365"/>
            <a:ext cx="3638692" cy="1904628"/>
          </a:xfrm>
          <a:prstGeom prst="rect">
            <a:avLst/>
          </a:prstGeom>
        </p:spPr>
      </p:pic>
      <p:pic>
        <p:nvPicPr>
          <p:cNvPr id="8194" name="Picture 2" descr="Режим дня подростков – «Интернет-кабинет здорового ребенк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76" y="4759905"/>
            <a:ext cx="2390451" cy="15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Зачем ребёнку компьютер? Как помочь подростку избежать интернет-зависимости  | Здоровье ребенка | Здоровье | Аргументы и Факт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31" y="5301786"/>
            <a:ext cx="1475819" cy="9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йтинг безопасности социальных с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4" y="3803056"/>
            <a:ext cx="4505445" cy="27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089199" y="235883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874" y="2015286"/>
            <a:ext cx="3390378" cy="34285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+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374281" y="1913130"/>
            <a:ext cx="3607034" cy="48569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107504" y="2052538"/>
            <a:ext cx="4572000" cy="52813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B050"/>
                </a:solidFill>
                <a:hlinkClick r:id="rId2" tooltip="Фишинг"/>
              </a:rPr>
              <a:t>Поиск разнообразной информации </a:t>
            </a:r>
            <a:r>
              <a:rPr lang="ru-RU" b="1" dirty="0" smtClean="0"/>
              <a:t>(новостной, бытовой, учебной, профессиональной)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hlinkClick r:id="rId2" tooltip="Фишинг"/>
              </a:rPr>
              <a:t>Коммуникативные возможности </a:t>
            </a:r>
            <a:r>
              <a:rPr lang="ru-RU" b="1" dirty="0" smtClean="0"/>
              <a:t>(общение, обмен информацией)</a:t>
            </a:r>
            <a:endParaRPr lang="ru-RU" b="1" dirty="0" smtClean="0">
              <a:hlinkClick r:id="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hlinkClick r:id=""/>
              </a:rPr>
              <a:t>Развлекательные</a:t>
            </a:r>
            <a:r>
              <a:rPr lang="ru-RU" b="1" dirty="0" smtClean="0"/>
              <a:t> (игры, доступ к видео, музыке)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hlinkClick r:id="rId2" tooltip="Фишинг"/>
              </a:rPr>
              <a:t>Творческое развитие </a:t>
            </a:r>
            <a:r>
              <a:rPr lang="ru-RU" b="1" dirty="0" smtClean="0"/>
              <a:t>(творческие интернет-мастерские) и др.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258800" y="2052538"/>
            <a:ext cx="4726111" cy="51191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b="1" u="sng" dirty="0">
                <a:solidFill>
                  <a:srgbClr val="C00000"/>
                </a:solidFill>
              </a:rPr>
              <a:t>Мошенничество</a:t>
            </a:r>
            <a:r>
              <a:rPr lang="ru-RU" sz="2800" b="1" dirty="0"/>
              <a:t> (доступ к паролям, конфиденциальной информации и т.д.)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b="1" u="sng" dirty="0">
                <a:solidFill>
                  <a:srgbClr val="C00000"/>
                </a:solidFill>
              </a:rPr>
              <a:t>Интернет-зависимости </a:t>
            </a:r>
            <a:r>
              <a:rPr lang="ru-RU" sz="2800" b="1" dirty="0"/>
              <a:t>(</a:t>
            </a:r>
            <a:r>
              <a:rPr lang="ru-RU" sz="2800" b="1" dirty="0" err="1"/>
              <a:t>кибераддикция</a:t>
            </a:r>
            <a:r>
              <a:rPr lang="ru-RU" sz="2800" b="1" dirty="0"/>
              <a:t>, интернет-сёрфинг, </a:t>
            </a:r>
            <a:r>
              <a:rPr lang="ru-RU" sz="2800" b="1" dirty="0" smtClean="0"/>
              <a:t>пристрастие </a:t>
            </a:r>
            <a:r>
              <a:rPr lang="ru-RU" sz="2800" b="1" dirty="0"/>
              <a:t>к виртуальному общению и к виртуальным знакомствам)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b="1" u="sng" dirty="0" smtClean="0">
                <a:solidFill>
                  <a:srgbClr val="C00000"/>
                </a:solidFill>
              </a:rPr>
              <a:t>Вовлечение </a:t>
            </a:r>
            <a:r>
              <a:rPr lang="ru-RU" sz="2800" b="1" u="sng" dirty="0">
                <a:solidFill>
                  <a:srgbClr val="C00000"/>
                </a:solidFill>
              </a:rPr>
              <a:t>в деструктивные группы </a:t>
            </a:r>
            <a:r>
              <a:rPr lang="ru-RU" sz="2800" b="1" dirty="0"/>
              <a:t>(экстремистские, </a:t>
            </a:r>
            <a:r>
              <a:rPr lang="ru-RU" sz="2800" b="1" dirty="0" err="1"/>
              <a:t>сектантсткие</a:t>
            </a:r>
            <a:r>
              <a:rPr lang="ru-RU" sz="2800" b="1" dirty="0"/>
              <a:t>, </a:t>
            </a:r>
            <a:r>
              <a:rPr lang="ru-RU" sz="2800" b="1" dirty="0" err="1"/>
              <a:t>аутоагрессивные</a:t>
            </a:r>
            <a:r>
              <a:rPr lang="ru-RU" sz="2800" b="1" dirty="0" smtClean="0"/>
              <a:t>)</a:t>
            </a:r>
            <a:r>
              <a:rPr lang="ru-RU" sz="2800" b="1" u="sng" dirty="0">
                <a:solidFill>
                  <a:srgbClr val="C00000"/>
                </a:solidFill>
              </a:rPr>
              <a:t> </a:t>
            </a:r>
            <a:endParaRPr lang="ru-RU" sz="2800" b="1" u="sng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b="1" u="sng" dirty="0" smtClean="0">
                <a:solidFill>
                  <a:srgbClr val="C00000"/>
                </a:solidFill>
              </a:rPr>
              <a:t>Негативные </a:t>
            </a:r>
            <a:r>
              <a:rPr lang="ru-RU" sz="2800" b="1" u="sng" dirty="0">
                <a:solidFill>
                  <a:srgbClr val="C00000"/>
                </a:solidFill>
              </a:rPr>
              <a:t>интернет-явления </a:t>
            </a:r>
            <a:r>
              <a:rPr lang="ru-RU" sz="2800" b="1" dirty="0"/>
              <a:t>(</a:t>
            </a:r>
            <a:r>
              <a:rPr lang="ru-RU" sz="2800" b="1" dirty="0" err="1"/>
              <a:t>кибербуллинг</a:t>
            </a:r>
            <a:r>
              <a:rPr lang="ru-RU" sz="2800" b="1" dirty="0"/>
              <a:t>, троллинг и др.)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8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800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488C-2583-4D72-962F-10A2B02D37BA}" type="slidenum">
              <a:rPr lang="ru-RU" smtClean="0"/>
              <a:pPr/>
              <a:t>7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39952" y="2052538"/>
            <a:ext cx="0" cy="43038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9302" y="1359643"/>
            <a:ext cx="1558450" cy="60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35891" y="70889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827936"/>
            <a:ext cx="555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Интернет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1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5625702" y="1656364"/>
            <a:ext cx="3240361" cy="711208"/>
          </a:xfrm>
          <a:prstGeom prst="wedgeRectCallout">
            <a:avLst>
              <a:gd name="adj1" fmla="val -50995"/>
              <a:gd name="adj2" fmla="val 10635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Формирование собственных взглядов – поиск своего «Я»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87524" y="1730284"/>
            <a:ext cx="2880320" cy="902391"/>
          </a:xfrm>
          <a:prstGeom prst="wedgeRectCallout">
            <a:avLst>
              <a:gd name="adj1" fmla="val 37305"/>
              <a:gd name="adj2" fmla="val 8493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Физиологические и психологические изменения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51866" y="4731340"/>
            <a:ext cx="2880320" cy="1294386"/>
          </a:xfrm>
          <a:prstGeom prst="wedgeRectCallout">
            <a:avLst>
              <a:gd name="adj1" fmla="val 53115"/>
              <a:gd name="adj2" fmla="val -8048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Изменения в отношениях со взрослыми и </a:t>
            </a:r>
            <a:r>
              <a:rPr lang="ru-RU" dirty="0" smtClean="0"/>
              <a:t>сверстниками</a:t>
            </a:r>
            <a:endParaRPr lang="ru-RU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347864" y="5478022"/>
            <a:ext cx="2592288" cy="1116350"/>
          </a:xfrm>
          <a:prstGeom prst="wedgeRectCallout">
            <a:avLst>
              <a:gd name="adj1" fmla="val 559"/>
              <a:gd name="adj2" fmla="val -14858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Ведущая </a:t>
            </a:r>
            <a:r>
              <a:rPr lang="ru-RU" dirty="0"/>
              <a:t>потребность – в </a:t>
            </a:r>
            <a:r>
              <a:rPr lang="ru-RU" dirty="0" smtClean="0"/>
              <a:t>самоутверждении</a:t>
            </a:r>
            <a:endParaRPr lang="ru-RU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260905" y="4328874"/>
            <a:ext cx="2662180" cy="1294386"/>
          </a:xfrm>
          <a:prstGeom prst="wedgeRectCallout">
            <a:avLst>
              <a:gd name="adj1" fmla="val -47445"/>
              <a:gd name="adj2" fmla="val -8815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Критическое отношение к наставлениям взрослых</a:t>
            </a:r>
            <a:endParaRPr lang="ru-RU" dirty="0"/>
          </a:p>
        </p:txBody>
      </p:sp>
      <p:pic>
        <p:nvPicPr>
          <p:cNvPr id="11" name="Picture 2" descr="Ученые выяснили, что не так с современными подростками - РИА Новости,  07.12.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44035"/>
            <a:ext cx="3168352" cy="17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10222" y="989692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Что происходит в подростковом возрасте?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02967372"/>
              </p:ext>
            </p:extLst>
          </p:nvPr>
        </p:nvGraphicFramePr>
        <p:xfrm>
          <a:off x="460375" y="1124744"/>
          <a:ext cx="504056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0222" y="714665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0"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Почему подростки уязвимы?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utoShape 2" descr="Только никому не говори»: о чем молчат подростк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501" y="3833171"/>
            <a:ext cx="3168352" cy="2315818"/>
          </a:xfrm>
          <a:prstGeom prst="rect">
            <a:avLst/>
          </a:prstGeom>
        </p:spPr>
      </p:pic>
      <p:pic>
        <p:nvPicPr>
          <p:cNvPr id="5124" name="Picture 4" descr="Я такой же, как и вы!»: Как живут дети и подростки с ВИЧ в Татарста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3" y="1700808"/>
            <a:ext cx="315935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Библиотека-4\Desktop\Помощник Ректора\МЕРОПРИЯТИЯ\СКИР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5" y="168807"/>
            <a:ext cx="757954" cy="8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89199" y="168807"/>
            <a:ext cx="77768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Ставропольский краевой институт развития образования, повышения квалификации и переподготовки работников образования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6813</TotalTime>
  <Words>1960</Words>
  <Application>Microsoft Office PowerPoint</Application>
  <PresentationFormat>Экран (4:3)</PresentationFormat>
  <Paragraphs>269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Times New Roman</vt:lpstr>
      <vt:lpstr>Verdana</vt:lpstr>
      <vt:lpstr>Wingdings</vt:lpstr>
      <vt:lpstr>Wingdings 2</vt:lpstr>
      <vt:lpstr>Тема Office</vt:lpstr>
      <vt:lpstr> </vt:lpstr>
      <vt:lpstr>Социальные медиа в России</vt:lpstr>
      <vt:lpstr>Презентация PowerPoint</vt:lpstr>
      <vt:lpstr>Презентация PowerPoint</vt:lpstr>
      <vt:lpstr>Деструктивные движения активно растут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ПОВЫШЕНИЕ КАЧЕСТВА ОБРАЗОВАНИЯ???</dc:title>
  <dc:creator>Библиотека-4</dc:creator>
  <cp:lastModifiedBy>NATA</cp:lastModifiedBy>
  <cp:revision>288</cp:revision>
  <cp:lastPrinted>2018-01-18T06:47:35Z</cp:lastPrinted>
  <dcterms:created xsi:type="dcterms:W3CDTF">2018-01-17T08:17:32Z</dcterms:created>
  <dcterms:modified xsi:type="dcterms:W3CDTF">2020-11-17T06:45:29Z</dcterms:modified>
</cp:coreProperties>
</file>