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handoutMasterIdLst>
    <p:handoutMasterId r:id="rId27"/>
  </p:handoutMasterIdLst>
  <p:sldIdLst>
    <p:sldId id="256" r:id="rId2"/>
    <p:sldId id="410" r:id="rId3"/>
    <p:sldId id="411" r:id="rId4"/>
    <p:sldId id="421" r:id="rId5"/>
    <p:sldId id="413" r:id="rId6"/>
    <p:sldId id="417" r:id="rId7"/>
    <p:sldId id="418" r:id="rId8"/>
    <p:sldId id="414" r:id="rId9"/>
    <p:sldId id="416" r:id="rId10"/>
    <p:sldId id="436" r:id="rId11"/>
    <p:sldId id="437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8" r:id="rId22"/>
    <p:sldId id="434" r:id="rId23"/>
    <p:sldId id="435" r:id="rId24"/>
    <p:sldId id="419" r:id="rId2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1" autoAdjust="0"/>
    <p:restoredTop sz="91382" autoAdjust="0"/>
  </p:normalViewPr>
  <p:slideViewPr>
    <p:cSldViewPr>
      <p:cViewPr varScale="1">
        <p:scale>
          <a:sx n="102" d="100"/>
          <a:sy n="102" d="100"/>
        </p:scale>
        <p:origin x="183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2C0E3-C583-4964-81AA-8B2BCC2B597C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4616A-8522-485E-8CC8-CED96C024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0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C69E4-3614-4E31-92E6-8E9ADF262593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46707-56F8-4469-9A06-60E56C6EDD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571744"/>
            <a:ext cx="8748464" cy="115155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СОО: опыт, проблемы и перспективы реализации в образовательной организации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581128"/>
            <a:ext cx="4248472" cy="149848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Телепенко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Юрий Андреевич,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директор, учитель географии           МКОУ СОШ № 11 пос. Нового </a:t>
            </a:r>
          </a:p>
        </p:txBody>
      </p:sp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7" y="106065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0496" y="6286520"/>
            <a:ext cx="841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37967" y="119244"/>
            <a:ext cx="777686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2690336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4344" y="1196752"/>
            <a:ext cx="811048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Ещё одна проблема появилась с введением ФГОС на уровне среднего общего образования.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отсутствует в перечне обязательных предметов.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Да, школа самостоятельно может решить эту проблему, включив в учебный план географию, но хотелось бы решения на высшем уровне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E280C7-A004-4398-9366-E14BB9F66C15}"/>
              </a:ext>
            </a:extLst>
          </p:cNvPr>
          <p:cNvSpPr/>
          <p:nvPr/>
        </p:nvSpPr>
        <p:spPr>
          <a:xfrm>
            <a:off x="827584" y="1409845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7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37967" y="119244"/>
            <a:ext cx="777686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2690336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E280C7-A004-4398-9366-E14BB9F66C15}"/>
              </a:ext>
            </a:extLst>
          </p:cNvPr>
          <p:cNvSpPr/>
          <p:nvPr/>
        </p:nvSpPr>
        <p:spPr>
          <a:xfrm>
            <a:off x="827584" y="1409845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7588434-DBB4-4A90-865B-EB1A352E3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695553"/>
              </p:ext>
            </p:extLst>
          </p:nvPr>
        </p:nvGraphicFramePr>
        <p:xfrm>
          <a:off x="395536" y="1994620"/>
          <a:ext cx="8496943" cy="3954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4723">
                  <a:extLst>
                    <a:ext uri="{9D8B030D-6E8A-4147-A177-3AD203B41FA5}">
                      <a16:colId xmlns:a16="http://schemas.microsoft.com/office/drawing/2014/main" val="3713643195"/>
                    </a:ext>
                  </a:extLst>
                </a:gridCol>
                <a:gridCol w="2374723">
                  <a:extLst>
                    <a:ext uri="{9D8B030D-6E8A-4147-A177-3AD203B41FA5}">
                      <a16:colId xmlns:a16="http://schemas.microsoft.com/office/drawing/2014/main" val="2394847195"/>
                    </a:ext>
                  </a:extLst>
                </a:gridCol>
                <a:gridCol w="1248631">
                  <a:extLst>
                    <a:ext uri="{9D8B030D-6E8A-4147-A177-3AD203B41FA5}">
                      <a16:colId xmlns:a16="http://schemas.microsoft.com/office/drawing/2014/main" val="868366054"/>
                    </a:ext>
                  </a:extLst>
                </a:gridCol>
                <a:gridCol w="1249433">
                  <a:extLst>
                    <a:ext uri="{9D8B030D-6E8A-4147-A177-3AD203B41FA5}">
                      <a16:colId xmlns:a16="http://schemas.microsoft.com/office/drawing/2014/main" val="3696372220"/>
                    </a:ext>
                  </a:extLst>
                </a:gridCol>
                <a:gridCol w="1249433">
                  <a:extLst>
                    <a:ext uri="{9D8B030D-6E8A-4147-A177-3AD203B41FA5}">
                      <a16:colId xmlns:a16="http://schemas.microsoft.com/office/drawing/2014/main" val="4216601932"/>
                    </a:ext>
                  </a:extLst>
                </a:gridCol>
              </a:tblGrid>
              <a:tr h="24684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Предметная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предметы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887001"/>
                  </a:ext>
                </a:extLst>
              </a:tr>
              <a:tr h="246840">
                <a:tc rowSpan="5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Общественно-научные предметы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5348522"/>
                  </a:ext>
                </a:extLst>
              </a:tr>
              <a:tr h="246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8887584"/>
                  </a:ext>
                </a:extLst>
              </a:tr>
              <a:tr h="246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7575824"/>
                  </a:ext>
                </a:extLst>
              </a:tr>
              <a:tr h="246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6853699"/>
                  </a:ext>
                </a:extLst>
              </a:tr>
              <a:tr h="246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7686677"/>
                  </a:ext>
                </a:extLst>
              </a:tr>
              <a:tr h="372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3955527"/>
                  </a:ext>
                </a:extLst>
              </a:tr>
              <a:tr h="359290">
                <a:tc rowSpan="5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Часть, формируемая участниками образовательных отношений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4289563"/>
                  </a:ext>
                </a:extLst>
              </a:tr>
              <a:tr h="246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проект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974817"/>
                  </a:ext>
                </a:extLst>
              </a:tr>
              <a:tr h="246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грамотность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6148715"/>
                  </a:ext>
                </a:extLst>
              </a:tr>
              <a:tr h="4966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всемирного культурного наследия мира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2046951"/>
                  </a:ext>
                </a:extLst>
              </a:tr>
              <a:tr h="246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ЮНЕСКО в России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6789620"/>
                  </a:ext>
                </a:extLst>
              </a:tr>
              <a:tr h="505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 допустимая недельная нагрузка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914278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AAA469CA-5A2F-4824-82FB-FCF2B2F12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968958"/>
            <a:ext cx="53285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 ДЛЯ 10 -11 КЛАССА (ФГОС СОО)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(универсальный)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57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37967" y="119244"/>
            <a:ext cx="777686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2690336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E280C7-A004-4398-9366-E14BB9F66C15}"/>
              </a:ext>
            </a:extLst>
          </p:cNvPr>
          <p:cNvSpPr/>
          <p:nvPr/>
        </p:nvSpPr>
        <p:spPr>
          <a:xfrm>
            <a:off x="827584" y="1409845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среднего общего образования обязательным является введение курса «Индивидуальный проект». В нашей школе он рассчитан на 2 года (10 и 11 класс по 1 часу в неделю). </a:t>
            </a:r>
          </a:p>
        </p:txBody>
      </p:sp>
    </p:spTree>
    <p:extLst>
      <p:ext uri="{BB962C8B-B14F-4D97-AF65-F5344CB8AC3E}">
        <p14:creationId xmlns:p14="http://schemas.microsoft.com/office/powerpoint/2010/main" val="1760691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031CA-5DE2-4DE5-9D63-CFCEE90B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повышения квалификации и переподготовки работников образования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E95B2AE-0059-4839-BC74-E41BAAA9B0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959934"/>
              </p:ext>
            </p:extLst>
          </p:nvPr>
        </p:nvGraphicFramePr>
        <p:xfrm>
          <a:off x="611560" y="1248730"/>
          <a:ext cx="8075240" cy="5609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359">
                  <a:extLst>
                    <a:ext uri="{9D8B030D-6E8A-4147-A177-3AD203B41FA5}">
                      <a16:colId xmlns:a16="http://schemas.microsoft.com/office/drawing/2014/main" val="420563777"/>
                    </a:ext>
                  </a:extLst>
                </a:gridCol>
                <a:gridCol w="3424161">
                  <a:extLst>
                    <a:ext uri="{9D8B030D-6E8A-4147-A177-3AD203B41FA5}">
                      <a16:colId xmlns:a16="http://schemas.microsoft.com/office/drawing/2014/main" val="701482965"/>
                    </a:ext>
                  </a:extLst>
                </a:gridCol>
                <a:gridCol w="3394720">
                  <a:extLst>
                    <a:ext uri="{9D8B030D-6E8A-4147-A177-3AD203B41FA5}">
                      <a16:colId xmlns:a16="http://schemas.microsoft.com/office/drawing/2014/main" val="3074011652"/>
                    </a:ext>
                  </a:extLst>
                </a:gridCol>
              </a:tblGrid>
              <a:tr h="3628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8" marR="26824" marT="4657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ФГОС 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8" marR="26824" marT="46570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8" marR="26824" marT="46570" marB="0"/>
                </a:tc>
                <a:extLst>
                  <a:ext uri="{0D108BD9-81ED-4DB2-BD59-A6C34878D82A}">
                    <a16:rowId xmlns:a16="http://schemas.microsoft.com/office/drawing/2014/main" val="722265260"/>
                  </a:ext>
                </a:extLst>
              </a:tr>
              <a:tr h="1033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Начальное общее образование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8" marR="26824" marT="4657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1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Овладение элементарными навыками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проектноисследовательской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8" marR="26824" marT="46570" marB="0"/>
                </a:tc>
                <a:tc>
                  <a:txBody>
                    <a:bodyPr/>
                    <a:lstStyle/>
                    <a:p>
                      <a:pPr marL="635" marR="450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Увлеченность объектами исследования, </a:t>
                      </a:r>
                    </a:p>
                    <a:p>
                      <a:pPr marL="635" marR="450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опыт проектноисследовательской деятельности, начальное формирование комплекса</a:t>
                      </a:r>
                    </a:p>
                    <a:p>
                      <a:pPr marL="635" marR="450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исследовательских и проектных</a:t>
                      </a:r>
                    </a:p>
                    <a:p>
                      <a:pPr marL="635" marR="450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компетенций. 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8" marR="26824" marT="46570" marB="0"/>
                </a:tc>
                <a:extLst>
                  <a:ext uri="{0D108BD9-81ED-4DB2-BD59-A6C34878D82A}">
                    <a16:rowId xmlns:a16="http://schemas.microsoft.com/office/drawing/2014/main" val="3684079969"/>
                  </a:ext>
                </a:extLst>
              </a:tr>
              <a:tr h="26637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общее образование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8" marR="26824" marT="4657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9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умений выполнения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учебноисследовательской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проектной деятельности.  </a:t>
                      </a:r>
                    </a:p>
                    <a:p>
                      <a:pPr marR="43180" algn="just">
                        <a:lnSpc>
                          <a:spcPct val="119000"/>
                        </a:lnSpc>
                        <a:spcAft>
                          <a:spcPts val="5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основ культуры исследовательской и проектной деятельности, навыков разработки, реализации и общественной презентации результатов исследования, предметного или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межпредметного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учебного проекта, направленного на решение научной, личностно и (или) социально значимой проблемы.  </a:t>
                      </a:r>
                    </a:p>
                    <a:p>
                      <a:pPr marR="431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опыта применения научных методов познания, наблюдения физических явлений, проведения опытов, простых экспериментальных исследований. 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8" marR="26824" marT="46570" marB="0" anchor="ctr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3000"/>
                        </a:lnSpc>
                        <a:spcAft>
                          <a:spcPts val="225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Самостоятельное выполнение </a:t>
                      </a:r>
                    </a:p>
                    <a:p>
                      <a:pPr marL="635" algn="l">
                        <a:lnSpc>
                          <a:spcPct val="103000"/>
                        </a:lnSpc>
                        <a:spcAft>
                          <a:spcPts val="225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проектной/исследовательской работы, </a:t>
                      </a:r>
                    </a:p>
                    <a:p>
                      <a:pPr marL="635" algn="l">
                        <a:lnSpc>
                          <a:spcPct val="103000"/>
                        </a:lnSpc>
                        <a:spcAft>
                          <a:spcPts val="225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комплекса </a:t>
                      </a:r>
                    </a:p>
                    <a:p>
                      <a:pPr marL="635" algn="l">
                        <a:lnSpc>
                          <a:spcPct val="103000"/>
                        </a:lnSpc>
                        <a:spcAft>
                          <a:spcPts val="225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исследовательских и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545"/>
                        </a:spcAft>
                        <a:tabLst>
                          <a:tab pos="794385" algn="ctr"/>
                          <a:tab pos="1830070" algn="ctr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проектных компетенций  	 </a:t>
                      </a:r>
                    </a:p>
                    <a:p>
                      <a:pPr marL="6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8" marR="26824" marT="46570" marB="0"/>
                </a:tc>
                <a:extLst>
                  <a:ext uri="{0D108BD9-81ED-4DB2-BD59-A6C34878D82A}">
                    <a16:rowId xmlns:a16="http://schemas.microsoft.com/office/drawing/2014/main" val="2604489148"/>
                  </a:ext>
                </a:extLst>
              </a:tr>
              <a:tr h="15494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общее образование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8" marR="26824" marT="46570" marB="0"/>
                </a:tc>
                <a:tc>
                  <a:txBody>
                    <a:bodyPr/>
                    <a:lstStyle/>
                    <a:p>
                      <a:pPr marR="450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навыков проектной и исследовательской деятельности, сформированных на предыдущих этапах обучения, формирование системных представлений и опыта применения методов, технологий и форм организации проектной и учебно-исследовательской деятельности для достижения практико - ориентированных результатов образования  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8" marR="26824" marT="46570" marB="0" anchor="ctr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Приобретенные ранее компетенции </a:t>
                      </a:r>
                    </a:p>
                    <a:p>
                      <a:pPr marL="635" algn="l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приобретают характер универсальных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должны быть перенесены на  вне учебные ситуации</a:t>
                      </a:r>
                    </a:p>
                    <a:p>
                      <a:pPr marL="635" algn="l">
                        <a:lnSpc>
                          <a:spcPct val="115000"/>
                        </a:lnSpc>
                        <a:spcAft>
                          <a:spcPts val="56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	 </a:t>
                      </a:r>
                    </a:p>
                    <a:p>
                      <a:pPr marL="6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8" marR="26824" marT="46570" marB="0"/>
                </a:tc>
                <a:extLst>
                  <a:ext uri="{0D108BD9-81ED-4DB2-BD59-A6C34878D82A}">
                    <a16:rowId xmlns:a16="http://schemas.microsoft.com/office/drawing/2014/main" val="2871963889"/>
                  </a:ext>
                </a:extLst>
              </a:tr>
            </a:tbl>
          </a:graphicData>
        </a:graphic>
      </p:graphicFrame>
      <p:pic>
        <p:nvPicPr>
          <p:cNvPr id="5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02734523-0B8C-4342-BAD6-411D85E5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0" y="274638"/>
            <a:ext cx="673204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161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031CA-5DE2-4DE5-9D63-CFCEE90B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повышения квалификации и переподготовки работников образования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02734523-0B8C-4342-BAD6-411D85E5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0" y="274638"/>
            <a:ext cx="673204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бъект 23">
            <a:extLst>
              <a:ext uri="{FF2B5EF4-FFF2-40B4-BE49-F238E27FC236}">
                <a16:creationId xmlns:a16="http://schemas.microsoft.com/office/drawing/2014/main" id="{A54CA1F9-1CCB-4875-8F64-4593E451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ЭК «Индивидуальный проект» в учебном плане общеобразовательной организации(среднее общее образование):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обязательную часть учебного плана или индивидуального УП среднего общего образования;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в объеме не менее 70(68)часов в течение одного или двух лет в рамках  учебного времени, специально отведенного учебным планом.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компетенции образовательной организации в установленной сфере деятельности относится … разработка и утверждение образовательных программ образовательной организации. 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(п.6 части 3 статьи 28 Федерального закона от 29.12.2012 N 273-ФЗ «Об образовании в Российской Федерации»). 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58620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031CA-5DE2-4DE5-9D63-CFCEE90B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повышения квалификации и переподготовки работников образования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02734523-0B8C-4342-BAD6-411D85E5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0" y="274638"/>
            <a:ext cx="673204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EB63694D-6C9C-47B1-BF11-1BDF6CAFF7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338194"/>
              </p:ext>
            </p:extLst>
          </p:nvPr>
        </p:nvGraphicFramePr>
        <p:xfrm>
          <a:off x="979460" y="1600200"/>
          <a:ext cx="7185080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0638">
                  <a:extLst>
                    <a:ext uri="{9D8B030D-6E8A-4147-A177-3AD203B41FA5}">
                      <a16:colId xmlns:a16="http://schemas.microsoft.com/office/drawing/2014/main" val="2135939875"/>
                    </a:ext>
                  </a:extLst>
                </a:gridCol>
                <a:gridCol w="4474442">
                  <a:extLst>
                    <a:ext uri="{9D8B030D-6E8A-4147-A177-3AD203B41FA5}">
                      <a16:colId xmlns:a16="http://schemas.microsoft.com/office/drawing/2014/main" val="343185724"/>
                    </a:ext>
                  </a:extLst>
                </a:gridCol>
              </a:tblGrid>
              <a:tr h="1187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общее образование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31" marR="18096" marT="10484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общее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31" marR="18096" marT="104849" marB="0"/>
                </a:tc>
                <a:extLst>
                  <a:ext uri="{0D108BD9-81ED-4DB2-BD59-A6C34878D82A}">
                    <a16:rowId xmlns:a16="http://schemas.microsoft.com/office/drawing/2014/main" val="1427191738"/>
                  </a:ext>
                </a:extLst>
              </a:tr>
              <a:tr h="1845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Организуется, как правило, в формах внеурочной деятельности по предмету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31" marR="18096" marT="10484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Выполняется в рамках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учебного времени,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отведенного в учебном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плане на данный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элективный курс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31" marR="18096" marT="104849" marB="0" anchor="ctr"/>
                </a:tc>
                <a:extLst>
                  <a:ext uri="{0D108BD9-81ED-4DB2-BD59-A6C34878D82A}">
                    <a16:rowId xmlns:a16="http://schemas.microsoft.com/office/drawing/2014/main" val="4134515935"/>
                  </a:ext>
                </a:extLst>
              </a:tr>
              <a:tr h="1492741">
                <a:tc>
                  <a:txBody>
                    <a:bodyPr/>
                    <a:lstStyle/>
                    <a:p>
                      <a:pPr marL="1060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Руководитель- педагог школы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31" marR="18096" marT="10484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Куратор(тьютор) –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 школы или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привлеченный работник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соц.партнера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31" marR="18096" marT="104849" marB="0"/>
                </a:tc>
                <a:extLst>
                  <a:ext uri="{0D108BD9-81ED-4DB2-BD59-A6C34878D82A}">
                    <a16:rowId xmlns:a16="http://schemas.microsoft.com/office/drawing/2014/main" val="1902264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201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031CA-5DE2-4DE5-9D63-CFCEE90B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повышения квалификации и переподготовки работников образования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02734523-0B8C-4342-BAD6-411D85E5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0" y="274638"/>
            <a:ext cx="673204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551181A-8FF7-45CF-AFA4-52066C51CE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639212"/>
              </p:ext>
            </p:extLst>
          </p:nvPr>
        </p:nvGraphicFramePr>
        <p:xfrm>
          <a:off x="981964" y="1248730"/>
          <a:ext cx="7430171" cy="5286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35299690"/>
                    </a:ext>
                  </a:extLst>
                </a:gridCol>
                <a:gridCol w="4189811">
                  <a:extLst>
                    <a:ext uri="{9D8B030D-6E8A-4147-A177-3AD203B41FA5}">
                      <a16:colId xmlns:a16="http://schemas.microsoft.com/office/drawing/2014/main" val="4204279664"/>
                    </a:ext>
                  </a:extLst>
                </a:gridCol>
              </a:tblGrid>
              <a:tr h="859579">
                <a:tc>
                  <a:txBody>
                    <a:bodyPr/>
                    <a:lstStyle/>
                    <a:p>
                      <a:pPr marR="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общее образование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25" marR="53500" marT="79179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общее </a:t>
                      </a:r>
                    </a:p>
                    <a:p>
                      <a:pPr marR="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</a:t>
                      </a:r>
                    </a:p>
                    <a:p>
                      <a:pPr marL="514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25" marR="53500" marT="79179" marB="0"/>
                </a:tc>
                <a:extLst>
                  <a:ext uri="{0D108BD9-81ED-4DB2-BD59-A6C34878D82A}">
                    <a16:rowId xmlns:a16="http://schemas.microsoft.com/office/drawing/2014/main" val="3787968443"/>
                  </a:ext>
                </a:extLst>
              </a:tr>
              <a:tr h="1711453">
                <a:tc>
                  <a:txBody>
                    <a:bodyPr/>
                    <a:lstStyle/>
                    <a:p>
                      <a:pPr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Освоение проектной и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учебноисследовательской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 как типа </a:t>
                      </a:r>
                    </a:p>
                    <a:p>
                      <a:pPr marR="11430" algn="ctr">
                        <a:lnSpc>
                          <a:spcPct val="115000"/>
                        </a:lnSpc>
                        <a:spcAft>
                          <a:spcPts val="245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на основе учебных </a:t>
                      </a:r>
                    </a:p>
                    <a:p>
                      <a:pPr marR="82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предметов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25" marR="53500" marT="7917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3000"/>
                        </a:lnSpc>
                        <a:spcAft>
                          <a:spcPts val="355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и исследование – </a:t>
                      </a:r>
                    </a:p>
                    <a:p>
                      <a:pPr>
                        <a:lnSpc>
                          <a:spcPct val="103000"/>
                        </a:lnSpc>
                        <a:spcAft>
                          <a:spcPts val="355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инструменты учебной деятельности </a:t>
                      </a:r>
                    </a:p>
                    <a:p>
                      <a:pPr>
                        <a:lnSpc>
                          <a:spcPct val="103000"/>
                        </a:lnSpc>
                        <a:spcAft>
                          <a:spcPts val="355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межпредметного и </a:t>
                      </a:r>
                    </a:p>
                    <a:p>
                      <a:pPr>
                        <a:lnSpc>
                          <a:spcPct val="103000"/>
                        </a:lnSpc>
                        <a:spcAft>
                          <a:spcPts val="335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надпредметного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3000"/>
                        </a:lnSpc>
                        <a:spcAft>
                          <a:spcPts val="335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характера, необходимый для освоения </a:t>
                      </a:r>
                    </a:p>
                    <a:p>
                      <a:pPr>
                        <a:lnSpc>
                          <a:spcPct val="103000"/>
                        </a:lnSpc>
                        <a:spcAft>
                          <a:spcPts val="335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социальной жизни и культуры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25" marR="53500" marT="79179" marB="0"/>
                </a:tc>
                <a:extLst>
                  <a:ext uri="{0D108BD9-81ED-4DB2-BD59-A6C34878D82A}">
                    <a16:rowId xmlns:a16="http://schemas.microsoft.com/office/drawing/2014/main" val="1504085569"/>
                  </a:ext>
                </a:extLst>
              </a:tr>
              <a:tr h="1954930">
                <a:tc>
                  <a:txBody>
                    <a:bodyPr/>
                    <a:lstStyle/>
                    <a:p>
                      <a:pPr marR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направления: </a:t>
                      </a:r>
                    </a:p>
                    <a:p>
                      <a:pPr marR="12700" algn="ctr">
                        <a:lnSpc>
                          <a:spcPct val="115000"/>
                        </a:lnSpc>
                        <a:spcAft>
                          <a:spcPts val="26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исследовательское, инженерное,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прикладное, бизнес проектирование, информационное, игровое, творческое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25" marR="53500" marT="79179" marB="0"/>
                </a:tc>
                <a:tc>
                  <a:txBody>
                    <a:bodyPr/>
                    <a:lstStyle/>
                    <a:p>
                      <a:pPr marR="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Приоритетные направления: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Социальное, бизнес проектирование,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исследовательское, инженерное,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информационное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25" marR="53500" marT="79179" marB="0"/>
                </a:tc>
                <a:extLst>
                  <a:ext uri="{0D108BD9-81ED-4DB2-BD59-A6C34878D82A}">
                    <a16:rowId xmlns:a16="http://schemas.microsoft.com/office/drawing/2014/main" val="1126115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54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031CA-5DE2-4DE5-9D63-CFCEE90B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повышения квалификации и переподготовки работников образования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02734523-0B8C-4342-BAD6-411D85E5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0" y="274638"/>
            <a:ext cx="673204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8A8E9B5-34A6-483A-AA26-5738108D3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выбора темы: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Выбор тематики исследования,  связанной с новейшими достижениями в области науки и технологий; </a:t>
            </a:r>
          </a:p>
          <a:p>
            <a:pPr lvl="0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с учебными предметами, не изучаемыми в школе: психологией, социологией, бизнесом и др.; </a:t>
            </a:r>
          </a:p>
          <a:p>
            <a:pPr lvl="0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с учебными предметами,  изучаемыми в школе, на основе синтеза направленных на изучение проблем местного сообщества, региона, мира в целом.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551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031CA-5DE2-4DE5-9D63-CFCEE90B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повышения квалификации и переподготовки работников образования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02734523-0B8C-4342-BAD6-411D85E5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0" y="274638"/>
            <a:ext cx="673204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16A4BDAE-644C-4E6A-93F7-F08CBB22D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819595"/>
              </p:ext>
            </p:extLst>
          </p:nvPr>
        </p:nvGraphicFramePr>
        <p:xfrm>
          <a:off x="457200" y="1808557"/>
          <a:ext cx="8229600" cy="4296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3043">
                  <a:extLst>
                    <a:ext uri="{9D8B030D-6E8A-4147-A177-3AD203B41FA5}">
                      <a16:colId xmlns:a16="http://schemas.microsoft.com/office/drawing/2014/main" val="3888670906"/>
                    </a:ext>
                  </a:extLst>
                </a:gridCol>
                <a:gridCol w="4796557">
                  <a:extLst>
                    <a:ext uri="{9D8B030D-6E8A-4147-A177-3AD203B41FA5}">
                      <a16:colId xmlns:a16="http://schemas.microsoft.com/office/drawing/2014/main" val="2513204226"/>
                    </a:ext>
                  </a:extLst>
                </a:gridCol>
              </a:tblGrid>
              <a:tr h="895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общее образование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74" marR="71535" marT="92062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реднее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 </a:t>
                      </a:r>
                    </a:p>
                    <a:p>
                      <a:pPr marL="6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74" marR="71535" marT="92062" marB="0"/>
                </a:tc>
                <a:extLst>
                  <a:ext uri="{0D108BD9-81ED-4DB2-BD59-A6C34878D82A}">
                    <a16:rowId xmlns:a16="http://schemas.microsoft.com/office/drawing/2014/main" val="1781524385"/>
                  </a:ext>
                </a:extLst>
              </a:tr>
              <a:tr h="1634972">
                <a:tc>
                  <a:txBody>
                    <a:bodyPr/>
                    <a:lstStyle/>
                    <a:p>
                      <a:pPr algn="ctr">
                        <a:lnSpc>
                          <a:spcPct val="103000"/>
                        </a:lnSpc>
                        <a:spcAft>
                          <a:spcPts val="44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Допускается совместная деятельность обучающихся и </a:t>
                      </a:r>
                    </a:p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74" marR="71535" marT="9206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реализуется самим старшеклассником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74" marR="71535" marT="92062" marB="0"/>
                </a:tc>
                <a:extLst>
                  <a:ext uri="{0D108BD9-81ED-4DB2-BD59-A6C34878D82A}">
                    <a16:rowId xmlns:a16="http://schemas.microsoft.com/office/drawing/2014/main" val="2620495088"/>
                  </a:ext>
                </a:extLst>
              </a:tr>
              <a:tr h="1546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результатов в школе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74" marR="71535" marT="9206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3000"/>
                        </a:lnSpc>
                        <a:spcAft>
                          <a:spcPts val="45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результатов – школьному и внешкольному сообществу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74" marR="71535" marT="92062" marB="0"/>
                </a:tc>
                <a:extLst>
                  <a:ext uri="{0D108BD9-81ED-4DB2-BD59-A6C34878D82A}">
                    <a16:rowId xmlns:a16="http://schemas.microsoft.com/office/drawing/2014/main" val="2367755198"/>
                  </a:ext>
                </a:extLst>
              </a:tr>
            </a:tbl>
          </a:graphicData>
        </a:graphic>
      </p:graphicFrame>
      <p:grpSp>
        <p:nvGrpSpPr>
          <p:cNvPr id="6" name="Group 6034">
            <a:extLst>
              <a:ext uri="{FF2B5EF4-FFF2-40B4-BE49-F238E27FC236}">
                <a16:creationId xmlns:a16="http://schemas.microsoft.com/office/drawing/2014/main" id="{65887D55-A00E-4803-867A-D67E7BFB98F3}"/>
              </a:ext>
            </a:extLst>
          </p:cNvPr>
          <p:cNvGrpSpPr/>
          <p:nvPr/>
        </p:nvGrpSpPr>
        <p:grpSpPr>
          <a:xfrm>
            <a:off x="0" y="0"/>
            <a:ext cx="428625" cy="213995"/>
            <a:chOff x="0" y="0"/>
            <a:chExt cx="428625" cy="214376"/>
          </a:xfrm>
        </p:grpSpPr>
        <p:sp>
          <p:nvSpPr>
            <p:cNvPr id="7" name="Shape 710">
              <a:extLst>
                <a:ext uri="{FF2B5EF4-FFF2-40B4-BE49-F238E27FC236}">
                  <a16:creationId xmlns:a16="http://schemas.microsoft.com/office/drawing/2014/main" id="{B5558A3B-E245-4442-BB9B-E861550F8532}"/>
                </a:ext>
              </a:extLst>
            </p:cNvPr>
            <p:cNvSpPr/>
            <p:nvPr/>
          </p:nvSpPr>
          <p:spPr>
            <a:xfrm>
              <a:off x="0" y="0"/>
              <a:ext cx="428625" cy="214376"/>
            </a:xfrm>
            <a:custGeom>
              <a:avLst/>
              <a:gdLst/>
              <a:ahLst/>
              <a:cxnLst/>
              <a:rect l="0" t="0" r="0" b="0"/>
              <a:pathLst>
                <a:path w="428625" h="214376">
                  <a:moveTo>
                    <a:pt x="321437" y="0"/>
                  </a:moveTo>
                  <a:lnTo>
                    <a:pt x="428625" y="107188"/>
                  </a:lnTo>
                  <a:lnTo>
                    <a:pt x="321437" y="214376"/>
                  </a:lnTo>
                  <a:lnTo>
                    <a:pt x="321437" y="160782"/>
                  </a:lnTo>
                  <a:lnTo>
                    <a:pt x="0" y="160782"/>
                  </a:lnTo>
                  <a:lnTo>
                    <a:pt x="0" y="53594"/>
                  </a:lnTo>
                  <a:lnTo>
                    <a:pt x="321437" y="53594"/>
                  </a:lnTo>
                  <a:lnTo>
                    <a:pt x="321437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354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711">
              <a:extLst>
                <a:ext uri="{FF2B5EF4-FFF2-40B4-BE49-F238E27FC236}">
                  <a16:creationId xmlns:a16="http://schemas.microsoft.com/office/drawing/2014/main" id="{B0A248F5-058A-4F89-B978-2FF42BAF8730}"/>
                </a:ext>
              </a:extLst>
            </p:cNvPr>
            <p:cNvSpPr/>
            <p:nvPr/>
          </p:nvSpPr>
          <p:spPr>
            <a:xfrm>
              <a:off x="0" y="0"/>
              <a:ext cx="428625" cy="214376"/>
            </a:xfrm>
            <a:custGeom>
              <a:avLst/>
              <a:gdLst/>
              <a:ahLst/>
              <a:cxnLst/>
              <a:rect l="0" t="0" r="0" b="0"/>
              <a:pathLst>
                <a:path w="428625" h="214376">
                  <a:moveTo>
                    <a:pt x="0" y="53594"/>
                  </a:moveTo>
                  <a:lnTo>
                    <a:pt x="321437" y="53594"/>
                  </a:lnTo>
                  <a:lnTo>
                    <a:pt x="321437" y="0"/>
                  </a:lnTo>
                  <a:lnTo>
                    <a:pt x="428625" y="107188"/>
                  </a:lnTo>
                  <a:lnTo>
                    <a:pt x="321437" y="214376"/>
                  </a:lnTo>
                  <a:lnTo>
                    <a:pt x="321437" y="160782"/>
                  </a:lnTo>
                  <a:lnTo>
                    <a:pt x="0" y="160782"/>
                  </a:lnTo>
                  <a:close/>
                </a:path>
              </a:pathLst>
            </a:custGeom>
            <a:ln w="19050" cap="flat">
              <a:miter lim="101600"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03381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031CA-5DE2-4DE5-9D63-CFCEE90B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повышения квалификации и переподготовки работников образования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02734523-0B8C-4342-BAD6-411D85E5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0" y="274638"/>
            <a:ext cx="673204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6034">
            <a:extLst>
              <a:ext uri="{FF2B5EF4-FFF2-40B4-BE49-F238E27FC236}">
                <a16:creationId xmlns:a16="http://schemas.microsoft.com/office/drawing/2014/main" id="{65887D55-A00E-4803-867A-D67E7BFB98F3}"/>
              </a:ext>
            </a:extLst>
          </p:cNvPr>
          <p:cNvGrpSpPr/>
          <p:nvPr/>
        </p:nvGrpSpPr>
        <p:grpSpPr>
          <a:xfrm>
            <a:off x="0" y="0"/>
            <a:ext cx="428625" cy="213995"/>
            <a:chOff x="0" y="0"/>
            <a:chExt cx="428625" cy="214376"/>
          </a:xfrm>
        </p:grpSpPr>
        <p:sp>
          <p:nvSpPr>
            <p:cNvPr id="7" name="Shape 710">
              <a:extLst>
                <a:ext uri="{FF2B5EF4-FFF2-40B4-BE49-F238E27FC236}">
                  <a16:creationId xmlns:a16="http://schemas.microsoft.com/office/drawing/2014/main" id="{B5558A3B-E245-4442-BB9B-E861550F8532}"/>
                </a:ext>
              </a:extLst>
            </p:cNvPr>
            <p:cNvSpPr/>
            <p:nvPr/>
          </p:nvSpPr>
          <p:spPr>
            <a:xfrm>
              <a:off x="0" y="0"/>
              <a:ext cx="428625" cy="214376"/>
            </a:xfrm>
            <a:custGeom>
              <a:avLst/>
              <a:gdLst/>
              <a:ahLst/>
              <a:cxnLst/>
              <a:rect l="0" t="0" r="0" b="0"/>
              <a:pathLst>
                <a:path w="428625" h="214376">
                  <a:moveTo>
                    <a:pt x="321437" y="0"/>
                  </a:moveTo>
                  <a:lnTo>
                    <a:pt x="428625" y="107188"/>
                  </a:lnTo>
                  <a:lnTo>
                    <a:pt x="321437" y="214376"/>
                  </a:lnTo>
                  <a:lnTo>
                    <a:pt x="321437" y="160782"/>
                  </a:lnTo>
                  <a:lnTo>
                    <a:pt x="0" y="160782"/>
                  </a:lnTo>
                  <a:lnTo>
                    <a:pt x="0" y="53594"/>
                  </a:lnTo>
                  <a:lnTo>
                    <a:pt x="321437" y="53594"/>
                  </a:lnTo>
                  <a:lnTo>
                    <a:pt x="321437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354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711">
              <a:extLst>
                <a:ext uri="{FF2B5EF4-FFF2-40B4-BE49-F238E27FC236}">
                  <a16:creationId xmlns:a16="http://schemas.microsoft.com/office/drawing/2014/main" id="{B0A248F5-058A-4F89-B978-2FF42BAF8730}"/>
                </a:ext>
              </a:extLst>
            </p:cNvPr>
            <p:cNvSpPr/>
            <p:nvPr/>
          </p:nvSpPr>
          <p:spPr>
            <a:xfrm>
              <a:off x="0" y="0"/>
              <a:ext cx="428625" cy="214376"/>
            </a:xfrm>
            <a:custGeom>
              <a:avLst/>
              <a:gdLst/>
              <a:ahLst/>
              <a:cxnLst/>
              <a:rect l="0" t="0" r="0" b="0"/>
              <a:pathLst>
                <a:path w="428625" h="214376">
                  <a:moveTo>
                    <a:pt x="0" y="53594"/>
                  </a:moveTo>
                  <a:lnTo>
                    <a:pt x="321437" y="53594"/>
                  </a:lnTo>
                  <a:lnTo>
                    <a:pt x="321437" y="0"/>
                  </a:lnTo>
                  <a:lnTo>
                    <a:pt x="428625" y="107188"/>
                  </a:lnTo>
                  <a:lnTo>
                    <a:pt x="321437" y="214376"/>
                  </a:lnTo>
                  <a:lnTo>
                    <a:pt x="321437" y="160782"/>
                  </a:lnTo>
                  <a:lnTo>
                    <a:pt x="0" y="160782"/>
                  </a:lnTo>
                  <a:close/>
                </a:path>
              </a:pathLst>
            </a:custGeom>
            <a:ln w="19050" cap="flat">
              <a:miter lim="101600"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9" name="Объект 8">
            <a:extLst>
              <a:ext uri="{FF2B5EF4-FFF2-40B4-BE49-F238E27FC236}">
                <a16:creationId xmlns:a16="http://schemas.microsoft.com/office/drawing/2014/main" id="{FD0A1322-434D-4697-AF04-78D6B230C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проектной деятельности на уровне СОО </a:t>
            </a:r>
          </a:p>
          <a:p>
            <a:pPr marL="0" indent="0" algn="just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обучающегося: </a:t>
            </a:r>
          </a:p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самостоятельное определение темы проекта, методов и способов его реализации, источников ресурсов, необходимых для реализации проекта; </a:t>
            </a:r>
          </a:p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самостоятельное взаимодействие с источниками ресурсов: информационными источниками, фондами, представителями власти и т. п.; </a:t>
            </a:r>
          </a:p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самостоятельное управление ресурсами, в том числе нематериальными; </a:t>
            </a:r>
          </a:p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презентация результатов проектной работы на различных этапах ее реализации.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81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2636912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Россия в 21 веке. </a:t>
            </a:r>
          </a:p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Географическое образование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3682199" cy="250849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01017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031CA-5DE2-4DE5-9D63-CFCEE90B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повышения квалификации и переподготовки работников образования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02734523-0B8C-4342-BAD6-411D85E5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0" y="274638"/>
            <a:ext cx="673204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6034">
            <a:extLst>
              <a:ext uri="{FF2B5EF4-FFF2-40B4-BE49-F238E27FC236}">
                <a16:creationId xmlns:a16="http://schemas.microsoft.com/office/drawing/2014/main" id="{65887D55-A00E-4803-867A-D67E7BFB98F3}"/>
              </a:ext>
            </a:extLst>
          </p:cNvPr>
          <p:cNvGrpSpPr/>
          <p:nvPr/>
        </p:nvGrpSpPr>
        <p:grpSpPr>
          <a:xfrm>
            <a:off x="0" y="0"/>
            <a:ext cx="428625" cy="213995"/>
            <a:chOff x="0" y="0"/>
            <a:chExt cx="428625" cy="214376"/>
          </a:xfrm>
        </p:grpSpPr>
        <p:sp>
          <p:nvSpPr>
            <p:cNvPr id="7" name="Shape 710">
              <a:extLst>
                <a:ext uri="{FF2B5EF4-FFF2-40B4-BE49-F238E27FC236}">
                  <a16:creationId xmlns:a16="http://schemas.microsoft.com/office/drawing/2014/main" id="{B5558A3B-E245-4442-BB9B-E861550F8532}"/>
                </a:ext>
              </a:extLst>
            </p:cNvPr>
            <p:cNvSpPr/>
            <p:nvPr/>
          </p:nvSpPr>
          <p:spPr>
            <a:xfrm>
              <a:off x="0" y="0"/>
              <a:ext cx="428625" cy="214376"/>
            </a:xfrm>
            <a:custGeom>
              <a:avLst/>
              <a:gdLst/>
              <a:ahLst/>
              <a:cxnLst/>
              <a:rect l="0" t="0" r="0" b="0"/>
              <a:pathLst>
                <a:path w="428625" h="214376">
                  <a:moveTo>
                    <a:pt x="321437" y="0"/>
                  </a:moveTo>
                  <a:lnTo>
                    <a:pt x="428625" y="107188"/>
                  </a:lnTo>
                  <a:lnTo>
                    <a:pt x="321437" y="214376"/>
                  </a:lnTo>
                  <a:lnTo>
                    <a:pt x="321437" y="160782"/>
                  </a:lnTo>
                  <a:lnTo>
                    <a:pt x="0" y="160782"/>
                  </a:lnTo>
                  <a:lnTo>
                    <a:pt x="0" y="53594"/>
                  </a:lnTo>
                  <a:lnTo>
                    <a:pt x="321437" y="53594"/>
                  </a:lnTo>
                  <a:lnTo>
                    <a:pt x="321437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354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711">
              <a:extLst>
                <a:ext uri="{FF2B5EF4-FFF2-40B4-BE49-F238E27FC236}">
                  <a16:creationId xmlns:a16="http://schemas.microsoft.com/office/drawing/2014/main" id="{B0A248F5-058A-4F89-B978-2FF42BAF8730}"/>
                </a:ext>
              </a:extLst>
            </p:cNvPr>
            <p:cNvSpPr/>
            <p:nvPr/>
          </p:nvSpPr>
          <p:spPr>
            <a:xfrm>
              <a:off x="0" y="0"/>
              <a:ext cx="428625" cy="214376"/>
            </a:xfrm>
            <a:custGeom>
              <a:avLst/>
              <a:gdLst/>
              <a:ahLst/>
              <a:cxnLst/>
              <a:rect l="0" t="0" r="0" b="0"/>
              <a:pathLst>
                <a:path w="428625" h="214376">
                  <a:moveTo>
                    <a:pt x="0" y="53594"/>
                  </a:moveTo>
                  <a:lnTo>
                    <a:pt x="321437" y="53594"/>
                  </a:lnTo>
                  <a:lnTo>
                    <a:pt x="321437" y="0"/>
                  </a:lnTo>
                  <a:lnTo>
                    <a:pt x="428625" y="107188"/>
                  </a:lnTo>
                  <a:lnTo>
                    <a:pt x="321437" y="214376"/>
                  </a:lnTo>
                  <a:lnTo>
                    <a:pt x="321437" y="160782"/>
                  </a:lnTo>
                  <a:lnTo>
                    <a:pt x="0" y="160782"/>
                  </a:lnTo>
                  <a:close/>
                </a:path>
              </a:pathLst>
            </a:custGeom>
            <a:ln w="19050" cap="flat">
              <a:miter lim="101600"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9" name="Объект 8">
            <a:extLst>
              <a:ext uri="{FF2B5EF4-FFF2-40B4-BE49-F238E27FC236}">
                <a16:creationId xmlns:a16="http://schemas.microsoft.com/office/drawing/2014/main" id="{FD0A1322-434D-4697-AF04-78D6B230C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этапа защиты проекта. </a:t>
            </a:r>
          </a:p>
          <a:p>
            <a:pPr marL="0" indent="0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защита проектной идеи(темы) 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•актуальность проекта; 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•положительные эффекты от реализации проекта, важные как для самого автора, так и для других людей; 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•ресурсы (как материальные, так и нематериальные), необходимые для реализации проекта, возможные источники ресурсов;  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•риски реализации проекта и сложности, которые ожидают обучающегося при реализации данного проекта;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767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02734523-0B8C-4342-BAD6-411D85E5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0" y="274638"/>
            <a:ext cx="673204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144863"/>
            <a:ext cx="8162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</a:t>
            </a:r>
            <a:b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повышения квалификации и переподготовки работников образования</a:t>
            </a:r>
            <a:b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Объект 8">
            <a:extLst>
              <a:ext uri="{FF2B5EF4-FFF2-40B4-BE49-F238E27FC236}">
                <a16:creationId xmlns:a16="http://schemas.microsoft.com/office/drawing/2014/main" id="{FD0A1322-434D-4697-AF04-78D6B230C5A3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этапа защиты проекта. </a:t>
            </a:r>
          </a:p>
          <a:p>
            <a:pPr marL="0" indent="0">
              <a:buFont typeface="Arial" pitchFamily="34" charset="0"/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этап-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реализованного проекта </a:t>
            </a:r>
          </a:p>
          <a:p>
            <a:pPr marL="0" indent="0">
              <a:buFont typeface="Arial" pitchFamily="34" charset="0"/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1.Тема и краткое описание сути проекта.  </a:t>
            </a:r>
          </a:p>
          <a:p>
            <a:pPr marL="0" indent="0">
              <a:buFont typeface="Arial" pitchFamily="34" charset="0"/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2.Актуальность проекта.  </a:t>
            </a:r>
          </a:p>
          <a:p>
            <a:pPr marL="0" indent="0">
              <a:buFont typeface="Arial" pitchFamily="34" charset="0"/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3.Положительные эффекты от реализации проекта, которые получат как сам автор, так и другие люди.  </a:t>
            </a:r>
          </a:p>
          <a:p>
            <a:pPr marL="0" indent="0">
              <a:buFont typeface="Arial" pitchFamily="34" charset="0"/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4.Ресурсы (материальные и нематериальные), которые были привлечены для реализации проекта, а также источники этих ресурсов.  </a:t>
            </a:r>
          </a:p>
          <a:p>
            <a:pPr marL="0" indent="0">
              <a:buFont typeface="Arial" pitchFamily="34" charset="0"/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5.Ход реализации проекта.  </a:t>
            </a:r>
          </a:p>
          <a:p>
            <a:pPr marL="0" indent="0">
              <a:buFont typeface="Arial" pitchFamily="34" charset="0"/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6.Риски реализации проекта и сложности, которые обучающемуся удалось преодолеть в ходе его реализации. 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609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031CA-5DE2-4DE5-9D63-CFCEE90B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повышения квалификации и переподготовки работников образования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02734523-0B8C-4342-BAD6-411D85E5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0" y="274638"/>
            <a:ext cx="673204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6034">
            <a:extLst>
              <a:ext uri="{FF2B5EF4-FFF2-40B4-BE49-F238E27FC236}">
                <a16:creationId xmlns:a16="http://schemas.microsoft.com/office/drawing/2014/main" id="{65887D55-A00E-4803-867A-D67E7BFB98F3}"/>
              </a:ext>
            </a:extLst>
          </p:cNvPr>
          <p:cNvGrpSpPr/>
          <p:nvPr/>
        </p:nvGrpSpPr>
        <p:grpSpPr>
          <a:xfrm>
            <a:off x="0" y="0"/>
            <a:ext cx="428625" cy="213995"/>
            <a:chOff x="0" y="0"/>
            <a:chExt cx="428625" cy="214376"/>
          </a:xfrm>
        </p:grpSpPr>
        <p:sp>
          <p:nvSpPr>
            <p:cNvPr id="7" name="Shape 710">
              <a:extLst>
                <a:ext uri="{FF2B5EF4-FFF2-40B4-BE49-F238E27FC236}">
                  <a16:creationId xmlns:a16="http://schemas.microsoft.com/office/drawing/2014/main" id="{B5558A3B-E245-4442-BB9B-E861550F8532}"/>
                </a:ext>
              </a:extLst>
            </p:cNvPr>
            <p:cNvSpPr/>
            <p:nvPr/>
          </p:nvSpPr>
          <p:spPr>
            <a:xfrm>
              <a:off x="0" y="0"/>
              <a:ext cx="428625" cy="214376"/>
            </a:xfrm>
            <a:custGeom>
              <a:avLst/>
              <a:gdLst/>
              <a:ahLst/>
              <a:cxnLst/>
              <a:rect l="0" t="0" r="0" b="0"/>
              <a:pathLst>
                <a:path w="428625" h="214376">
                  <a:moveTo>
                    <a:pt x="321437" y="0"/>
                  </a:moveTo>
                  <a:lnTo>
                    <a:pt x="428625" y="107188"/>
                  </a:lnTo>
                  <a:lnTo>
                    <a:pt x="321437" y="214376"/>
                  </a:lnTo>
                  <a:lnTo>
                    <a:pt x="321437" y="160782"/>
                  </a:lnTo>
                  <a:lnTo>
                    <a:pt x="0" y="160782"/>
                  </a:lnTo>
                  <a:lnTo>
                    <a:pt x="0" y="53594"/>
                  </a:lnTo>
                  <a:lnTo>
                    <a:pt x="321437" y="53594"/>
                  </a:lnTo>
                  <a:lnTo>
                    <a:pt x="321437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354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711">
              <a:extLst>
                <a:ext uri="{FF2B5EF4-FFF2-40B4-BE49-F238E27FC236}">
                  <a16:creationId xmlns:a16="http://schemas.microsoft.com/office/drawing/2014/main" id="{B0A248F5-058A-4F89-B978-2FF42BAF8730}"/>
                </a:ext>
              </a:extLst>
            </p:cNvPr>
            <p:cNvSpPr/>
            <p:nvPr/>
          </p:nvSpPr>
          <p:spPr>
            <a:xfrm>
              <a:off x="0" y="0"/>
              <a:ext cx="428625" cy="214376"/>
            </a:xfrm>
            <a:custGeom>
              <a:avLst/>
              <a:gdLst/>
              <a:ahLst/>
              <a:cxnLst/>
              <a:rect l="0" t="0" r="0" b="0"/>
              <a:pathLst>
                <a:path w="428625" h="214376">
                  <a:moveTo>
                    <a:pt x="0" y="53594"/>
                  </a:moveTo>
                  <a:lnTo>
                    <a:pt x="321437" y="53594"/>
                  </a:lnTo>
                  <a:lnTo>
                    <a:pt x="321437" y="0"/>
                  </a:lnTo>
                  <a:lnTo>
                    <a:pt x="428625" y="107188"/>
                  </a:lnTo>
                  <a:lnTo>
                    <a:pt x="321437" y="214376"/>
                  </a:lnTo>
                  <a:lnTo>
                    <a:pt x="321437" y="160782"/>
                  </a:lnTo>
                  <a:lnTo>
                    <a:pt x="0" y="160782"/>
                  </a:lnTo>
                  <a:close/>
                </a:path>
              </a:pathLst>
            </a:custGeom>
            <a:ln w="19050" cap="flat">
              <a:miter lim="101600"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9" name="Объект 8">
            <a:extLst>
              <a:ext uri="{FF2B5EF4-FFF2-40B4-BE49-F238E27FC236}">
                <a16:creationId xmlns:a16="http://schemas.microsoft.com/office/drawing/2014/main" id="{FD0A1322-434D-4697-AF04-78D6B230C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06916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к инструментарию оценки сформированности универсальных учебных действий при процедуре защиты реализованного проекта: </a:t>
            </a:r>
          </a:p>
          <a:p>
            <a:pPr marL="0" indent="0" algn="ctr">
              <a:buNone/>
            </a:pP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оценивание производится на основе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критериальной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модели; 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оценке должна подвергаться не только защита реализованного проекта, но и динамика изменений, внесенных в проект от момента замысла (процедуры защиты проектной идеи) до воплощения; учитываются целесообразность, уместность, полнота этих изменений, соотнесенные с сохранением исходного замысла проекта; 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для обработки всего массива оценок может быть предусмотрен электронный инструмент; способ агрегации данных, формат вывода данных и способ презентации итоговых оценок обучающимся и другим заинтересованным лицам определяет сама образовательная организация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014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031CA-5DE2-4DE5-9D63-CFCEE90B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повышения квалификации и переподготовки работников образования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02734523-0B8C-4342-BAD6-411D85E5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0" y="274638"/>
            <a:ext cx="673204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6034">
            <a:extLst>
              <a:ext uri="{FF2B5EF4-FFF2-40B4-BE49-F238E27FC236}">
                <a16:creationId xmlns:a16="http://schemas.microsoft.com/office/drawing/2014/main" id="{65887D55-A00E-4803-867A-D67E7BFB98F3}"/>
              </a:ext>
            </a:extLst>
          </p:cNvPr>
          <p:cNvGrpSpPr/>
          <p:nvPr/>
        </p:nvGrpSpPr>
        <p:grpSpPr>
          <a:xfrm>
            <a:off x="0" y="0"/>
            <a:ext cx="428625" cy="213995"/>
            <a:chOff x="0" y="0"/>
            <a:chExt cx="428625" cy="214376"/>
          </a:xfrm>
        </p:grpSpPr>
        <p:sp>
          <p:nvSpPr>
            <p:cNvPr id="7" name="Shape 710">
              <a:extLst>
                <a:ext uri="{FF2B5EF4-FFF2-40B4-BE49-F238E27FC236}">
                  <a16:creationId xmlns:a16="http://schemas.microsoft.com/office/drawing/2014/main" id="{B5558A3B-E245-4442-BB9B-E861550F8532}"/>
                </a:ext>
              </a:extLst>
            </p:cNvPr>
            <p:cNvSpPr/>
            <p:nvPr/>
          </p:nvSpPr>
          <p:spPr>
            <a:xfrm>
              <a:off x="0" y="0"/>
              <a:ext cx="428625" cy="214376"/>
            </a:xfrm>
            <a:custGeom>
              <a:avLst/>
              <a:gdLst/>
              <a:ahLst/>
              <a:cxnLst/>
              <a:rect l="0" t="0" r="0" b="0"/>
              <a:pathLst>
                <a:path w="428625" h="214376">
                  <a:moveTo>
                    <a:pt x="321437" y="0"/>
                  </a:moveTo>
                  <a:lnTo>
                    <a:pt x="428625" y="107188"/>
                  </a:lnTo>
                  <a:lnTo>
                    <a:pt x="321437" y="214376"/>
                  </a:lnTo>
                  <a:lnTo>
                    <a:pt x="321437" y="160782"/>
                  </a:lnTo>
                  <a:lnTo>
                    <a:pt x="0" y="160782"/>
                  </a:lnTo>
                  <a:lnTo>
                    <a:pt x="0" y="53594"/>
                  </a:lnTo>
                  <a:lnTo>
                    <a:pt x="321437" y="53594"/>
                  </a:lnTo>
                  <a:lnTo>
                    <a:pt x="321437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354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711">
              <a:extLst>
                <a:ext uri="{FF2B5EF4-FFF2-40B4-BE49-F238E27FC236}">
                  <a16:creationId xmlns:a16="http://schemas.microsoft.com/office/drawing/2014/main" id="{B0A248F5-058A-4F89-B978-2FF42BAF8730}"/>
                </a:ext>
              </a:extLst>
            </p:cNvPr>
            <p:cNvSpPr/>
            <p:nvPr/>
          </p:nvSpPr>
          <p:spPr>
            <a:xfrm>
              <a:off x="0" y="0"/>
              <a:ext cx="428625" cy="214376"/>
            </a:xfrm>
            <a:custGeom>
              <a:avLst/>
              <a:gdLst/>
              <a:ahLst/>
              <a:cxnLst/>
              <a:rect l="0" t="0" r="0" b="0"/>
              <a:pathLst>
                <a:path w="428625" h="214376">
                  <a:moveTo>
                    <a:pt x="0" y="53594"/>
                  </a:moveTo>
                  <a:lnTo>
                    <a:pt x="321437" y="53594"/>
                  </a:lnTo>
                  <a:lnTo>
                    <a:pt x="321437" y="0"/>
                  </a:lnTo>
                  <a:lnTo>
                    <a:pt x="428625" y="107188"/>
                  </a:lnTo>
                  <a:lnTo>
                    <a:pt x="321437" y="214376"/>
                  </a:lnTo>
                  <a:lnTo>
                    <a:pt x="321437" y="160782"/>
                  </a:lnTo>
                  <a:lnTo>
                    <a:pt x="0" y="160782"/>
                  </a:lnTo>
                  <a:close/>
                </a:path>
              </a:pathLst>
            </a:custGeom>
            <a:ln w="19050" cap="flat">
              <a:miter lim="101600"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9" name="Объект 8">
            <a:extLst>
              <a:ext uri="{FF2B5EF4-FFF2-40B4-BE49-F238E27FC236}">
                <a16:creationId xmlns:a16="http://schemas.microsoft.com/office/drawing/2014/main" id="{FD0A1322-434D-4697-AF04-78D6B230C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1844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итогового индивидуального проекта 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Сформированность предметных знаний и способов действий, проявляющаяся в умении раскрыть содержание работы, грамотно и обоснованно в соответствии с рассматриваемой проблемой/темой использовать имеющиеся знания и способы действий.  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Сформированность познавательных УУД в части способности к самостоятельному приобретению знаний и решению проблем, проявляющаяся в умении поставить проблему и сформулировать основной вопрос исследования, выбрать адекватные способы ее решения, включая поиск и обработку информации, формулировку выводов и/или обоснование и реализацию/апробацию принятого решения, обоснование и создание модели, прогноза, макета, объекта, творческого решения и т.п. 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– Сформированность регулятивных действий, проявляющаяся в умении самостоятельно планировать и управлять своей познавательной деятельностью во времени; использовать ресурсные возможности для достижения целей; осуществлять выбор конструктивных стратегий в трудных ситуациях.  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– Сформированность коммуникативных действий, проявляющаяся в умении ясно изложить и оформить выполненную работу, представить ее результаты, аргументированно ответить на вопросы.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156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D2986-7CB0-4A07-B674-22D9B79FE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и переподготовки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образования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A1AF8B-A44D-4357-ACAD-5D69F84C2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современное географическое образование: </a:t>
            </a:r>
          </a:p>
          <a:p>
            <a:r>
              <a:rPr lang="ru-RU" sz="9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формированию идентичности и представлений о деятельности человека во взаимодействии с окружающей средой, </a:t>
            </a:r>
          </a:p>
          <a:p>
            <a:r>
              <a:rPr lang="ru-RU" sz="9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базой для выявления и решения многих проблем (экологических, экономических, социальных и других), </a:t>
            </a:r>
          </a:p>
          <a:p>
            <a:r>
              <a:rPr lang="ru-RU" sz="9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интегрировать содержание образования в области естественных и общественных наук, </a:t>
            </a:r>
          </a:p>
          <a:p>
            <a:r>
              <a:rPr lang="ru-RU" sz="9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общекультурный уровень школьников, становится базой для формирования традиционных ценностей, </a:t>
            </a:r>
          </a:p>
          <a:p>
            <a:r>
              <a:rPr lang="ru-RU" sz="9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комплексное представление у школьников о своей стране и о Земле в целом</a:t>
            </a:r>
          </a:p>
          <a:p>
            <a:endParaRPr lang="ru-RU" dirty="0"/>
          </a:p>
        </p:txBody>
      </p:sp>
      <p:pic>
        <p:nvPicPr>
          <p:cNvPr id="4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00EDC067-03D3-4649-B49F-6BFAF592E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4638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64" y="5299753"/>
            <a:ext cx="2471936" cy="154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6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889844"/>
            <a:ext cx="86145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 учебников, включенные в Федеральный перечень учебников, оснащены УМК в составе: учебники, рабочие тетради, технологические карты уроков, ЭФУ, картографический тренажер, рабочая программа, методические пособия.</a:t>
            </a: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BE8BEC96-710D-4516-AFBB-ACA31A996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99592" y="3068960"/>
            <a:ext cx="7751961" cy="34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9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BC202-CD05-4828-9809-E297BCC7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EEB7E26-6605-415A-91E1-9E41ACF0C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  <p:pic>
        <p:nvPicPr>
          <p:cNvPr id="5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463696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2690336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4666C74-51A0-4662-9E7A-CA9960375544}"/>
              </a:ext>
            </a:extLst>
          </p:cNvPr>
          <p:cNvSpPr/>
          <p:nvPr/>
        </p:nvSpPr>
        <p:spPr>
          <a:xfrm>
            <a:off x="1002298" y="980729"/>
            <a:ext cx="80341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учителей издаются научно-методические журналы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«География в школе»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«География и экология в школе 21 века»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C4E676B3-4DE8-484B-B6A3-A10C87ED9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89199" y="3090446"/>
            <a:ext cx="2559863" cy="36043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EAC041-9C61-42D4-BC89-D34EEDDD6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801" y="3090446"/>
            <a:ext cx="2575047" cy="362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7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0E3F37F-F281-4F70-AB26-8CE028058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концепции развития географического образования в Российской Федерации обозначена очень важная проблема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кадров учителей географии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DBBC50EA-D351-44C7-85EF-83F35455C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4" y="304483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950633" y="165420"/>
            <a:ext cx="777686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71" b="-12499"/>
          <a:stretch/>
        </p:blipFill>
        <p:spPr>
          <a:xfrm>
            <a:off x="3095836" y="4221088"/>
            <a:ext cx="2952328" cy="244491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5480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D7CC75D-1542-44A8-BE30-A42BE08C1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концепции развития географического образования в Российской Федерации обозначена очень важная проблема школьной географии: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«снижение внимания к краеведческому компоненту образования в результате исключения курса «География родного края».</a:t>
            </a:r>
          </a:p>
        </p:txBody>
      </p:sp>
      <p:pic>
        <p:nvPicPr>
          <p:cNvPr id="4" name="Picture 2" descr="C:\Users\Библиотека-4\Desktop\Помощник Ректора\МЕРОПРИЯТИЯ\СКИРО.png">
            <a:extLst>
              <a:ext uri="{FF2B5EF4-FFF2-40B4-BE49-F238E27FC236}">
                <a16:creationId xmlns:a16="http://schemas.microsoft.com/office/drawing/2014/main" id="{DBBC50EA-D351-44C7-85EF-83F35455C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4" y="304483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348403" y="121305"/>
            <a:ext cx="751765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94439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2690336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90EA26E-6DC1-4296-806E-2F37EE6DB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447985"/>
              </p:ext>
            </p:extLst>
          </p:nvPr>
        </p:nvGraphicFramePr>
        <p:xfrm>
          <a:off x="545118" y="1124744"/>
          <a:ext cx="8182496" cy="5257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1510">
                  <a:extLst>
                    <a:ext uri="{9D8B030D-6E8A-4147-A177-3AD203B41FA5}">
                      <a16:colId xmlns:a16="http://schemas.microsoft.com/office/drawing/2014/main" val="767399508"/>
                    </a:ext>
                  </a:extLst>
                </a:gridCol>
                <a:gridCol w="2731510">
                  <a:extLst>
                    <a:ext uri="{9D8B030D-6E8A-4147-A177-3AD203B41FA5}">
                      <a16:colId xmlns:a16="http://schemas.microsoft.com/office/drawing/2014/main" val="2862028275"/>
                    </a:ext>
                  </a:extLst>
                </a:gridCol>
                <a:gridCol w="1359738">
                  <a:extLst>
                    <a:ext uri="{9D8B030D-6E8A-4147-A177-3AD203B41FA5}">
                      <a16:colId xmlns:a16="http://schemas.microsoft.com/office/drawing/2014/main" val="512357658"/>
                    </a:ext>
                  </a:extLst>
                </a:gridCol>
                <a:gridCol w="1359738">
                  <a:extLst>
                    <a:ext uri="{9D8B030D-6E8A-4147-A177-3AD203B41FA5}">
                      <a16:colId xmlns:a16="http://schemas.microsoft.com/office/drawing/2014/main" val="1040185849"/>
                    </a:ext>
                  </a:extLst>
                </a:gridCol>
              </a:tblGrid>
              <a:tr h="55435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Предметная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предметы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неделю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228556"/>
                  </a:ext>
                </a:extLst>
              </a:tr>
              <a:tr h="117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8б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538836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Обязательная часть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6298043"/>
                  </a:ext>
                </a:extLst>
              </a:tr>
              <a:tr h="329565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Общественно-научные предметы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России. Всеобщая история.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8428851"/>
                  </a:ext>
                </a:extLst>
              </a:tr>
              <a:tr h="187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8582787"/>
                  </a:ext>
                </a:extLst>
              </a:tr>
              <a:tr h="151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1358655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5628713"/>
                  </a:ext>
                </a:extLst>
              </a:tr>
              <a:tr h="6489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Часть, формируемая участниками образовательных отношений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52624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Георгиевский район на карте Ставрополья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942496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Ставропольеведение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7795492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региона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3276456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 допустимая недельная нагрузка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8408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16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37967" y="119244"/>
            <a:ext cx="777686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2690336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E280C7-A004-4398-9366-E14BB9F66C15}"/>
              </a:ext>
            </a:extLst>
          </p:cNvPr>
          <p:cNvSpPr/>
          <p:nvPr/>
        </p:nvSpPr>
        <p:spPr>
          <a:xfrm>
            <a:off x="827584" y="1409845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Школа так же самостоятельно может решить географическую составляющую внеурочной деятельности.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нашей школе с 2015 года работает площадка по проведению Географического диктанта, площадка по проведению Всероссийской олимпиады «Моя планета» по географии.</a:t>
            </a:r>
          </a:p>
        </p:txBody>
      </p:sp>
    </p:spTree>
    <p:extLst>
      <p:ext uri="{BB962C8B-B14F-4D97-AF65-F5344CB8AC3E}">
        <p14:creationId xmlns:p14="http://schemas.microsoft.com/office/powerpoint/2010/main" val="3537698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7092</TotalTime>
  <Words>1107</Words>
  <Application>Microsoft Office PowerPoint</Application>
  <PresentationFormat>Экран (4:3)</PresentationFormat>
  <Paragraphs>266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ФГОС СОО: опыт, проблемы и перспективы реализации в образовательной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Ставропольский краевой институт развития образования,  повышения квалификации и переподготовки работников образования </vt:lpstr>
      <vt:lpstr>  Ставропольский краевой институт развития образования,  повышения квалификации и переподготовки работников образования </vt:lpstr>
      <vt:lpstr>  Ставропольский краевой институт развития образования,  повышения квалификации и переподготовки работников образования </vt:lpstr>
      <vt:lpstr>  Ставропольский краевой институт развития образования,  повышения квалификации и переподготовки работников образования </vt:lpstr>
      <vt:lpstr>  Ставропольский краевой институт развития образования,  повышения квалификации и переподготовки работников образования </vt:lpstr>
      <vt:lpstr>  Ставропольский краевой институт развития образования,  повышения квалификации и переподготовки работников образования </vt:lpstr>
      <vt:lpstr>  Ставропольский краевой институт развития образования,  повышения квалификации и переподготовки работников образования </vt:lpstr>
      <vt:lpstr>  Ставропольский краевой институт развития образования,  повышения квалификации и переподготовки работников образования </vt:lpstr>
      <vt:lpstr>Презентация PowerPoint</vt:lpstr>
      <vt:lpstr>  Ставропольский краевой институт развития образования,  повышения квалификации и переподготовки работников образования </vt:lpstr>
      <vt:lpstr>  Ставропольский краевой институт развития образования,  повышения квалификации и переподготовки работников образования </vt:lpstr>
      <vt:lpstr>Ставропольский краевой институт развития образования,  повышения квалификации и переподготовки  работников образования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Библиотека-4</dc:creator>
  <cp:lastModifiedBy>User</cp:lastModifiedBy>
  <cp:revision>515</cp:revision>
  <cp:lastPrinted>2019-10-28T15:41:20Z</cp:lastPrinted>
  <dcterms:created xsi:type="dcterms:W3CDTF">2016-10-11T11:31:03Z</dcterms:created>
  <dcterms:modified xsi:type="dcterms:W3CDTF">2021-08-13T06:44:58Z</dcterms:modified>
</cp:coreProperties>
</file>