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7" r:id="rId12"/>
    <p:sldId id="265" r:id="rId13"/>
    <p:sldId id="269" r:id="rId14"/>
    <p:sldId id="266" r:id="rId15"/>
    <p:sldId id="268" r:id="rId16"/>
    <p:sldId id="270" r:id="rId17"/>
    <p:sldId id="275" r:id="rId18"/>
    <p:sldId id="271" r:id="rId19"/>
    <p:sldId id="276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7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39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830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0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5DC85C-E010-4913-AF9E-D6AFA43F394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60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756DA-1870-4CD4-B050-DCAE7F28A47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5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C28CC-917F-4FE7-A4CD-F49B1E89DAA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9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16059-EA63-4DAF-BEDA-648B9E53479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5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D7882-2BCB-4C07-8E9B-2BA9DADDA11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13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10255D-CE47-455A-9613-B1AA132791A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12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701EC-E738-43DA-A2BF-14235CB5438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5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E075B-5025-466D-B116-3D39F063B1A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6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16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6CE94-395B-401B-B629-1DCDD6C0D7D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69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BA082-631B-43B3-9309-A85423328B4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7A11C-7FDE-4226-A0B6-A78616CDE39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99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20A70-14AC-4FF9-BF30-DAF4665AE8D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5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1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3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4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5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9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2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1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1694-C7B5-41F8-9DD0-17D155555256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2675F-0602-4C07-A036-E7602A438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2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12 w 5740"/>
                <a:gd name="T1" fmla="*/ 88 h 4316"/>
                <a:gd name="T2" fmla="*/ 0 w 5740"/>
                <a:gd name="T3" fmla="*/ 88 h 4316"/>
                <a:gd name="T4" fmla="*/ 0 w 5740"/>
                <a:gd name="T5" fmla="*/ 0 h 4316"/>
                <a:gd name="T6" fmla="*/ 5812 w 5740"/>
                <a:gd name="T7" fmla="*/ 0 h 4316"/>
                <a:gd name="T8" fmla="*/ 5812 w 5740"/>
                <a:gd name="T9" fmla="*/ 88 h 4316"/>
                <a:gd name="T10" fmla="*/ 5812 w 5740"/>
                <a:gd name="T11" fmla="*/ 88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19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9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19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9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819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3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3 w 382"/>
                  <a:gd name="T19" fmla="*/ 96 h 96"/>
                  <a:gd name="T20" fmla="*/ 267 w 382"/>
                  <a:gd name="T21" fmla="*/ 90 h 96"/>
                  <a:gd name="T22" fmla="*/ 315 w 382"/>
                  <a:gd name="T23" fmla="*/ 84 h 96"/>
                  <a:gd name="T24" fmla="*/ 356 w 382"/>
                  <a:gd name="T25" fmla="*/ 66 h 96"/>
                  <a:gd name="T26" fmla="*/ 386 w 382"/>
                  <a:gd name="T27" fmla="*/ 42 h 96"/>
                  <a:gd name="T28" fmla="*/ 380 w 382"/>
                  <a:gd name="T29" fmla="*/ 42 h 96"/>
                  <a:gd name="T30" fmla="*/ 350 w 382"/>
                  <a:gd name="T31" fmla="*/ 66 h 96"/>
                  <a:gd name="T32" fmla="*/ 309 w 382"/>
                  <a:gd name="T33" fmla="*/ 78 h 96"/>
                  <a:gd name="T34" fmla="*/ 267 w 382"/>
                  <a:gd name="T35" fmla="*/ 90 h 96"/>
                  <a:gd name="T36" fmla="*/ 213 w 382"/>
                  <a:gd name="T37" fmla="*/ 96 h 96"/>
                  <a:gd name="T38" fmla="*/ 213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3 w 185"/>
                  <a:gd name="T5" fmla="*/ 36 h 210"/>
                  <a:gd name="T6" fmla="*/ 159 w 185"/>
                  <a:gd name="T7" fmla="*/ 72 h 210"/>
                  <a:gd name="T8" fmla="*/ 165 w 185"/>
                  <a:gd name="T9" fmla="*/ 90 h 210"/>
                  <a:gd name="T10" fmla="*/ 171 w 185"/>
                  <a:gd name="T11" fmla="*/ 114 h 210"/>
                  <a:gd name="T12" fmla="*/ 165 w 185"/>
                  <a:gd name="T13" fmla="*/ 138 h 210"/>
                  <a:gd name="T14" fmla="*/ 153 w 185"/>
                  <a:gd name="T15" fmla="*/ 162 h 210"/>
                  <a:gd name="T16" fmla="*/ 123 w 185"/>
                  <a:gd name="T17" fmla="*/ 180 h 210"/>
                  <a:gd name="T18" fmla="*/ 90 w 185"/>
                  <a:gd name="T19" fmla="*/ 198 h 210"/>
                  <a:gd name="T20" fmla="*/ 100 w 185"/>
                  <a:gd name="T21" fmla="*/ 210 h 210"/>
                  <a:gd name="T22" fmla="*/ 135 w 185"/>
                  <a:gd name="T23" fmla="*/ 192 h 210"/>
                  <a:gd name="T24" fmla="*/ 165 w 185"/>
                  <a:gd name="T25" fmla="*/ 168 h 210"/>
                  <a:gd name="T26" fmla="*/ 183 w 185"/>
                  <a:gd name="T27" fmla="*/ 144 h 210"/>
                  <a:gd name="T28" fmla="*/ 189 w 185"/>
                  <a:gd name="T29" fmla="*/ 114 h 210"/>
                  <a:gd name="T30" fmla="*/ 183 w 185"/>
                  <a:gd name="T31" fmla="*/ 90 h 210"/>
                  <a:gd name="T32" fmla="*/ 177 w 185"/>
                  <a:gd name="T33" fmla="*/ 66 h 210"/>
                  <a:gd name="T34" fmla="*/ 159 w 185"/>
                  <a:gd name="T35" fmla="*/ 48 h 210"/>
                  <a:gd name="T36" fmla="*/ 135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ru-RU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819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19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7AEBC5-31E7-4FE0-9DD0-811D185A4898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978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116218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           Экспериментирование в ДОО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как фактор развития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у детей интереса 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 познавательно-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исследовательской</a:t>
            </a:r>
            <a:b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деятельности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3991743"/>
            <a:ext cx="60468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Подготовила: доцент кафедры ДО, </a:t>
            </a:r>
          </a:p>
          <a:p>
            <a:pPr algn="ctr"/>
            <a:r>
              <a:rPr lang="ru-RU" sz="2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к.п.н., доцент</a:t>
            </a:r>
          </a:p>
          <a:p>
            <a:pPr algn="ctr"/>
            <a:r>
              <a:rPr lang="ru-RU" sz="24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Кузьминова Е.А.</a:t>
            </a:r>
            <a:endParaRPr lang="ru-RU" sz="2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311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исследовательских действий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07950" y="1484313"/>
            <a:ext cx="8918575" cy="4968875"/>
            <a:chOff x="107950" y="1484313"/>
            <a:chExt cx="8918575" cy="496887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700338" y="5589588"/>
              <a:ext cx="3887787" cy="8636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СРАВНИВАТЬ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950" y="3038475"/>
              <a:ext cx="4103688" cy="8636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КЛАССИФИЦИРОВАТЬ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003800" y="3051175"/>
              <a:ext cx="4022725" cy="863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ОБОБЩАТЬ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003800" y="4387850"/>
              <a:ext cx="3960813" cy="863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АНАЛИЗИРОВАТЬ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07950" y="4391025"/>
              <a:ext cx="4103688" cy="8651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ГРУППИРОВАТЬ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033588" y="1484313"/>
              <a:ext cx="5202237" cy="143986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ЭТО – УМЕНИЯ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960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обучения детей исследовательским действиям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Сенсорное обследование предметов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приемами сравнения</a:t>
            </a:r>
          </a:p>
          <a:p>
            <a:pPr marL="0" indent="0" algn="l">
              <a:buNone/>
              <a:defRPr/>
            </a:pPr>
            <a:endParaRPr lang="ru-RU" sz="2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27"/>
          <p:cNvGrpSpPr>
            <a:grpSpLocks/>
          </p:cNvGrpSpPr>
          <p:nvPr/>
        </p:nvGrpSpPr>
        <p:grpSpPr bwMode="auto">
          <a:xfrm>
            <a:off x="0" y="12700"/>
            <a:ext cx="9151938" cy="6858000"/>
            <a:chOff x="0" y="0"/>
            <a:chExt cx="9151938" cy="6858000"/>
          </a:xfrm>
        </p:grpSpPr>
        <p:grpSp>
          <p:nvGrpSpPr>
            <p:cNvPr id="10245" name="Group 76"/>
            <p:cNvGrpSpPr>
              <a:grpSpLocks/>
            </p:cNvGrpSpPr>
            <p:nvPr/>
          </p:nvGrpSpPr>
          <p:grpSpPr bwMode="auto">
            <a:xfrm>
              <a:off x="0" y="0"/>
              <a:ext cx="9151938" cy="6858000"/>
              <a:chOff x="0" y="0"/>
              <a:chExt cx="5765" cy="4320"/>
            </a:xfrm>
          </p:grpSpPr>
          <p:sp>
            <p:nvSpPr>
              <p:cNvPr id="10247" name="Rectangle 7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42" cy="4320"/>
              </a:xfrm>
              <a:prstGeom prst="rect">
                <a:avLst/>
              </a:prstGeom>
              <a:solidFill>
                <a:srgbClr val="66FF33"/>
              </a:solidFill>
              <a:ln w="57150" cap="rnd">
                <a:solidFill>
                  <a:schemeClr val="bg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ru-RU" altLang="ru-RU" sz="18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248" name="Group 75"/>
              <p:cNvGrpSpPr>
                <a:grpSpLocks/>
              </p:cNvGrpSpPr>
              <p:nvPr/>
            </p:nvGrpSpPr>
            <p:grpSpPr bwMode="auto">
              <a:xfrm>
                <a:off x="37" y="255"/>
                <a:ext cx="5728" cy="4006"/>
                <a:chOff x="37" y="255"/>
                <a:chExt cx="5728" cy="4006"/>
              </a:xfrm>
            </p:grpSpPr>
            <p:pic>
              <p:nvPicPr>
                <p:cNvPr id="10249" name="Picture 44" descr="карточка Копировать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" y="255"/>
                  <a:ext cx="5686" cy="40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250" name="Group 57"/>
                <p:cNvGrpSpPr>
                  <a:grpSpLocks/>
                </p:cNvGrpSpPr>
                <p:nvPr/>
              </p:nvGrpSpPr>
              <p:grpSpPr bwMode="auto">
                <a:xfrm>
                  <a:off x="612" y="1752"/>
                  <a:ext cx="1772" cy="416"/>
                  <a:chOff x="703" y="1842"/>
                  <a:chExt cx="1361" cy="272"/>
                </a:xfrm>
              </p:grpSpPr>
              <p:sp>
                <p:nvSpPr>
                  <p:cNvPr id="10266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703" y="1842"/>
                    <a:ext cx="1361" cy="272"/>
                  </a:xfrm>
                  <a:prstGeom prst="ribbon">
                    <a:avLst>
                      <a:gd name="adj1" fmla="val 12500"/>
                      <a:gd name="adj2" fmla="val 70315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Ø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ru-RU" altLang="ru-RU" sz="18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67" name="WordArt 5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884" y="1900"/>
                    <a:ext cx="209" cy="181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kern="10" smtClean="0">
                        <a:gradFill rotWithShape="1">
                          <a:gsLst>
                            <a:gs pos="0">
                              <a:srgbClr val="0000FF"/>
                            </a:gs>
                            <a:gs pos="100000">
                              <a:srgbClr val="FF0000"/>
                            </a:gs>
                          </a:gsLst>
                          <a:lin ang="5400000" scaled="1"/>
                        </a:gradFill>
                        <a:effectLst>
                          <a:outerShdw dist="35921" dir="2700000" algn="ctr" rotWithShape="0">
                            <a:srgbClr val="C0C0C0">
                              <a:alpha val="79999"/>
                            </a:srgbClr>
                          </a:outerShdw>
                        </a:effectLst>
                        <a:latin typeface="Impact" panose="020B0806030902050204" pitchFamily="34" charset="0"/>
                      </a:rPr>
                      <a:t>3</a:t>
                    </a:r>
                  </a:p>
                </p:txBody>
              </p:sp>
            </p:grpSp>
            <p:grpSp>
              <p:nvGrpSpPr>
                <p:cNvPr id="10251" name="Group 64"/>
                <p:cNvGrpSpPr>
                  <a:grpSpLocks/>
                </p:cNvGrpSpPr>
                <p:nvPr/>
              </p:nvGrpSpPr>
              <p:grpSpPr bwMode="auto">
                <a:xfrm>
                  <a:off x="94" y="3033"/>
                  <a:ext cx="2205" cy="422"/>
                  <a:chOff x="285" y="3264"/>
                  <a:chExt cx="1709" cy="272"/>
                </a:xfrm>
              </p:grpSpPr>
              <p:sp>
                <p:nvSpPr>
                  <p:cNvPr id="10264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85" y="3264"/>
                    <a:ext cx="1709" cy="272"/>
                  </a:xfrm>
                  <a:prstGeom prst="ribbon">
                    <a:avLst>
                      <a:gd name="adj1" fmla="val 17556"/>
                      <a:gd name="adj2" fmla="val 75000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Ø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ru-RU" altLang="ru-RU" sz="18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65" name="WordArt 53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2" y="3320"/>
                    <a:ext cx="204" cy="181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kern="10" smtClean="0">
                        <a:gradFill rotWithShape="1">
                          <a:gsLst>
                            <a:gs pos="0">
                              <a:srgbClr val="0000FF"/>
                            </a:gs>
                            <a:gs pos="100000">
                              <a:srgbClr val="FF0000"/>
                            </a:gs>
                          </a:gsLst>
                          <a:lin ang="5400000" scaled="1"/>
                        </a:gradFill>
                        <a:effectLst>
                          <a:outerShdw dist="35921" dir="2700000" algn="ctr" rotWithShape="0">
                            <a:srgbClr val="C0C0C0">
                              <a:alpha val="79999"/>
                            </a:srgbClr>
                          </a:outerShdw>
                        </a:effectLst>
                        <a:latin typeface="Impact" panose="020B080603090205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10252" name="Group 65"/>
                <p:cNvGrpSpPr>
                  <a:grpSpLocks/>
                </p:cNvGrpSpPr>
                <p:nvPr/>
              </p:nvGrpSpPr>
              <p:grpSpPr bwMode="auto">
                <a:xfrm>
                  <a:off x="1156" y="1812"/>
                  <a:ext cx="4609" cy="524"/>
                  <a:chOff x="1676" y="1930"/>
                  <a:chExt cx="3906" cy="342"/>
                </a:xfrm>
              </p:grpSpPr>
              <p:sp>
                <p:nvSpPr>
                  <p:cNvPr id="10261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4078" y="2000"/>
                    <a:ext cx="1504" cy="272"/>
                  </a:xfrm>
                  <a:prstGeom prst="ribbon">
                    <a:avLst>
                      <a:gd name="adj1" fmla="val 22731"/>
                      <a:gd name="adj2" fmla="val 75000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Ø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ru-RU" altLang="ru-RU" sz="18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62" name="WordArt 63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676" y="1930"/>
                    <a:ext cx="680" cy="214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b="1" i="1" kern="1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Остров</a:t>
                    </a:r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b="1" i="1" kern="1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физического развития</a:t>
                    </a:r>
                  </a:p>
                </p:txBody>
              </p:sp>
              <p:sp>
                <p:nvSpPr>
                  <p:cNvPr id="10263" name="WordArt 5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292" y="2030"/>
                    <a:ext cx="217" cy="181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kern="10" smtClean="0">
                        <a:gradFill rotWithShape="1">
                          <a:gsLst>
                            <a:gs pos="0">
                              <a:srgbClr val="0000FF"/>
                            </a:gs>
                            <a:gs pos="100000">
                              <a:srgbClr val="FF0000"/>
                            </a:gs>
                          </a:gsLst>
                          <a:lin ang="5400000" scaled="1"/>
                        </a:gradFill>
                        <a:effectLst>
                          <a:outerShdw dist="35921" dir="2700000" algn="ctr" rotWithShape="0">
                            <a:srgbClr val="C0C0C0">
                              <a:alpha val="79999"/>
                            </a:srgbClr>
                          </a:outerShdw>
                        </a:effectLst>
                        <a:latin typeface="Impact" panose="020B0806030902050204" pitchFamily="34" charset="0"/>
                      </a:rPr>
                      <a:t>5</a:t>
                    </a:r>
                  </a:p>
                </p:txBody>
              </p:sp>
            </p:grpSp>
            <p:grpSp>
              <p:nvGrpSpPr>
                <p:cNvPr id="10253" name="Group 66"/>
                <p:cNvGrpSpPr>
                  <a:grpSpLocks/>
                </p:cNvGrpSpPr>
                <p:nvPr/>
              </p:nvGrpSpPr>
              <p:grpSpPr bwMode="auto">
                <a:xfrm>
                  <a:off x="2200" y="1117"/>
                  <a:ext cx="1840" cy="408"/>
                  <a:chOff x="2426" y="1389"/>
                  <a:chExt cx="1406" cy="272"/>
                </a:xfrm>
              </p:grpSpPr>
              <p:sp>
                <p:nvSpPr>
                  <p:cNvPr id="10258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1389"/>
                    <a:ext cx="1406" cy="272"/>
                  </a:xfrm>
                  <a:prstGeom prst="ribbon">
                    <a:avLst>
                      <a:gd name="adj1" fmla="val 12500"/>
                      <a:gd name="adj2" fmla="val 75000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Ø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ru-RU" altLang="ru-RU" sz="18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59" name="WordArt 61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884" y="1450"/>
                    <a:ext cx="713" cy="211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b="1" i="1" kern="1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Остров</a:t>
                    </a:r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b="1" i="1" kern="1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речевого развития</a:t>
                    </a:r>
                  </a:p>
                </p:txBody>
              </p:sp>
              <p:sp>
                <p:nvSpPr>
                  <p:cNvPr id="10260" name="WordArt 5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626" y="1465"/>
                    <a:ext cx="206" cy="181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kern="10" smtClean="0">
                        <a:gradFill rotWithShape="1">
                          <a:gsLst>
                            <a:gs pos="0">
                              <a:srgbClr val="0000FF"/>
                            </a:gs>
                            <a:gs pos="100000">
                              <a:srgbClr val="FF0000"/>
                            </a:gs>
                          </a:gsLst>
                          <a:lin ang="5400000" scaled="1"/>
                        </a:gradFill>
                        <a:effectLst>
                          <a:outerShdw dist="35921" dir="2700000" algn="ctr" rotWithShape="0">
                            <a:srgbClr val="C0C0C0">
                              <a:alpha val="79999"/>
                            </a:srgbClr>
                          </a:outerShdw>
                        </a:effectLst>
                        <a:latin typeface="Impact" panose="020B0806030902050204" pitchFamily="34" charset="0"/>
                      </a:rPr>
                      <a:t>4</a:t>
                    </a:r>
                  </a:p>
                </p:txBody>
              </p:sp>
            </p:grpSp>
            <p:grpSp>
              <p:nvGrpSpPr>
                <p:cNvPr id="10254" name="Group 68"/>
                <p:cNvGrpSpPr>
                  <a:grpSpLocks/>
                </p:cNvGrpSpPr>
                <p:nvPr/>
              </p:nvGrpSpPr>
              <p:grpSpPr bwMode="auto">
                <a:xfrm>
                  <a:off x="560" y="2584"/>
                  <a:ext cx="3999" cy="842"/>
                  <a:chOff x="287" y="2683"/>
                  <a:chExt cx="4217" cy="913"/>
                </a:xfrm>
              </p:grpSpPr>
              <p:sp>
                <p:nvSpPr>
                  <p:cNvPr id="10255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2017" y="2683"/>
                    <a:ext cx="2487" cy="431"/>
                  </a:xfrm>
                  <a:prstGeom prst="ribbon">
                    <a:avLst>
                      <a:gd name="adj1" fmla="val 12500"/>
                      <a:gd name="adj2" fmla="val 75000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9050" cap="rnd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SzPct val="80000"/>
                      <a:buFont typeface="Wingdings" panose="05000000000000000000" pitchFamily="2" charset="2"/>
                      <a:buChar char="Ø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tx2"/>
                      </a:buClr>
                      <a:buSzPct val="50000"/>
                      <a:buFont typeface="Wingdings" panose="05000000000000000000" pitchFamily="2" charset="2"/>
                      <a:buChar char="l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l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hlink"/>
                      </a:buClr>
                      <a:buChar char="•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endParaRPr lang="ru-RU" altLang="ru-RU" sz="18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0256" name="WordArt 62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87" y="3234"/>
                    <a:ext cx="1729" cy="362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b="1" i="1" kern="1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Остров</a:t>
                    </a:r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b="1" i="1" kern="1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социально-коммуникативного развития</a:t>
                    </a:r>
                  </a:p>
                </p:txBody>
              </p:sp>
              <p:sp>
                <p:nvSpPr>
                  <p:cNvPr id="10257" name="WordArt 54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2248" y="2740"/>
                    <a:ext cx="264" cy="317"/>
                  </a:xfrm>
                  <a:prstGeom prst="rect">
                    <a:avLst/>
                  </a:prstGeom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3600" kern="10" smtClean="0">
                        <a:gradFill rotWithShape="1">
                          <a:gsLst>
                            <a:gs pos="0">
                              <a:srgbClr val="0000FF"/>
                            </a:gs>
                            <a:gs pos="100000">
                              <a:srgbClr val="FF0000"/>
                            </a:gs>
                          </a:gsLst>
                          <a:lin ang="5400000" scaled="1"/>
                        </a:gradFill>
                        <a:effectLst>
                          <a:outerShdw dist="35921" dir="2700000" algn="ctr" rotWithShape="0">
                            <a:srgbClr val="C0C0C0">
                              <a:alpha val="79999"/>
                            </a:srgbClr>
                          </a:outerShdw>
                        </a:effectLst>
                        <a:latin typeface="Impact" panose="020B0806030902050204" pitchFamily="34" charset="0"/>
                      </a:rPr>
                      <a:t>2</a:t>
                    </a:r>
                  </a:p>
                </p:txBody>
              </p:sp>
            </p:grpSp>
          </p:grpSp>
        </p:grpSp>
        <p:sp>
          <p:nvSpPr>
            <p:cNvPr id="10246" name="Text Box 72"/>
            <p:cNvSpPr txBox="1">
              <a:spLocks noChangeArrowheads="1"/>
            </p:cNvSpPr>
            <p:nvPr/>
          </p:nvSpPr>
          <p:spPr bwMode="auto">
            <a:xfrm>
              <a:off x="179511" y="0"/>
              <a:ext cx="875493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6000" dirty="0" smtClean="0">
                  <a:solidFill>
                    <a:srgbClr val="FF0000"/>
                  </a:solidFill>
                  <a:latin typeface="Monotype Corsiva" panose="03010101010201010101" pitchFamily="66" charset="0"/>
                </a:rPr>
                <a:t>Карта мира познания</a:t>
              </a:r>
            </a:p>
          </p:txBody>
        </p:sp>
      </p:grpSp>
      <p:sp>
        <p:nvSpPr>
          <p:cNvPr id="10243" name="WordArt 62"/>
          <p:cNvSpPr>
            <a:spLocks noChangeArrowheads="1" noChangeShapeType="1" noTextEdit="1"/>
          </p:cNvSpPr>
          <p:nvPr/>
        </p:nvSpPr>
        <p:spPr bwMode="auto">
          <a:xfrm>
            <a:off x="4268788" y="4202113"/>
            <a:ext cx="2535237" cy="530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художественно-эстетического развития</a:t>
            </a:r>
          </a:p>
        </p:txBody>
      </p:sp>
      <p:sp>
        <p:nvSpPr>
          <p:cNvPr id="10244" name="WordArt 63"/>
          <p:cNvSpPr>
            <a:spLocks noChangeArrowheads="1" noChangeShapeType="1" noTextEdit="1"/>
          </p:cNvSpPr>
          <p:nvPr/>
        </p:nvSpPr>
        <p:spPr bwMode="auto">
          <a:xfrm>
            <a:off x="7140575" y="3181350"/>
            <a:ext cx="1584325" cy="520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925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Зверобика</a:t>
            </a:r>
            <a:r>
              <a:rPr lang="ru-RU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5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почему игра так называется? Что такое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зверобика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 Педагог поясняет: аэробика — это гимнастика; гимнастика для лесных жителей (зверей) — «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зверобика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«Любопытные синички».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стойка ноги врозь, руки сзади в замок. 1 — наклон головы вправо, 2 — наклон головы вперед, 3 — наклон головы влево, 4 —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«Котята».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основная стойка. 1 — руки в стороны, прогнуться, 2 —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3 — руки вверх, прогнуться, 4 —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«Маленькая бабочка».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стойка ноги врозь, руки за голову. 1–4 — сгибание-разгибание рук в плечевом суставе.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«Орел расправляет крылья».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стойка ноги врозь, руки в стороны. 1–4 — махи прямыми руками. 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«Петушок».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стойка ноги врозь, руки на пояс (изобразить крылья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1–4 — наклон вперед, руки отвести назад (петушок клюют зернышко); 5–8 — встать на носки, руки на пояс, поворачивать голову вправо, влево</a:t>
            </a:r>
            <a:r>
              <a:rPr lang="ru-RU" sz="3900" dirty="0">
                <a:solidFill>
                  <a:prstClr val="black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218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«Кузнечик».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стойка ноги вместе, руки на колени. 1–4 — вращение в коленном суставе вправо, 5–8 — то же влево.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«Пингвины».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ноги вместе, руки на пояс. 1–4 — перекаты с пяток на носки.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«Зайчики».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стойка ноги вместе, руки приставить к голове (как ушки). 1–16 — прыжки на двух ногах.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«Лягушка».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стойка ноги вместе, правая рука на животе. Диафрагмальное дыхание.</a:t>
            </a:r>
          </a:p>
        </p:txBody>
      </p:sp>
    </p:spTree>
    <p:extLst>
      <p:ext uri="{BB962C8B-B14F-4D97-AF65-F5344CB8AC3E}">
        <p14:creationId xmlns:p14="http://schemas.microsoft.com/office/powerpoint/2010/main" val="403103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«Выбери правильное слово»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мышления, речевого внимания.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Из предложенных слов, обозначающих признаки предмета, предлагаем ребёнку выбрать одно, наиболее подходящее по смыслу.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Подумайте и скажите, какое слово подходит больше других? 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Весной дует … (жаркий, теплый, знойный) ветер. 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На лугу распустились … (зеленые, синие, красные) маки. 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Мама взяла в лес … (сумку, пакет, корзинку). 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Дед Мороз приходит в гости …(осенью, весной, зимой). 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Собака живет… (в лесу, в конуре, в берлоге). </a:t>
            </a:r>
            <a:endParaRPr lang="ru-RU" sz="1800" dirty="0"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Поезд едет по…(дороге, воде, рельсам).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08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>
            <a:normAutofit fontScale="25000" lnSpcReduction="20000"/>
          </a:bodyPr>
          <a:lstStyle/>
          <a:p>
            <a:pPr marL="0" indent="0" algn="ctr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 слово»</a:t>
            </a:r>
            <a:endParaRPr lang="ru-RU" sz="5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развитие фонематического слуха или умение определить количество слогов в  слове.</a:t>
            </a:r>
            <a:endParaRPr lang="ru-RU" sz="5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Нужно придумать слово по заданию: с заданным звуком в начале, середине, конце  слова, с заданным  количеством слогов, по схеме и т.д. Данная игра мною используется тогда, когда нужно организовать учащихся на восприятие новой темы или просто заинтересовать. Например, педагог говорит: «Дети, к нам пришла посылка. Но чтобы её открыть, нужно сказать слово - пароль. А слово-пароль сегодня у нас начинается со звука [м] или [м’]. Только нужно, чтобы все назвали пароль правильно». И дети будут изо всех сил стараться придумывать нужное слово. </a:t>
            </a:r>
            <a:endParaRPr lang="ru-RU" sz="5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5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«Чьи покупки?»</a:t>
            </a:r>
            <a:endParaRPr lang="ru-RU" sz="5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5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закрепление обобщающих понятий, развитие словаря. </a:t>
            </a:r>
            <a:endParaRPr lang="ru-RU" sz="5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этой игры понадобятся игрушечный заяц и мишка, пакет, фрукты и овощи. Можно использовать картинки с изображением овощей и фруктов или муляжи. Предложите ребёнку послушать, что случилось с зайчиком и мишкой в одной истории. </a:t>
            </a:r>
            <a:endParaRPr lang="ru-RU" sz="5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"Зайчик и мишка пошли в магазин. Зайчик купил фрукты, а мишка - овощи. Продавец сложил их покупки в один пакет, и зайчик с мишкой теперь никак не могут разобраться, кто из них что купил". Поможем зайчику и мишке? </a:t>
            </a:r>
            <a:endParaRPr lang="ru-RU" sz="5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по очереди достаёт из пакета все предметы и объясняет, чья это покупка. В концы игры подводим итог: "Что же купил зайчик? Какие фрукты он купил? Что купил мишка? Какие овощи он купил?"</a:t>
            </a:r>
            <a:endParaRPr lang="ru-RU" sz="5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r>
              <a:rPr lang="ru-RU" sz="5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этой игре покупки могут быть самые разные: обувь и одежда, посуда и продукты питания, головные уборы и игрушки, инструменты и электробытовые приборы. </a:t>
            </a:r>
            <a:endParaRPr lang="ru-RU" sz="5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18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Ранним утром.  (</a:t>
            </a:r>
            <a:r>
              <a:rPr lang="ru-RU" sz="48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Т.Э.Тютюнникова</a:t>
            </a:r>
            <a:r>
              <a:rPr lang="ru-RU" sz="4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Ранним утром на рассвете,                                   первая группа детей – шлепки по ногам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Шух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шух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шух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                                                     вторая группа детей – «шуршат ладошками»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 ли аист, то ли ветер,                                          первые – шлепки по ногам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Шух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шух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шух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                                                     вторые  -  «шуршат»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Пролетел среди берёз,                                            первые – изображают «крылья»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Ффуууу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                                                                  вторые –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звукоимитация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голосом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Новость новую принёс,                                          первые – пальчик указательный к губам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Ффуууу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                                                                  вторые –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звукоимитация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голосом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по лесу тут же слухи,                                          первые – друг к другу «шепчутся»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Ссшшш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                                                                  вторые –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звукоимитация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голосом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Полетели точно мухи,                                            первые – машут мелкими «крыльями»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Зззззз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                                                                      вторые –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звукоимитация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голосом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Покатился лесом гул:                                              первые – нарисовать руками большой круг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Ггуууу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                                                                     вторые –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звукоимитация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голосом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 спросонок лес вздохнул,                                    первые – глубокий вдох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Ггуууу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                                                                      вторые –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звукоимитация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голосом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посыпалась роса,                                                 первые – «брызги» руками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Кап- кап- кап- кап!                                                   вторые – </a:t>
            </a:r>
            <a:r>
              <a:rPr lang="ru-RU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звукоимитация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голосом</a:t>
            </a:r>
            <a:endParaRPr lang="ru-RU" sz="4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Зазвучали голоса  </a:t>
            </a:r>
            <a:endParaRPr lang="ru-RU" sz="4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Ааааааа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!</a:t>
            </a:r>
            <a:endParaRPr lang="ru-RU" sz="48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Игру </a:t>
            </a:r>
            <a:r>
              <a:rPr lang="ru-RU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необходимо сопровождать звучащими жестами, затем можно использовать музыкальные инструменты.</a:t>
            </a:r>
            <a:endParaRPr lang="ru-RU" sz="4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69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28600" algn="ctr">
              <a:spcAft>
                <a:spcPts val="0"/>
              </a:spcAft>
            </a:pPr>
            <a:r>
              <a:rPr lang="ru-RU" sz="3600" u="sng" dirty="0">
                <a:solidFill>
                  <a:srgbClr val="000000"/>
                </a:solidFill>
                <a:latin typeface="Times New Roman"/>
                <a:ea typeface="Times New Roman"/>
              </a:rPr>
              <a:t>Шутка. В. Волина</a:t>
            </a:r>
            <a:endParaRPr lang="ru-RU" dirty="0">
              <a:latin typeface="Times New Roman"/>
              <a:ea typeface="Times New Roman"/>
            </a:endParaRPr>
          </a:p>
          <a:p>
            <a:pPr marL="228600" algn="ctr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Мальчик к доктору идёт:                               идёт неторопливо, повесив голову</a:t>
            </a:r>
            <a:endParaRPr lang="ru-RU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У меня болит живот,                                    «крутит» живот</a:t>
            </a:r>
            <a:endParaRPr lang="ru-RU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Что ты ел?                                                     смотрит в очки</a:t>
            </a:r>
            <a:endParaRPr lang="ru-RU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Я персик ел,                                                   руками изображает круглый персик</a:t>
            </a:r>
            <a:endParaRPr lang="ru-RU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Он зелёный,  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недозрел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                                  «чешет» затылок</a:t>
            </a:r>
            <a:endParaRPr lang="ru-RU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Доктор капли дал для глаз:                            «протягивает руку с каплями»  </a:t>
            </a:r>
            <a:endParaRPr lang="ru-RU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В день пускай по десять раз.                        грозит указательным пальцем</a:t>
            </a:r>
            <a:endParaRPr lang="ru-RU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Может, лучше разберёшь,                                руки в боки.</a:t>
            </a:r>
            <a:endParaRPr lang="ru-RU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Что ты в рот к себе кладёшь?</a:t>
            </a:r>
            <a:endParaRPr lang="ru-RU" dirty="0">
              <a:latin typeface="Times New Roman"/>
              <a:ea typeface="Times New Roman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Это шуточное стихотворение можно инсценировать по ролям. Работать над речевой жестовой выразительностью.    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50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aababy.ru/sites/default/files/krolik_nesyot_ugoshchenie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8"/>
          <a:stretch/>
        </p:blipFill>
        <p:spPr bwMode="auto">
          <a:xfrm>
            <a:off x="251520" y="908720"/>
            <a:ext cx="2993392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ck.ot7.ru/uploads/3/4/7/Kto-to-sel-kashu-medvedey_3475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 bwMode="auto">
          <a:xfrm>
            <a:off x="3635896" y="2420888"/>
            <a:ext cx="2774856" cy="3816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xn--80aaygb6acgd.ot7.ru/admin/uploads/5/9/0/%D0%A0%D0%B0%D1%81%D0%BA%D1%80%D0%B0%D1%81%D0%BA%D0%B8-%D0%B8%D0%B7-%D1%81%D0%BA%D0%B0%D0%B7%D0%BA%D0%B8-%D0%BA%D0%BE%D0%BB%D0%BE%D0%B1%D0%BE%D0%BA-424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2" b="10460"/>
          <a:stretch/>
        </p:blipFill>
        <p:spPr bwMode="auto">
          <a:xfrm>
            <a:off x="6372200" y="908720"/>
            <a:ext cx="2674868" cy="3586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printonic.ru/uploads/images/2015/12/15/img_566fe2738593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43215"/>
            <a:ext cx="2558921" cy="341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pdb/1057758/507580e3-582f-49b7-a5c9-049fe4357017/s1200?webp=fals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17" y="4527265"/>
            <a:ext cx="1644287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tudodesenhos.com/uploads/images/12796/carinha-de-peri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1800279" cy="140773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0" name="Рисунок 9" descr="https://img1.freepng.ru/20180515/jtq/kisspng-smiley-emoticon-coloring-book-drawing-emoji-5afab158653994.4055674315263788404146.jpg"/>
          <p:cNvPicPr/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86119"/>
            <a:ext cx="1655003" cy="1298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13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Развивающее обучение </a:t>
            </a:r>
            <a:b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sz="3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обучение, содержание, методы и формы организации которого прямо ориентированы на закономерности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9792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7\Pictures\семинар 20.03.20\0b9ffa9b-1bf0-4841-a298-dabaef2d42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7\Pictures\семинар 20.03.20\aef4b939-7f3d-44d1-91ab-b426c4195b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2859782" cy="38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7\Pictures\815171ba-a897-4567-8765-efef6799df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1" r="5826"/>
          <a:stretch/>
        </p:blipFill>
        <p:spPr bwMode="auto">
          <a:xfrm>
            <a:off x="395536" y="3501008"/>
            <a:ext cx="5559679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76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573039"/>
            <a:ext cx="76944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971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цель </a:t>
            </a:r>
            <a:b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развивающего обучения:</a:t>
            </a:r>
            <a:b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altLang="ru-RU" sz="2400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И.Г.Песталоцци</a:t>
            </a:r>
            <a:r>
              <a:rPr lang="ru-RU" alt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Возбуждение ума детей к активной деятельности</a:t>
            </a:r>
          </a:p>
          <a:p>
            <a:r>
              <a:rPr lang="ru-RU" alt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способностей</a:t>
            </a:r>
          </a:p>
          <a:p>
            <a:r>
              <a:rPr lang="ru-RU" alt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Выработка у детей умения логически мыслить и кратко выражать словами сущность усвоенных понятий</a:t>
            </a:r>
          </a:p>
          <a:p>
            <a:pPr>
              <a:buFont typeface="Arial" charset="0"/>
              <a:buNone/>
            </a:pPr>
            <a:endParaRPr lang="ru-RU" altLang="ru-RU" sz="36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цель </a:t>
            </a:r>
            <a:b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развивающего обучения:</a:t>
            </a:r>
            <a:b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altLang="ru-RU" sz="32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К.Д.Ушинскому</a:t>
            </a:r>
            <a:r>
              <a:rPr lang="ru-RU" altLang="ru-RU" sz="3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умственных способностей ребенка, </a:t>
            </a:r>
          </a:p>
          <a:p>
            <a:pPr algn="ctr">
              <a:buFont typeface="Arial" charset="0"/>
              <a:buNone/>
            </a:pPr>
            <a:r>
              <a:rPr lang="ru-RU" alt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наблюдательности, мышлений, памяти, воображении, фантазии и рассудка.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3711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Ребенок – самостоятельный субъект процесса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74288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Развивающее обучение </a:t>
            </a:r>
            <a:r>
              <a:rPr lang="ru-RU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строится на двух уровнях развития ребенка:</a:t>
            </a:r>
            <a: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altLang="ru-RU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Л.С.Выготскому</a:t>
            </a:r>
            <a:r>
              <a:rPr lang="ru-RU" alt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4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 noGrp="1"/>
          </p:cNvSpPr>
          <p:nvPr>
            <p:ph idx="1"/>
          </p:nvPr>
        </p:nvSpPr>
        <p:spPr bwMode="auto">
          <a:xfrm>
            <a:off x="-1980728" y="170080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Зона</a:t>
            </a:r>
          </a:p>
          <a:p>
            <a:pPr algn="ctr">
              <a:buFont typeface="Arial" charset="0"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ближайшего</a:t>
            </a:r>
          </a:p>
          <a:p>
            <a:pPr algn="ctr">
              <a:buFont typeface="Arial" charset="0"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236847" y="1700808"/>
            <a:ext cx="32146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Зона</a:t>
            </a:r>
          </a:p>
          <a:p>
            <a:pPr algn="ctr">
              <a:buFont typeface="Arial" charset="0"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актуального</a:t>
            </a:r>
          </a:p>
          <a:p>
            <a:pPr algn="ctr">
              <a:buFont typeface="Arial" charset="0"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448619" y="1266389"/>
            <a:ext cx="714375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822156" y="4073398"/>
            <a:ext cx="642938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00063" y="325497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Принцип развивающего обучения: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384699" y="4786313"/>
            <a:ext cx="4071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трудного к еще более трудному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4786313" y="4755380"/>
            <a:ext cx="4071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абстрактного к конкретному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448619" y="4148162"/>
            <a:ext cx="714375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797280" y="1450777"/>
            <a:ext cx="642938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Технология </a:t>
            </a:r>
            <a:b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развивающего обучения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2800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предполагает</a:t>
            </a:r>
            <a:r>
              <a:rPr lang="ru-RU" altLang="ru-RU" sz="2800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взаимодействие педагога и </a:t>
            </a:r>
            <a:r>
              <a:rPr lang="ru-RU" altLang="ru-RU" sz="28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детей 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основе коллективно-распределительной деятельности, поиске различных способов решения </a:t>
            </a:r>
            <a:r>
              <a:rPr lang="ru-RU" altLang="ru-RU" sz="28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 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посредством организации </a:t>
            </a:r>
            <a:r>
              <a:rPr lang="ru-RU" altLang="ru-RU" sz="28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диалога исследовательской </a:t>
            </a:r>
            <a:r>
              <a:rPr lang="ru-RU" altLang="ru-RU" sz="28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поисковой деятельности </a:t>
            </a:r>
            <a:r>
              <a:rPr lang="ru-RU" altLang="ru-RU" sz="28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воспитанников. </a:t>
            </a:r>
            <a:r>
              <a:rPr lang="ru-RU" altLang="ru-RU" sz="4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4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32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alt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процесс активности, при котором цели и мотивы совпадают;</a:t>
            </a:r>
            <a:br>
              <a:rPr lang="ru-RU" alt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это специфический вид активности человека, направленный на познание и творческое превращение окружающего мира, включая самого себя и условия своего существования.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5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18491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Исследовательская деятельность</a:t>
            </a:r>
            <a:r>
              <a:rPr lang="ru-RU" alt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lang="ru-RU" alt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32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совместная учебно-познавательная, творческая или игровая деятельность воспитанников, имеющая общую цель, согласованные методы, способы деятельности.</a:t>
            </a:r>
            <a:r>
              <a:rPr lang="ru-RU" altLang="ru-RU" sz="4400" b="1" i="1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altLang="ru-RU" sz="4400" b="1" i="1" dirty="0">
                <a:solidFill>
                  <a:srgbClr val="C00000"/>
                </a:solidFill>
                <a:ea typeface="+mj-ea"/>
                <a:cs typeface="+mj-cs"/>
              </a:rPr>
            </a:br>
            <a:r>
              <a:rPr lang="ru-RU" alt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Экспериментирование –</a:t>
            </a:r>
            <a:r>
              <a:rPr lang="ru-RU" altLang="ru-RU" sz="36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3600" b="1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это способ духовно-практического освоения действительности, направленный на создание таких условий, в которых предметы наиболее ярко обнаруживают свою сущность, скрытую в обычных ситуациях.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83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Уровни реализации </a:t>
            </a:r>
            <a:b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«исследовательского обучения»</a:t>
            </a:r>
            <a:b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(А.И. Савенков)</a:t>
            </a:r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0938" y="1772816"/>
            <a:ext cx="8786812" cy="4572000"/>
            <a:chOff x="214313" y="1643063"/>
            <a:chExt cx="8786812" cy="4572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14313" y="1643063"/>
              <a:ext cx="2786062" cy="92868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ПРОБЛЕМА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215063" y="1643063"/>
              <a:ext cx="2786062" cy="92868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РЕШЕНИЕ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214688" y="1643063"/>
              <a:ext cx="2786062" cy="92868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ПОИСК МЕТОДОВ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4313" y="2857500"/>
              <a:ext cx="8501062" cy="9286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8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ПЕДАГОГ – ПЕДАГОГ – РЕБЕНОК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85750" y="5143500"/>
              <a:ext cx="8429625" cy="107156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РЕБЕНОК – РЕБЕНОК – РЕБЕНОК 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85750" y="3933825"/>
              <a:ext cx="8429625" cy="107156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28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ПЕДАГОГ – РЕБЕНОК – РЕБЕНОК 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3000375" y="1989138"/>
              <a:ext cx="214313" cy="287337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6000750" y="1989138"/>
              <a:ext cx="214313" cy="287337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91511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692</Words>
  <Application>Microsoft Office PowerPoint</Application>
  <PresentationFormat>Экран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Круги</vt:lpstr>
      <vt:lpstr>Презентация PowerPoint</vt:lpstr>
      <vt:lpstr>Развивающее обучение  </vt:lpstr>
      <vt:lpstr>Основная цель  развивающего обучения: (по И.Г.Песталоцци)</vt:lpstr>
      <vt:lpstr>Основная цель  развивающего обучения: (по К.Д.Ушинскому)</vt:lpstr>
      <vt:lpstr>Развивающее обучение  строится на двух уровнях развития ребенка: (по Л.С.Выготскому)</vt:lpstr>
      <vt:lpstr>Технология  развивающего обучения  </vt:lpstr>
      <vt:lpstr>Деятельность   - это процесс активности, при котором цели и мотивы совпадают;  - это специфический вид активности человека, направленный на познание и творческое превращение окружающего мира, включая самого себя и условия своего существования. </vt:lpstr>
      <vt:lpstr>Презентация PowerPoint</vt:lpstr>
      <vt:lpstr>Уровни реализации  «исследовательского обучения» (А.И. Савенков)  </vt:lpstr>
      <vt:lpstr>Система исследовательских действий</vt:lpstr>
      <vt:lpstr>Этапы обучения детей исследовательским действиям</vt:lpstr>
      <vt:lpstr>Презентация PowerPoint</vt:lpstr>
      <vt:lpstr>Физическое развитие</vt:lpstr>
      <vt:lpstr>Физическое развитие</vt:lpstr>
      <vt:lpstr>Речевое развитие</vt:lpstr>
      <vt:lpstr>Речевое развитие</vt:lpstr>
      <vt:lpstr>Художественно-эстетическое развитие</vt:lpstr>
      <vt:lpstr>Художественно-эстетическое развитие</vt:lpstr>
      <vt:lpstr>Социально-коммуникативное развитие</vt:lpstr>
      <vt:lpstr>Познавательное развитие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</dc:creator>
  <cp:lastModifiedBy>user7</cp:lastModifiedBy>
  <cp:revision>20</cp:revision>
  <dcterms:created xsi:type="dcterms:W3CDTF">2020-03-19T06:30:55Z</dcterms:created>
  <dcterms:modified xsi:type="dcterms:W3CDTF">2020-03-23T12:02:51Z</dcterms:modified>
</cp:coreProperties>
</file>