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2" r:id="rId2"/>
    <p:sldId id="257" r:id="rId3"/>
    <p:sldId id="25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8" r:id="rId14"/>
    <p:sldId id="307" r:id="rId15"/>
    <p:sldId id="282" r:id="rId16"/>
    <p:sldId id="285" r:id="rId17"/>
    <p:sldId id="283" r:id="rId18"/>
    <p:sldId id="287" r:id="rId19"/>
    <p:sldId id="286" r:id="rId20"/>
    <p:sldId id="288" r:id="rId21"/>
    <p:sldId id="293" r:id="rId22"/>
    <p:sldId id="309" r:id="rId23"/>
    <p:sldId id="284" r:id="rId24"/>
    <p:sldId id="289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5408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F09FF-77BA-4700-B064-003CD0E494AD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719F1-7A78-4009-8ADC-2805DB5A4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8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13520-5716-4643-9A7A-48E55DEA126F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1D2FB9-53CD-41BC-823E-51FC2A647832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Раньше мы эту задачу решали сложным путём.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Теперь решаем так: для неизменного объёма мы имеем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</a:t>
                </a:r>
                <a:r>
                  <a:rPr lang="ru-RU" sz="1200" b="1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ш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𝛑</m:t>
                    </m:r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𝗿</m:t>
                    </m:r>
                  </m:oMath>
                </a14:m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процессе надувания объём меняется с известной скоростью увеличения радиуса.  Где здесь спрятана зависимость 𝗋(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?          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(конечно в </a:t>
                </a:r>
                <a14:m>
                  <m:oMath xmlns:m="http://schemas.openxmlformats.org/officeDocument/2006/math">
                    <m:r>
                      <a:rPr lang="ru-RU" sz="1200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𝘳</m:t>
                    </m:r>
                  </m:oMath>
                </a14:m>
                <a:r>
                  <a:rPr lang="ru-RU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Мы имеем дело со сложной функцией, где 𝗋(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– внутренняя функция. Тогда  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𝛑</m:t>
                    </m:r>
                    <m:d>
                      <m:dPr>
                        <m:ctrlP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𝗿</m:t>
                        </m:r>
                        <m:d>
                          <m:dPr>
                            <m:ctrlPr>
                              <a:rPr lang="ru-RU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ru-RU" sz="1200" b="1" i="1" kern="12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+mn-ea"/>
                                <a:cs typeface="+mn-cs"/>
                              </a:rPr>
                              <m:t>𝐭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Дифференцируем.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Скорость роста объёма  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Vʹ</a:t>
                </a:r>
                <a14:m>
                  <m:oMath xmlns:m="http://schemas.openxmlformats.org/officeDocument/2006/math">
                    <m:r>
                      <a:rPr lang="ru-RU" sz="1200" b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𝛑</m:t>
                    </m:r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𝗿</m:t>
                    </m:r>
                  </m:oMath>
                </a14:m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ʹ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𝗋ʹ=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lang="ru-RU" sz="1200" b="1" i="1" kern="12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𝛑</m:t>
                    </m:r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𝟑</m:t>
                    </m:r>
                    <m:r>
                      <a:rPr lang="ru-RU" sz="1200" b="1" i="1" kern="120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𝗿</m:t>
                    </m:r>
                  </m:oMath>
                </a14:m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𝗋ʹ= 40π см</a:t>
                </a:r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/с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(справа: производная объёма по радиусу на производную радиуса по времени).    Видите, как быстро решена задача! ( сложная функция по 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правилу:производная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функции на производную аргумента)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Раньше мы эту задачу решали сложным путём.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Теперь решаем так: для неизменного объёма мы имеем</a:t>
                </a:r>
              </a:p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</a:t>
                </a:r>
                <a:r>
                  <a:rPr lang="ru-RU" sz="1200" b="1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ш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</a:t>
                </a:r>
                <a:r>
                  <a:rPr lang="ru-RU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𝟒/𝟑 𝛑𝗿</a:t>
                </a:r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процессе надувания объём меняется с известной скоростью увеличения радиуса.  Где здесь спрятана зависимость 𝗋(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?          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(конечно в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𝘳</a:t>
                </a:r>
                <a:r>
                  <a:rPr lang="ru-RU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Мы имеем дело со сложной функцией, где 𝗋(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– внутренняя функция. Тогда  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=  </a:t>
                </a:r>
                <a:r>
                  <a:rPr lang="ru-RU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𝟒/𝟑 𝛑(𝗿(𝐭))</a:t>
                </a:r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Дифференцируем.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Скорость роста объёма  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Vʹ</a:t>
                </a:r>
                <a:r>
                  <a:rPr lang="ru-RU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ru-RU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𝟒/𝟑 𝛑𝗿</a:t>
                </a:r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ʹ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𝗋ʹ= </a:t>
                </a:r>
                <a:r>
                  <a:rPr lang="ru-RU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𝟒/𝟑 𝛑𝟑𝗿</a:t>
                </a:r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𝗋ʹ= 40π см</a:t>
                </a:r>
                <a:r>
                  <a:rPr lang="ru-RU" sz="1200" b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ru-RU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/с</a:t>
                </a:r>
                <a:endParaRPr lang="ru-RU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(справа: производная объёма по радиусу на производную радиуса по времени).    Видите, как быстро решена задача!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19F1-7A78-4009-8ADC-2805DB5A4B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6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Рабочая формула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=хʹ =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νsin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νt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-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u="sng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νsin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νt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719F1-7A78-4009-8ADC-2805DB5A4B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9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376243"/>
            <a:ext cx="2133600" cy="365125"/>
          </a:xfrm>
        </p:spPr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8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6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5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7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5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1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4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6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C579-074F-473E-B26C-7065B235049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117D-2BF0-4F2B-AFDE-B0FE4CD08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4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slide" Target="slide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images.yandex.ru/yandsearch?source=wiz&amp;uinfo=sw-1423-sh-752-fw-1198-fh-546-pd-1&amp;p=2&amp;text=%D0%B0%D0%BD%D0%B8%D0%BC%D0%B8%D1%80%D0%BE%D0%B2%D0%B0%D0%BD%D0%BD%D1%8B%D0%B5%20%D1%80%D0%B8%D1%81%D1%83%D0%BD%D0%BA%D0%B8%20%D0%BA%20%D1%84%D0%B8%D0%B7%D0%B8%D0%BA%D0%B5&amp;noreask=1&amp;pos=85&amp;rpt=simage&amp;lr=36&amp;img_url=http://sch121.edusite.ru/images/ee383358c499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408712"/>
          </a:xfrm>
          <a:gradFill flip="none">
            <a:gsLst>
              <a:gs pos="44000">
                <a:srgbClr val="FFC696"/>
              </a:gs>
              <a:gs pos="25000">
                <a:srgbClr val="FFC492"/>
              </a:gs>
              <a:gs pos="9000">
                <a:srgbClr val="F26D00"/>
              </a:gs>
              <a:gs pos="56000">
                <a:schemeClr val="accent6">
                  <a:lumMod val="60000"/>
                  <a:lumOff val="40000"/>
                </a:schemeClr>
              </a:gs>
              <a:gs pos="67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br>
              <a:rPr lang="ru-RU" altLang="ru-RU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Здравствуйте!</a:t>
            </a:r>
            <a:b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alt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дорогие любители экспериментов и научных знаний!</a:t>
            </a:r>
            <a:endParaRPr lang="ru-RU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Дата 4"/>
          <p:cNvSpPr>
            <a:spLocks noGrp="1"/>
          </p:cNvSpPr>
          <p:nvPr>
            <p:ph type="dt" sz="quarter" idx="10"/>
          </p:nvPr>
        </p:nvSpPr>
        <p:spPr bwMode="auto">
          <a:xfrm>
            <a:off x="3416300" y="548218"/>
            <a:ext cx="2133600" cy="3661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fld id="{5C2FBE1B-E4CC-45F5-A507-8E79F0A7563F}" type="datetime1">
              <a:rPr lang="ru-RU" altLang="ru-RU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01.03.2022</a:t>
            </a:fld>
            <a:endParaRPr lang="ru-RU" alt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611560" y="764704"/>
            <a:ext cx="576064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рупка от 90 до 80 * Calorizator.ru - Форум про здоровье. Дневники питания, счетчик калорий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10" y="2795905"/>
            <a:ext cx="1262380" cy="126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7405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714375" y="381001"/>
            <a:ext cx="70008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</a:rPr>
              <a:t>Найти производную функции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ru-RU" sz="28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=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x</a:t>
            </a:r>
            <a:r>
              <a:rPr lang="ru-RU" sz="4400" b="1" baseline="30000" dirty="0">
                <a:solidFill>
                  <a:schemeClr val="bg1"/>
                </a:solidFill>
              </a:rPr>
              <a:t>3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+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4x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+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2</a:t>
            </a:r>
            <a:endParaRPr lang="ru-RU" alt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555776" y="2276872"/>
            <a:ext cx="30219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 dirty="0">
                <a:solidFill>
                  <a:schemeClr val="bg1"/>
                </a:solidFill>
                <a:latin typeface="Sitka Subheading"/>
              </a:rPr>
              <a:t>y</a:t>
            </a:r>
            <a:r>
              <a:rPr lang="el-GR" altLang="ru-RU" sz="4000" b="1" dirty="0">
                <a:solidFill>
                  <a:schemeClr val="bg1"/>
                </a:solidFill>
                <a:latin typeface="Sitka Subheading"/>
              </a:rPr>
              <a:t>ʹ</a:t>
            </a:r>
            <a:r>
              <a:rPr lang="ru-RU" altLang="ru-RU" sz="4000" b="1" dirty="0">
                <a:solidFill>
                  <a:schemeClr val="bg1"/>
                </a:solidFill>
                <a:latin typeface="Sitka Subheading"/>
              </a:rPr>
              <a:t> = </a:t>
            </a: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Sitka Subheading"/>
              </a:rPr>
              <a:t>x</a:t>
            </a:r>
            <a:r>
              <a:rPr lang="ru-RU" sz="4000" b="1" baseline="30000" dirty="0">
                <a:solidFill>
                  <a:schemeClr val="bg1"/>
                </a:solidFill>
              </a:rPr>
              <a:t>2</a:t>
            </a:r>
            <a:r>
              <a:rPr lang="ru-RU" sz="4000" b="1" dirty="0">
                <a:solidFill>
                  <a:schemeClr val="bg1"/>
                </a:solidFill>
              </a:rPr>
              <a:t> + 4</a:t>
            </a:r>
            <a:r>
              <a:rPr lang="ru-RU" altLang="ru-RU" sz="4000" b="1" dirty="0">
                <a:solidFill>
                  <a:schemeClr val="bg1"/>
                </a:solidFill>
                <a:latin typeface="Sitka Subheading"/>
              </a:rPr>
              <a:t> </a:t>
            </a:r>
            <a:endParaRPr lang="ru-RU" altLang="ru-RU" sz="4000" b="1" i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1268" name="Группа 9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11" name="TextBox 10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  <p:pic>
          <p:nvPicPr>
            <p:cNvPr id="12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 bwMode="auto">
          <a:xfrm>
            <a:off x="8388424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1</a:t>
            </a:r>
          </a:p>
        </p:txBody>
      </p:sp>
      <p:sp>
        <p:nvSpPr>
          <p:cNvPr id="9" name="Стрелка влево 8">
            <a:hlinkClick r:id="rId3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2050" name="Picture 2" descr="https://davismathcircle.files.wordpress.com/2015/10/300px-parabol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601510"/>
            <a:ext cx="285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92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915816" y="2708920"/>
            <a:ext cx="322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lang="el-GR" altLang="ru-RU" sz="4000" b="1" dirty="0">
                <a:solidFill>
                  <a:schemeClr val="bg1"/>
                </a:solidFill>
                <a:latin typeface="Arial" charset="0"/>
              </a:rPr>
              <a:t>ʹ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 = 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</a:rPr>
              <a:t>- 5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sin5x</a:t>
            </a:r>
            <a:endParaRPr lang="ru-RU" alt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2292" name="Группа 9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11" name="TextBox 10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  <p:pic>
          <p:nvPicPr>
            <p:cNvPr id="12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27087" y="402732"/>
            <a:ext cx="700087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</a:rPr>
              <a:t>Найти производную функции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ru-RU" sz="28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ru-RU" sz="28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y = cos5x</a:t>
            </a:r>
            <a:endParaRPr lang="ru-RU" alt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8388424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2</a:t>
            </a:r>
          </a:p>
        </p:txBody>
      </p:sp>
      <p:sp>
        <p:nvSpPr>
          <p:cNvPr id="13" name="Стрелка влево 12">
            <a:hlinkClick r:id="rId3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0" name="Picture 2" descr="http://ut27972.narod.ru/Book_2/82_Book_2_part_82.files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36" y="3785578"/>
            <a:ext cx="3877376" cy="26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552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762001" y="387352"/>
            <a:ext cx="70008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</a:rPr>
              <a:t>Найти производную функции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ru-RU" sz="28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cosx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2919" y="2927318"/>
            <a:ext cx="805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 dirty="0">
                <a:latin typeface="Arial" charset="0"/>
              </a:rPr>
              <a:t> 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lang="el-GR" altLang="ru-RU" sz="4000" b="1" dirty="0">
                <a:solidFill>
                  <a:schemeClr val="bg1"/>
                </a:solidFill>
                <a:latin typeface="Arial" charset="0"/>
              </a:rPr>
              <a:t>ʹ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 = </a:t>
            </a:r>
            <a:r>
              <a:rPr lang="ru-RU" altLang="ru-RU" sz="4000" b="1" dirty="0">
                <a:solidFill>
                  <a:schemeClr val="bg1"/>
                </a:solidFill>
                <a:latin typeface="Arial" charset="0"/>
              </a:rPr>
              <a:t> - </a:t>
            </a:r>
            <a:r>
              <a:rPr lang="en-US" altLang="ru-RU" sz="4000" b="1" dirty="0" err="1">
                <a:solidFill>
                  <a:schemeClr val="bg1"/>
                </a:solidFill>
                <a:latin typeface="Arial" charset="0"/>
              </a:rPr>
              <a:t>sinx</a:t>
            </a:r>
            <a:r>
              <a:rPr lang="en-US" altLang="ru-RU" sz="4000" b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13316" name="Группа 9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11" name="TextBox 10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  <p:pic>
          <p:nvPicPr>
            <p:cNvPr id="12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3071813" y="416771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8388424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3</a:t>
            </a:r>
          </a:p>
        </p:txBody>
      </p:sp>
      <p:sp>
        <p:nvSpPr>
          <p:cNvPr id="10" name="Стрелка влево 9">
            <a:hlinkClick r:id="rId3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3074" name="Picture 2" descr="https://otvet.imgsmail.ru/download/4275c982ff35eb446b7ec34b38e8de80_i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67717"/>
            <a:ext cx="52292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359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43545" y="2564904"/>
            <a:ext cx="8116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l-G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ʹ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- 3cosx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7952" y="2780928"/>
            <a:ext cx="1201737" cy="192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762001" y="387352"/>
            <a:ext cx="700087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charset="0"/>
              </a:rPr>
              <a:t>Найти производную функции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- 3sinx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110649" y="4526768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4</a:t>
            </a:r>
          </a:p>
        </p:txBody>
      </p:sp>
      <p:sp>
        <p:nvSpPr>
          <p:cNvPr id="17" name="Стрелка влево 16">
            <a:hlinkClick r:id="rId3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5124" name="Picture 4" descr="http://yunc.org/images/thumb/b/bd/%D0%A1%D0%B8%D0%BD%D1%83%D1%81%D0%BE%D0%B8%D0%B4%D0%B0.jpg/500px-%D0%A1%D0%B8%D0%BD%D1%83%D1%81%D0%BE%D0%B8%D0%B4%D0%B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99" y="3861048"/>
            <a:ext cx="4762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575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2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Box 4"/>
              <p:cNvSpPr txBox="1">
                <a:spLocks noChangeArrowheads="1"/>
              </p:cNvSpPr>
              <p:nvPr/>
            </p:nvSpPr>
            <p:spPr bwMode="auto">
              <a:xfrm>
                <a:off x="1469010" y="2413196"/>
                <a:ext cx="6884987" cy="1609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l-GR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ʹ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4000" b="1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000" b="1" i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𝐗</m:t>
                        </m:r>
                      </m:num>
                      <m:den>
                        <m:r>
                          <a:rPr lang="ru-RU" sz="4000" b="1" i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endParaRPr lang="ru-RU" sz="40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endParaRPr lang="ru-RU" alt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4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9010" y="2413196"/>
                <a:ext cx="6884987" cy="16090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65" name="Группа 9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11" name="TextBox 10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  <p:pic>
          <p:nvPicPr>
            <p:cNvPr id="12" name="Pictur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/>
              <p:cNvSpPr txBox="1">
                <a:spLocks noChangeArrowheads="1"/>
              </p:cNvSpPr>
              <p:nvPr/>
            </p:nvSpPr>
            <p:spPr bwMode="auto">
              <a:xfrm>
                <a:off x="762001" y="387352"/>
                <a:ext cx="7626423" cy="2602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2800" b="1" dirty="0">
                    <a:solidFill>
                      <a:schemeClr val="bg1"/>
                    </a:solidFill>
                    <a:latin typeface="Arial" charset="0"/>
                  </a:rPr>
                  <a:t>Найти производную функции </a:t>
                </a:r>
                <a:endParaRPr lang="en-US" altLang="ru-RU" sz="2800" b="1" dirty="0">
                  <a:solidFill>
                    <a:schemeClr val="bg1"/>
                  </a:solidFill>
                  <a:latin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400" b="1" i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𝐗</m:t>
                        </m:r>
                      </m:num>
                      <m:den>
                        <m:r>
                          <a:rPr lang="ru-RU" sz="4400" b="1" i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endParaRPr lang="ru-RU" altLang="ru-R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1" y="387352"/>
                <a:ext cx="7626423" cy="2602828"/>
              </a:xfrm>
              <a:prstGeom prst="rect">
                <a:avLst/>
              </a:prstGeom>
              <a:blipFill rotWithShape="1">
                <a:blip r:embed="rId4"/>
                <a:stretch>
                  <a:fillRect t="-234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 bwMode="auto">
          <a:xfrm>
            <a:off x="8388424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5</a:t>
            </a:r>
          </a:p>
        </p:txBody>
      </p:sp>
      <p:sp>
        <p:nvSpPr>
          <p:cNvPr id="10" name="Стрелка влево 9">
            <a:hlinkClick r:id="rId5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4100" name="Picture 4" descr="https://files3.adme.ru/files/news/part_76/760860/19dc7998a45cf2cf7233af643883189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62" y="4029918"/>
            <a:ext cx="4394262" cy="2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2117" y="6082634"/>
            <a:ext cx="1369926" cy="19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84316" y="4056263"/>
            <a:ext cx="576064" cy="263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703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940" y="47667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 сил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861048"/>
            <a:ext cx="8352928" cy="8048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Движения четырёх тел заданы следующими уравнениями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10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+ 0,4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- 6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- 4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Написать  уравнение  </a:t>
            </a:r>
            <a:r>
              <a:rPr lang="en-US" sz="2400" b="1" dirty="0">
                <a:solidFill>
                  <a:schemeClr val="bg1"/>
                </a:solidFill>
                <a:sym typeface="Symbol"/>
              </a:rPr>
              <a:t></a:t>
            </a:r>
            <a:r>
              <a:rPr lang="ru-RU" sz="2400" b="1" baseline="-25000" dirty="0">
                <a:solidFill>
                  <a:schemeClr val="bg1"/>
                </a:solidFill>
              </a:rPr>
              <a:t>х</a:t>
            </a:r>
            <a:r>
              <a:rPr lang="en-US" sz="2400" b="1" baseline="-250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= </a:t>
            </a:r>
            <a:r>
              <a:rPr lang="ru-RU" sz="2400" b="1" dirty="0">
                <a:solidFill>
                  <a:schemeClr val="bg1"/>
                </a:solidFill>
                <a:sym typeface="Symbol"/>
              </a:rPr>
              <a:t></a:t>
            </a:r>
            <a:r>
              <a:rPr lang="ru-RU" sz="2400" b="1" baseline="-25000" dirty="0">
                <a:solidFill>
                  <a:schemeClr val="bg1"/>
                </a:solidFill>
              </a:rPr>
              <a:t>х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r>
              <a:rPr lang="ru-RU" sz="2400" b="1" dirty="0">
                <a:solidFill>
                  <a:schemeClr val="bg1"/>
                </a:solidFill>
              </a:rPr>
              <a:t>)  для каждого тела</a:t>
            </a:r>
          </a:p>
        </p:txBody>
      </p:sp>
      <p:pic>
        <p:nvPicPr>
          <p:cNvPr id="8" name="Picture 2" descr="https://pxhst.co/avaxhome/fa/04/004004fa_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774"/>
          <a:stretch/>
        </p:blipFill>
        <p:spPr bwMode="auto">
          <a:xfrm>
            <a:off x="2699792" y="1052736"/>
            <a:ext cx="3738696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014" y="3399383"/>
            <a:ext cx="158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ea typeface="+mj-ea"/>
                <a:cs typeface="+mj-cs"/>
              </a:rPr>
              <a:t> №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81 (Р)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32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25940" y="476672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 сил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352635"/>
            <a:ext cx="6279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Привычные формулы «бастуют»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http://zaryad.com/forum/proxy.php?image=http%3A%2F%2Fwww.physicscentral.org%2Fexplore%2Faction%2Fimages%2FCoriolis-Effect-animation.gif&amp;hash=bf2e228a4f3a3289998f4831e85ff8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1305" y="-776639"/>
            <a:ext cx="1627943" cy="606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755576" y="4149080"/>
            <a:ext cx="8136904" cy="804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В момент времени 1с найти проекцию равнодействующих сил, действующих на  тело массой 2 кг , движение которого описывается уравнением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 = - 6 + 2t - t</a:t>
            </a:r>
            <a:r>
              <a:rPr lang="ru-RU" sz="24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ru-RU" sz="24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</a:t>
            </a:r>
            <a:r>
              <a:rPr lang="el-G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3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g.dni.ru/binaries/v2_articlepic/5757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47" y="1196752"/>
            <a:ext cx="3071185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3645024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ea typeface="+mj-ea"/>
                <a:cs typeface="+mj-cs"/>
              </a:rPr>
              <a:t> №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1.2.12 (С) 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403648" y="4149080"/>
            <a:ext cx="6408712" cy="804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Мальчик надувает шарик. При  радиусе шарика 10 см скорость увеличения радиуса равна 0,1 см/с.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Какой объём воздуха ежесекундно выдыхает мальчик?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25940" y="476672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 сил</a:t>
            </a:r>
          </a:p>
        </p:txBody>
      </p:sp>
    </p:spTree>
    <p:extLst>
      <p:ext uri="{BB962C8B-B14F-4D97-AF65-F5344CB8AC3E}">
        <p14:creationId xmlns:p14="http://schemas.microsoft.com/office/powerpoint/2010/main" val="41451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76672"/>
            <a:ext cx="8640960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 сил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задача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90172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</a:rPr>
              <a:t>Оборудование :</a:t>
            </a:r>
          </a:p>
          <a:p>
            <a:pPr lvl="0"/>
            <a:r>
              <a:rPr lang="ru-RU" sz="2400" b="1" dirty="0">
                <a:solidFill>
                  <a:prstClr val="white"/>
                </a:solidFill>
              </a:rPr>
              <a:t>Груз известной массы, пружина, штатив, линейка, секундомер</a:t>
            </a:r>
          </a:p>
        </p:txBody>
      </p:sp>
      <p:pic>
        <p:nvPicPr>
          <p:cNvPr id="5" name="Picture 6" descr="http://oplib.ru/image.php?way=oplib/baza14/355100078345.files/image0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0" y="429309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536721"/>
            <a:ext cx="5680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будем определять?</a:t>
            </a:r>
          </a:p>
        </p:txBody>
      </p:sp>
    </p:spTree>
    <p:extLst>
      <p:ext uri="{BB962C8B-B14F-4D97-AF65-F5344CB8AC3E}">
        <p14:creationId xmlns:p14="http://schemas.microsoft.com/office/powerpoint/2010/main" val="63034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476672"/>
            <a:ext cx="6984776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Помощница  производная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2128129"/>
            <a:ext cx="6336703" cy="2603769"/>
            <a:chOff x="-70476" y="2564904"/>
            <a:chExt cx="6336703" cy="260376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70476" y="2564904"/>
              <a:ext cx="6336703" cy="2603769"/>
              <a:chOff x="-70476" y="2564904"/>
              <a:chExt cx="6336703" cy="2603769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-70476" y="2564904"/>
                <a:ext cx="6336703" cy="2603769"/>
                <a:chOff x="187483" y="2696425"/>
                <a:chExt cx="6336703" cy="2603769"/>
              </a:xfrm>
            </p:grpSpPr>
            <p:pic>
              <p:nvPicPr>
                <p:cNvPr id="8" name="Picture 14" descr="http://cdn01.ru/files/users/images/03/90/0390d117d2a39ca0137e09b9a4a3374b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584" b="36469"/>
                <a:stretch/>
              </p:blipFill>
              <p:spPr bwMode="auto">
                <a:xfrm rot="19369477">
                  <a:off x="4332972" y="2696425"/>
                  <a:ext cx="1451273" cy="1603598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Прямоугольник 2"/>
                <p:cNvSpPr/>
                <p:nvPr/>
              </p:nvSpPr>
              <p:spPr>
                <a:xfrm>
                  <a:off x="187483" y="4655550"/>
                  <a:ext cx="6336703" cy="644644"/>
                </a:xfrm>
                <a:custGeom>
                  <a:avLst/>
                  <a:gdLst>
                    <a:gd name="connsiteX0" fmla="*/ 0 w 5184575"/>
                    <a:gd name="connsiteY0" fmla="*/ 0 h 576064"/>
                    <a:gd name="connsiteX1" fmla="*/ 5184575 w 5184575"/>
                    <a:gd name="connsiteY1" fmla="*/ 0 h 576064"/>
                    <a:gd name="connsiteX2" fmla="*/ 5184575 w 5184575"/>
                    <a:gd name="connsiteY2" fmla="*/ 576064 h 576064"/>
                    <a:gd name="connsiteX3" fmla="*/ 0 w 5184575"/>
                    <a:gd name="connsiteY3" fmla="*/ 576064 h 576064"/>
                    <a:gd name="connsiteX4" fmla="*/ 0 w 5184575"/>
                    <a:gd name="connsiteY4" fmla="*/ 0 h 576064"/>
                    <a:gd name="connsiteX0" fmla="*/ 320040 w 5504615"/>
                    <a:gd name="connsiteY0" fmla="*/ 0 h 576064"/>
                    <a:gd name="connsiteX1" fmla="*/ 5504615 w 5504615"/>
                    <a:gd name="connsiteY1" fmla="*/ 0 h 576064"/>
                    <a:gd name="connsiteX2" fmla="*/ 5504615 w 5504615"/>
                    <a:gd name="connsiteY2" fmla="*/ 576064 h 576064"/>
                    <a:gd name="connsiteX3" fmla="*/ 0 w 5504615"/>
                    <a:gd name="connsiteY3" fmla="*/ 576064 h 576064"/>
                    <a:gd name="connsiteX4" fmla="*/ 320040 w 5504615"/>
                    <a:gd name="connsiteY4" fmla="*/ 0 h 576064"/>
                    <a:gd name="connsiteX0" fmla="*/ 320040 w 6087545"/>
                    <a:gd name="connsiteY0" fmla="*/ 68580 h 644644"/>
                    <a:gd name="connsiteX1" fmla="*/ 6087545 w 6087545"/>
                    <a:gd name="connsiteY1" fmla="*/ 0 h 644644"/>
                    <a:gd name="connsiteX2" fmla="*/ 5504615 w 6087545"/>
                    <a:gd name="connsiteY2" fmla="*/ 644644 h 644644"/>
                    <a:gd name="connsiteX3" fmla="*/ 0 w 6087545"/>
                    <a:gd name="connsiteY3" fmla="*/ 644644 h 644644"/>
                    <a:gd name="connsiteX4" fmla="*/ 320040 w 6087545"/>
                    <a:gd name="connsiteY4" fmla="*/ 68580 h 644644"/>
                    <a:gd name="connsiteX0" fmla="*/ 676969 w 6444474"/>
                    <a:gd name="connsiteY0" fmla="*/ 68580 h 644644"/>
                    <a:gd name="connsiteX1" fmla="*/ 6444474 w 6444474"/>
                    <a:gd name="connsiteY1" fmla="*/ 0 h 644644"/>
                    <a:gd name="connsiteX2" fmla="*/ 5861544 w 6444474"/>
                    <a:gd name="connsiteY2" fmla="*/ 644644 h 644644"/>
                    <a:gd name="connsiteX3" fmla="*/ 0 w 6444474"/>
                    <a:gd name="connsiteY3" fmla="*/ 633214 h 644644"/>
                    <a:gd name="connsiteX4" fmla="*/ 676969 w 6444474"/>
                    <a:gd name="connsiteY4" fmla="*/ 68580 h 644644"/>
                    <a:gd name="connsiteX0" fmla="*/ 822384 w 6589889"/>
                    <a:gd name="connsiteY0" fmla="*/ 68580 h 644644"/>
                    <a:gd name="connsiteX1" fmla="*/ 6589889 w 6589889"/>
                    <a:gd name="connsiteY1" fmla="*/ 0 h 644644"/>
                    <a:gd name="connsiteX2" fmla="*/ 6006959 w 6589889"/>
                    <a:gd name="connsiteY2" fmla="*/ 644644 h 644644"/>
                    <a:gd name="connsiteX3" fmla="*/ 0 w 6589889"/>
                    <a:gd name="connsiteY3" fmla="*/ 633214 h 644644"/>
                    <a:gd name="connsiteX4" fmla="*/ 822384 w 6589889"/>
                    <a:gd name="connsiteY4" fmla="*/ 68580 h 64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89889" h="644644">
                      <a:moveTo>
                        <a:pt x="822384" y="68580"/>
                      </a:moveTo>
                      <a:lnTo>
                        <a:pt x="6589889" y="0"/>
                      </a:lnTo>
                      <a:lnTo>
                        <a:pt x="6006959" y="644644"/>
                      </a:lnTo>
                      <a:lnTo>
                        <a:pt x="0" y="633214"/>
                      </a:lnTo>
                      <a:lnTo>
                        <a:pt x="822384" y="68580"/>
                      </a:lnTo>
                      <a:close/>
                    </a:path>
                  </a:pathLst>
                </a:cu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Блок-схема: магнитный диск 9"/>
                <p:cNvSpPr/>
                <p:nvPr/>
              </p:nvSpPr>
              <p:spPr>
                <a:xfrm>
                  <a:off x="4644008" y="4217488"/>
                  <a:ext cx="1080120" cy="760384"/>
                </a:xfrm>
                <a:prstGeom prst="flowChartMagneticDisk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Куб 10"/>
                <p:cNvSpPr/>
                <p:nvPr/>
              </p:nvSpPr>
              <p:spPr>
                <a:xfrm>
                  <a:off x="1339612" y="3929456"/>
                  <a:ext cx="2296284" cy="1155728"/>
                </a:xfrm>
                <a:prstGeom prst="cube">
                  <a:avLst>
                    <a:gd name="adj" fmla="val 27776"/>
                  </a:avLst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Стрелка вправо 11"/>
                <p:cNvSpPr/>
                <p:nvPr/>
              </p:nvSpPr>
              <p:spPr>
                <a:xfrm rot="19604017">
                  <a:off x="3438063" y="4171421"/>
                  <a:ext cx="1206574" cy="98312"/>
                </a:xfrm>
                <a:prstGeom prst="righ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3471916" y="4581128"/>
                  <a:ext cx="46805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103948" y="4581128"/>
                  <a:ext cx="468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Прямая со стрелкой 6"/>
              <p:cNvCxnSpPr>
                <a:stCxn id="12" idx="1"/>
              </p:cNvCxnSpPr>
              <p:nvPr/>
            </p:nvCxnSpPr>
            <p:spPr>
              <a:xfrm flipV="1">
                <a:off x="3278965" y="4031094"/>
                <a:ext cx="567024" cy="388884"/>
              </a:xfrm>
              <a:prstGeom prst="straightConnector1">
                <a:avLst/>
              </a:prstGeom>
              <a:ln w="5715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Овал 4"/>
            <p:cNvSpPr/>
            <p:nvPr/>
          </p:nvSpPr>
          <p:spPr>
            <a:xfrm>
              <a:off x="3213957" y="4375799"/>
              <a:ext cx="65008" cy="14823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699792" y="3752166"/>
            <a:ext cx="1919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осилим</a:t>
            </a:r>
          </a:p>
        </p:txBody>
      </p:sp>
    </p:spTree>
    <p:extLst>
      <p:ext uri="{BB962C8B-B14F-4D97-AF65-F5344CB8AC3E}">
        <p14:creationId xmlns:p14="http://schemas.microsoft.com/office/powerpoint/2010/main" val="384244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790" y="65727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Физика – книга о природе, но написана эта книга языком математики</a:t>
            </a:r>
          </a:p>
        </p:txBody>
      </p:sp>
      <p:pic>
        <p:nvPicPr>
          <p:cNvPr id="3" name="Рисунок 2" descr="Каталог статей - 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-1"/>
          <a:stretch/>
        </p:blipFill>
        <p:spPr bwMode="auto">
          <a:xfrm>
            <a:off x="1645980" y="4725144"/>
            <a:ext cx="559031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matematuka2015.files.wordpress.com/2016/01/giphy.gif?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56" y="3140968"/>
            <a:ext cx="4572000" cy="138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060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76672"/>
            <a:ext cx="9144000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Проверяем как научились 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Правильные ответы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93633"/>
              </p:ext>
            </p:extLst>
          </p:nvPr>
        </p:nvGraphicFramePr>
        <p:xfrm>
          <a:off x="611560" y="1916832"/>
          <a:ext cx="7704856" cy="436688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9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22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9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</a:t>
                      </a:r>
                    </a:p>
                  </a:txBody>
                  <a:tcPr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ru-RU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2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2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Н</a:t>
                      </a: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Н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021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sym typeface="Symbol"/>
                        </a:rPr>
                        <a:t></a:t>
                      </a:r>
                      <a:r>
                        <a:rPr lang="ru-RU" sz="2800" b="1" baseline="-25000" dirty="0">
                          <a:solidFill>
                            <a:schemeClr val="bg1"/>
                          </a:solidFill>
                        </a:rPr>
                        <a:t>х</a:t>
                      </a:r>
                      <a:r>
                        <a:rPr lang="en-US" sz="2400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=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м/с;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ru-RU" sz="2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ru-RU" sz="2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кг·м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/с</a:t>
                      </a:r>
                      <a:endParaRPr lang="ru-RU" sz="2400" b="1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sym typeface="Symbol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sym typeface="Symbol"/>
                        </a:rPr>
                        <a:t></a:t>
                      </a:r>
                      <a:r>
                        <a:rPr lang="ru-RU" sz="2800" b="1" baseline="-25000" dirty="0">
                          <a:solidFill>
                            <a:schemeClr val="bg1"/>
                          </a:solidFill>
                        </a:rPr>
                        <a:t>х</a:t>
                      </a:r>
                      <a:r>
                        <a:rPr lang="en-US" sz="2400" b="1" baseline="-25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=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м/с;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ru-RU" sz="2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30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44397"/>
              </p:ext>
            </p:extLst>
          </p:nvPr>
        </p:nvGraphicFramePr>
        <p:xfrm>
          <a:off x="323528" y="1213234"/>
          <a:ext cx="8496942" cy="440266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83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Количество правильных ответов</a:t>
                      </a:r>
                      <a:endParaRPr lang="ru-RU" sz="24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Качество научения</a:t>
                      </a:r>
                      <a:endParaRPr lang="ru-RU" sz="24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неудовлетворительное</a:t>
                      </a:r>
                      <a:endParaRPr lang="ru-RU" sz="24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удовлетворительное</a:t>
                      </a:r>
                      <a:endParaRPr lang="ru-RU" sz="24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хорошее</a:t>
                      </a:r>
                      <a:endParaRPr lang="ru-RU" sz="24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отличное</a:t>
                      </a:r>
                      <a:endParaRPr lang="ru-RU" sz="24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solidFill>
                          <a:srgbClr val="0000CC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476672"/>
            <a:ext cx="6984776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оценок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7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476672"/>
            <a:ext cx="6984776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Поразмышляем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110" y="1484784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достигнуты  ли цели урока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что вспомнили,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чему научились,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выполнили ли все поставленные задачи?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понравилось ли вам решать известные вам задачи новым способом?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60">
            <a:off x="7486763" y="540603"/>
            <a:ext cx="1040925" cy="12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dlh44.ru/i/news/21332htmlm4759511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91878"/>
            <a:ext cx="1512168" cy="12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25940" y="476672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Проба сил дома 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78784" y="760460"/>
            <a:ext cx="5572013" cy="2520280"/>
            <a:chOff x="291309" y="2564904"/>
            <a:chExt cx="5697789" cy="260376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91309" y="2564904"/>
              <a:ext cx="5697789" cy="2603769"/>
              <a:chOff x="291309" y="2564904"/>
              <a:chExt cx="5697789" cy="2603769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291309" y="2564904"/>
                <a:ext cx="5697789" cy="2603769"/>
                <a:chOff x="549268" y="2696425"/>
                <a:chExt cx="5697789" cy="2603769"/>
              </a:xfrm>
            </p:grpSpPr>
            <p:pic>
              <p:nvPicPr>
                <p:cNvPr id="8" name="Picture 14" descr="http://cdn01.ru/files/users/images/03/90/0390d117d2a39ca0137e09b9a4a3374b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8584" b="36469"/>
                <a:stretch/>
              </p:blipFill>
              <p:spPr bwMode="auto">
                <a:xfrm rot="19369477">
                  <a:off x="4332972" y="2696425"/>
                  <a:ext cx="1451273" cy="1603598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Прямоугольник 2"/>
                <p:cNvSpPr/>
                <p:nvPr/>
              </p:nvSpPr>
              <p:spPr>
                <a:xfrm>
                  <a:off x="549268" y="4655550"/>
                  <a:ext cx="5697789" cy="644644"/>
                </a:xfrm>
                <a:custGeom>
                  <a:avLst/>
                  <a:gdLst>
                    <a:gd name="connsiteX0" fmla="*/ 0 w 5184575"/>
                    <a:gd name="connsiteY0" fmla="*/ 0 h 576064"/>
                    <a:gd name="connsiteX1" fmla="*/ 5184575 w 5184575"/>
                    <a:gd name="connsiteY1" fmla="*/ 0 h 576064"/>
                    <a:gd name="connsiteX2" fmla="*/ 5184575 w 5184575"/>
                    <a:gd name="connsiteY2" fmla="*/ 576064 h 576064"/>
                    <a:gd name="connsiteX3" fmla="*/ 0 w 5184575"/>
                    <a:gd name="connsiteY3" fmla="*/ 576064 h 576064"/>
                    <a:gd name="connsiteX4" fmla="*/ 0 w 5184575"/>
                    <a:gd name="connsiteY4" fmla="*/ 0 h 576064"/>
                    <a:gd name="connsiteX0" fmla="*/ 320040 w 5504615"/>
                    <a:gd name="connsiteY0" fmla="*/ 0 h 576064"/>
                    <a:gd name="connsiteX1" fmla="*/ 5504615 w 5504615"/>
                    <a:gd name="connsiteY1" fmla="*/ 0 h 576064"/>
                    <a:gd name="connsiteX2" fmla="*/ 5504615 w 5504615"/>
                    <a:gd name="connsiteY2" fmla="*/ 576064 h 576064"/>
                    <a:gd name="connsiteX3" fmla="*/ 0 w 5504615"/>
                    <a:gd name="connsiteY3" fmla="*/ 576064 h 576064"/>
                    <a:gd name="connsiteX4" fmla="*/ 320040 w 5504615"/>
                    <a:gd name="connsiteY4" fmla="*/ 0 h 576064"/>
                    <a:gd name="connsiteX0" fmla="*/ 320040 w 6087545"/>
                    <a:gd name="connsiteY0" fmla="*/ 68580 h 644644"/>
                    <a:gd name="connsiteX1" fmla="*/ 6087545 w 6087545"/>
                    <a:gd name="connsiteY1" fmla="*/ 0 h 644644"/>
                    <a:gd name="connsiteX2" fmla="*/ 5504615 w 6087545"/>
                    <a:gd name="connsiteY2" fmla="*/ 644644 h 644644"/>
                    <a:gd name="connsiteX3" fmla="*/ 0 w 6087545"/>
                    <a:gd name="connsiteY3" fmla="*/ 644644 h 644644"/>
                    <a:gd name="connsiteX4" fmla="*/ 320040 w 6087545"/>
                    <a:gd name="connsiteY4" fmla="*/ 68580 h 644644"/>
                    <a:gd name="connsiteX0" fmla="*/ 676969 w 6444474"/>
                    <a:gd name="connsiteY0" fmla="*/ 68580 h 644644"/>
                    <a:gd name="connsiteX1" fmla="*/ 6444474 w 6444474"/>
                    <a:gd name="connsiteY1" fmla="*/ 0 h 644644"/>
                    <a:gd name="connsiteX2" fmla="*/ 5861544 w 6444474"/>
                    <a:gd name="connsiteY2" fmla="*/ 644644 h 644644"/>
                    <a:gd name="connsiteX3" fmla="*/ 0 w 6444474"/>
                    <a:gd name="connsiteY3" fmla="*/ 633214 h 644644"/>
                    <a:gd name="connsiteX4" fmla="*/ 676969 w 6444474"/>
                    <a:gd name="connsiteY4" fmla="*/ 68580 h 644644"/>
                    <a:gd name="connsiteX0" fmla="*/ 822384 w 6589889"/>
                    <a:gd name="connsiteY0" fmla="*/ 68580 h 644644"/>
                    <a:gd name="connsiteX1" fmla="*/ 6589889 w 6589889"/>
                    <a:gd name="connsiteY1" fmla="*/ 0 h 644644"/>
                    <a:gd name="connsiteX2" fmla="*/ 6006959 w 6589889"/>
                    <a:gd name="connsiteY2" fmla="*/ 644644 h 644644"/>
                    <a:gd name="connsiteX3" fmla="*/ 0 w 6589889"/>
                    <a:gd name="connsiteY3" fmla="*/ 633214 h 644644"/>
                    <a:gd name="connsiteX4" fmla="*/ 822384 w 6589889"/>
                    <a:gd name="connsiteY4" fmla="*/ 68580 h 64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89889" h="644644">
                      <a:moveTo>
                        <a:pt x="822384" y="68580"/>
                      </a:moveTo>
                      <a:lnTo>
                        <a:pt x="6589889" y="0"/>
                      </a:lnTo>
                      <a:lnTo>
                        <a:pt x="6006959" y="644644"/>
                      </a:lnTo>
                      <a:lnTo>
                        <a:pt x="0" y="633214"/>
                      </a:lnTo>
                      <a:lnTo>
                        <a:pt x="822384" y="68580"/>
                      </a:lnTo>
                      <a:close/>
                    </a:path>
                  </a:pathLst>
                </a:cu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Блок-схема: магнитный диск 9"/>
                <p:cNvSpPr/>
                <p:nvPr/>
              </p:nvSpPr>
              <p:spPr>
                <a:xfrm>
                  <a:off x="4644008" y="4217488"/>
                  <a:ext cx="1080120" cy="760384"/>
                </a:xfrm>
                <a:prstGeom prst="flowChartMagneticDisk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Куб 10"/>
                <p:cNvSpPr/>
                <p:nvPr/>
              </p:nvSpPr>
              <p:spPr>
                <a:xfrm>
                  <a:off x="1547664" y="3929456"/>
                  <a:ext cx="2088231" cy="1155728"/>
                </a:xfrm>
                <a:prstGeom prst="cube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Стрелка вправо 11"/>
                <p:cNvSpPr/>
                <p:nvPr/>
              </p:nvSpPr>
              <p:spPr>
                <a:xfrm rot="19604017">
                  <a:off x="3438063" y="4171421"/>
                  <a:ext cx="1206574" cy="98312"/>
                </a:xfrm>
                <a:prstGeom prst="righ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3471916" y="4581128"/>
                  <a:ext cx="468053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103948" y="4581128"/>
                  <a:ext cx="46879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Прямая со стрелкой 6"/>
              <p:cNvCxnSpPr>
                <a:stCxn id="12" idx="1"/>
              </p:cNvCxnSpPr>
              <p:nvPr/>
            </p:nvCxnSpPr>
            <p:spPr>
              <a:xfrm flipV="1">
                <a:off x="3278965" y="4031094"/>
                <a:ext cx="567024" cy="388884"/>
              </a:xfrm>
              <a:prstGeom prst="straightConnector1">
                <a:avLst/>
              </a:prstGeom>
              <a:ln w="5715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Овал 4"/>
            <p:cNvSpPr/>
            <p:nvPr/>
          </p:nvSpPr>
          <p:spPr>
            <a:xfrm>
              <a:off x="3213957" y="4375799"/>
              <a:ext cx="65008" cy="14823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05232" y="3645024"/>
            <a:ext cx="8671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№75 (Р) – с помощью производной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Составить 2 задачи на движение для решения с помощью производной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prstClr val="white"/>
                </a:solidFill>
              </a:rPr>
              <a:t> *** </a:t>
            </a:r>
            <a:r>
              <a:rPr lang="ru-RU" sz="2400" b="1" dirty="0">
                <a:solidFill>
                  <a:schemeClr val="bg1"/>
                </a:solidFill>
              </a:rPr>
              <a:t>для подготовки к ЕГЭ - </a:t>
            </a:r>
            <a:r>
              <a:rPr lang="ru-RU" sz="2400" b="1" dirty="0">
                <a:solidFill>
                  <a:prstClr val="white"/>
                </a:solidFill>
              </a:rPr>
              <a:t>№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 (Г.)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http://egefizika5.com/egef5.htm</a:t>
            </a:r>
            <a:r>
              <a:rPr lang="ru-RU" sz="2400" b="1" dirty="0">
                <a:solidFill>
                  <a:schemeClr val="bg1"/>
                </a:solidFill>
              </a:rPr>
              <a:t>    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       Это  задача на  второй  закон Ньютона, в которой  для      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исследования полученного уравнения силы примените производную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1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476672"/>
            <a:ext cx="6984776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Завершая урок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179512" y="1167995"/>
            <a:ext cx="86409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Шёл мудрец, а навстречу ему три человека, которые везли под солнцем тележки с камнями для строительства. Мудрец остановился и задал каждому по вопросу.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 первого спросил: «Что ты делал целый день?» И тот ответил, что целый день возил проклятые камни.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 второго мудрец спросил: «А ты, что делал целый день?» и тот ответил: «А я добросовестно выполнял свою работу».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 третий улыбнулся, его лицо засветилось радостью и удовольствием: «А я принимал участие в строительстве храма».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81000" algn="just" eaLnBrk="0" hangingPunct="0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81000" algn="ctr" eaLnBrk="0" hangingPunct="0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что ответил бы ты</a:t>
            </a:r>
            <a:r>
              <a:rPr lang="ru-RU" sz="3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9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6506/133038111.2b/0_88911_7bcdd400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2726845"/>
            <a:ext cx="2958732" cy="301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4455" y="1714330"/>
            <a:ext cx="5554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kern="0" dirty="0">
                <a:ln w="50800"/>
                <a:solidFill>
                  <a:schemeClr val="bg1"/>
                </a:solidFill>
                <a:latin typeface="+mj-lt"/>
                <a:cs typeface="Times New Roman" pitchFamily="18" charset="0"/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39576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88 L 0.17344 0.08773 C 0.21007 0.10532 0.26441 0.11528 0.32136 0.11528 C 0.38646 0.11528 0.43837 0.10532 0.47448 0.08773 L 0.64914 0.0088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Применение производной к решению задач физики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nataliia-shchegelska.kh.sch.in.ua/files2/images/fizika-2.gif?size=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55" y="2837581"/>
            <a:ext cx="2869113" cy="24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5517232"/>
            <a:ext cx="2414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Ε</a:t>
            </a:r>
            <a:r>
              <a:rPr lang="en-US" sz="2800" b="1" baseline="-250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)= - Φ′ (∆ 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9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Группа 102"/>
          <p:cNvGrpSpPr>
            <a:grpSpLocks/>
          </p:cNvGrpSpPr>
          <p:nvPr/>
        </p:nvGrpSpPr>
        <p:grpSpPr bwMode="auto">
          <a:xfrm>
            <a:off x="4110215" y="3209067"/>
            <a:ext cx="5156223" cy="1156037"/>
            <a:chOff x="4216694" y="-516767"/>
            <a:chExt cx="4590687" cy="985623"/>
          </a:xfrm>
        </p:grpSpPr>
        <p:sp>
          <p:nvSpPr>
            <p:cNvPr id="104" name="Прямоугольник 103"/>
            <p:cNvSpPr/>
            <p:nvPr/>
          </p:nvSpPr>
          <p:spPr bwMode="auto">
            <a:xfrm>
              <a:off x="4234824" y="-516767"/>
              <a:ext cx="4572557" cy="500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47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694" y="-87015"/>
              <a:ext cx="633413" cy="540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8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43" y="-87015"/>
              <a:ext cx="628650" cy="555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9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665" y="-51238"/>
              <a:ext cx="628650" cy="516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0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883" y="-89989"/>
              <a:ext cx="633413" cy="55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51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678" y="-107479"/>
              <a:ext cx="633413" cy="55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3" name="Группа 102"/>
          <p:cNvGrpSpPr>
            <a:grpSpLocks/>
          </p:cNvGrpSpPr>
          <p:nvPr/>
        </p:nvGrpSpPr>
        <p:grpSpPr bwMode="auto">
          <a:xfrm>
            <a:off x="4032680" y="2249784"/>
            <a:ext cx="4325147" cy="675160"/>
            <a:chOff x="4139952" y="-184163"/>
            <a:chExt cx="3788490" cy="544624"/>
          </a:xfrm>
        </p:grpSpPr>
        <p:pic>
          <p:nvPicPr>
            <p:cNvPr id="65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-184163"/>
              <a:ext cx="633413" cy="522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62" y="-164554"/>
              <a:ext cx="628650" cy="503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659" y="-169597"/>
              <a:ext cx="628650" cy="530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844" y="-164554"/>
              <a:ext cx="633413" cy="503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7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029" y="-181138"/>
              <a:ext cx="633413" cy="519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4070917" y="2276872"/>
            <a:ext cx="642942" cy="762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51520" y="3813043"/>
            <a:ext cx="3643338" cy="7620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31241" y="2282952"/>
            <a:ext cx="3643338" cy="76200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</a:t>
            </a:r>
          </a:p>
        </p:txBody>
      </p:sp>
      <p:sp>
        <p:nvSpPr>
          <p:cNvPr id="69" name="Скругленный прямоугольник 68">
            <a:hlinkClick r:id="rId6" action="ppaction://hlinksldjump"/>
          </p:cNvPr>
          <p:cNvSpPr/>
          <p:nvPr/>
        </p:nvSpPr>
        <p:spPr>
          <a:xfrm>
            <a:off x="4991943" y="2272606"/>
            <a:ext cx="642942" cy="762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Скругленный прямоугольник 69">
            <a:hlinkClick r:id="rId7" action="ppaction://hlinksldjump"/>
          </p:cNvPr>
          <p:cNvSpPr/>
          <p:nvPr/>
        </p:nvSpPr>
        <p:spPr>
          <a:xfrm>
            <a:off x="5884833" y="2277170"/>
            <a:ext cx="642942" cy="762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Скругленный прямоугольник 70">
            <a:hlinkClick r:id="rId8" action="ppaction://hlinksldjump"/>
          </p:cNvPr>
          <p:cNvSpPr/>
          <p:nvPr/>
        </p:nvSpPr>
        <p:spPr>
          <a:xfrm>
            <a:off x="6768524" y="2303467"/>
            <a:ext cx="642942" cy="762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2" name="Скругленный прямоугольник 71">
            <a:hlinkClick r:id="rId9" action="ppaction://hlinksldjump"/>
          </p:cNvPr>
          <p:cNvSpPr/>
          <p:nvPr/>
        </p:nvSpPr>
        <p:spPr>
          <a:xfrm>
            <a:off x="7655735" y="2303468"/>
            <a:ext cx="642942" cy="76200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4" name="Скругленный прямоугольник 73">
            <a:hlinkClick r:id="rId10" action="ppaction://hlinksldjump"/>
          </p:cNvPr>
          <p:cNvSpPr/>
          <p:nvPr/>
        </p:nvSpPr>
        <p:spPr>
          <a:xfrm>
            <a:off x="4103072" y="3785606"/>
            <a:ext cx="642942" cy="7620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9" name="Скругленный прямоугольник 78">
            <a:hlinkClick r:id="rId11" action="ppaction://hlinksldjump"/>
          </p:cNvPr>
          <p:cNvSpPr/>
          <p:nvPr/>
        </p:nvSpPr>
        <p:spPr>
          <a:xfrm>
            <a:off x="5004048" y="3762646"/>
            <a:ext cx="642942" cy="7620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0" name="Скругленный прямоугольник 79">
            <a:hlinkClick r:id="rId12" action="ppaction://hlinksldjump"/>
          </p:cNvPr>
          <p:cNvSpPr/>
          <p:nvPr/>
        </p:nvSpPr>
        <p:spPr>
          <a:xfrm>
            <a:off x="5936747" y="3773515"/>
            <a:ext cx="642942" cy="7620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1" name="Скругленный прямоугольник 80">
            <a:hlinkClick r:id="rId13" action="ppaction://hlinksldjump"/>
          </p:cNvPr>
          <p:cNvSpPr/>
          <p:nvPr/>
        </p:nvSpPr>
        <p:spPr>
          <a:xfrm>
            <a:off x="6809378" y="3739887"/>
            <a:ext cx="642942" cy="7620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Скругленный прямоугольник 81">
            <a:hlinkClick r:id="rId14" action="ppaction://hlinksldjump"/>
          </p:cNvPr>
          <p:cNvSpPr/>
          <p:nvPr/>
        </p:nvSpPr>
        <p:spPr>
          <a:xfrm>
            <a:off x="7632826" y="3726474"/>
            <a:ext cx="642942" cy="76200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" name="Стрелка вправо 101">
            <a:hlinkClick r:id="rId15" action="ppaction://hlinksldjump" highlightClick="1"/>
          </p:cNvPr>
          <p:cNvSpPr/>
          <p:nvPr/>
        </p:nvSpPr>
        <p:spPr>
          <a:xfrm>
            <a:off x="8465372" y="6072077"/>
            <a:ext cx="466725" cy="381000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825940" y="476672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Повторяем</a:t>
            </a:r>
          </a:p>
        </p:txBody>
      </p:sp>
    </p:spTree>
    <p:extLst>
      <p:ext uri="{BB962C8B-B14F-4D97-AF65-F5344CB8AC3E}">
        <p14:creationId xmlns:p14="http://schemas.microsoft.com/office/powerpoint/2010/main" val="585188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57387" y="4879903"/>
            <a:ext cx="80724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1" i="1" dirty="0">
                <a:solidFill>
                  <a:schemeClr val="bg1"/>
                </a:solidFill>
                <a:sym typeface="Symbol"/>
              </a:rPr>
              <a:t></a:t>
            </a:r>
            <a:r>
              <a:rPr lang="ru-RU" sz="4400" b="1" i="1" baseline="-25000" dirty="0">
                <a:solidFill>
                  <a:schemeClr val="bg1"/>
                </a:solidFill>
              </a:rPr>
              <a:t>х  </a:t>
            </a:r>
            <a:r>
              <a:rPr lang="ru-RU" sz="4400" b="1" i="1" dirty="0">
                <a:solidFill>
                  <a:schemeClr val="bg1"/>
                </a:solidFill>
              </a:rPr>
              <a:t>= </a:t>
            </a:r>
            <a:r>
              <a:rPr lang="en-US" sz="4400" b="1" dirty="0">
                <a:solidFill>
                  <a:schemeClr val="bg1"/>
                </a:solidFill>
                <a:sym typeface="Symbol"/>
              </a:rPr>
              <a:t></a:t>
            </a:r>
            <a:r>
              <a:rPr lang="ru-RU" sz="4400" b="1" baseline="-25000" dirty="0">
                <a:solidFill>
                  <a:schemeClr val="bg1"/>
                </a:solidFill>
              </a:rPr>
              <a:t>0х</a:t>
            </a:r>
            <a:r>
              <a:rPr lang="ru-RU" sz="4400" b="1" dirty="0">
                <a:solidFill>
                  <a:schemeClr val="bg1"/>
                </a:solidFill>
              </a:rPr>
              <a:t> + а</a:t>
            </a:r>
            <a:r>
              <a:rPr lang="ru-RU" sz="4400" b="1" baseline="-25000" dirty="0">
                <a:solidFill>
                  <a:schemeClr val="bg1"/>
                </a:solidFill>
              </a:rPr>
              <a:t>х</a:t>
            </a:r>
            <a:r>
              <a:rPr lang="en-US" sz="4400" b="1" dirty="0">
                <a:solidFill>
                  <a:schemeClr val="bg1"/>
                </a:solidFill>
              </a:rPr>
              <a:t>t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i="1" baseline="-25000" dirty="0">
                <a:solidFill>
                  <a:schemeClr val="bg1"/>
                </a:solidFill>
              </a:rPr>
              <a:t>  </a:t>
            </a:r>
            <a:endParaRPr lang="ru-RU" altLang="ru-RU" sz="4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3" name="TextBox 2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  <p:pic>
          <p:nvPicPr>
            <p:cNvPr id="8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3" y="639234"/>
            <a:ext cx="7961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Формула скорости равноускоренного движения </a:t>
            </a:r>
          </a:p>
        </p:txBody>
      </p:sp>
      <p:pic>
        <p:nvPicPr>
          <p:cNvPr id="11" name="Picture 12" descr="http://cdn-nus-1.pinme.ru/tumb/600/photo/89/79/8979f3b773ed77d7a5c305a48407c4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66" y="1979777"/>
            <a:ext cx="3643998" cy="26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 bwMode="auto">
          <a:xfrm>
            <a:off x="8423223" y="4525960"/>
            <a:ext cx="82929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1</a:t>
            </a:r>
          </a:p>
        </p:txBody>
      </p:sp>
      <p:sp>
        <p:nvSpPr>
          <p:cNvPr id="13" name="Стрелка влево 12">
            <a:hlinkClick r:id="rId4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9990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TextBox 4"/>
              <p:cNvSpPr txBox="1">
                <a:spLocks noChangeArrowheads="1"/>
              </p:cNvSpPr>
              <p:nvPr/>
            </p:nvSpPr>
            <p:spPr bwMode="auto">
              <a:xfrm>
                <a:off x="737452" y="4725144"/>
                <a:ext cx="7200924" cy="1120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4400" b="1" dirty="0">
                    <a:solidFill>
                      <a:schemeClr val="bg1"/>
                    </a:solidFill>
                  </a:rPr>
                  <a:t>x</a:t>
                </a:r>
                <a:r>
                  <a:rPr lang="ru-RU" sz="4400" b="1" dirty="0">
                    <a:solidFill>
                      <a:schemeClr val="bg1"/>
                    </a:solidFill>
                  </a:rPr>
                  <a:t> = х</a:t>
                </a:r>
                <a:r>
                  <a:rPr lang="ru-RU" sz="4400" b="1" baseline="-25000" dirty="0">
                    <a:solidFill>
                      <a:schemeClr val="bg1"/>
                    </a:solidFill>
                  </a:rPr>
                  <a:t>0 </a:t>
                </a:r>
                <a:r>
                  <a:rPr lang="ru-RU" sz="4400" b="1" dirty="0">
                    <a:solidFill>
                      <a:schemeClr val="bg1"/>
                    </a:solidFill>
                  </a:rPr>
                  <a:t>+ </a:t>
                </a:r>
                <a:r>
                  <a:rPr lang="en-US" sz="4400" b="1" dirty="0">
                    <a:solidFill>
                      <a:schemeClr val="bg1"/>
                    </a:solidFill>
                    <a:sym typeface="Symbol"/>
                  </a:rPr>
                  <a:t></a:t>
                </a:r>
                <a:r>
                  <a:rPr lang="ru-RU" sz="4400" b="1" baseline="-25000" dirty="0">
                    <a:solidFill>
                      <a:schemeClr val="bg1"/>
                    </a:solidFill>
                  </a:rPr>
                  <a:t>0х</a:t>
                </a:r>
                <a:r>
                  <a:rPr lang="en-US" sz="4400" b="1" dirty="0">
                    <a:solidFill>
                      <a:schemeClr val="bg1"/>
                    </a:solidFill>
                  </a:rPr>
                  <a:t>t </a:t>
                </a:r>
                <a:r>
                  <a:rPr lang="ru-RU" sz="4400" b="1" dirty="0">
                    <a:solidFill>
                      <a:schemeClr val="bg1"/>
                    </a:solidFill>
                  </a:rPr>
                  <a:t> +  а</a:t>
                </a:r>
                <a:r>
                  <a:rPr lang="ru-RU" sz="4400" b="1" baseline="-25000" dirty="0">
                    <a:solidFill>
                      <a:schemeClr val="bg1"/>
                    </a:solidFill>
                  </a:rPr>
                  <a:t>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ru-RU" sz="4400" b="1" baseline="30000" dirty="0">
                            <a:solidFill>
                              <a:schemeClr val="bg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400" b="1" dirty="0">
                            <a:solidFill>
                              <a:schemeClr val="bg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endParaRPr lang="ru-RU" altLang="ru-RU" sz="4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17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452" y="4725144"/>
                <a:ext cx="7200924" cy="1120307"/>
              </a:xfrm>
              <a:prstGeom prst="rect">
                <a:avLst/>
              </a:prstGeom>
              <a:blipFill rotWithShape="1">
                <a:blip r:embed="rId2"/>
                <a:stretch>
                  <a:fillRect b="-1304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11" name="TextBox 10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  <p:pic>
          <p:nvPicPr>
            <p:cNvPr id="13" name="Pictur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3" y="639234"/>
            <a:ext cx="7961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Формула координаты равноускоренного движения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96762" y="2436846"/>
            <a:ext cx="6413872" cy="2117725"/>
            <a:chOff x="1063328" y="1977802"/>
            <a:chExt cx="6677025" cy="1733550"/>
          </a:xfrm>
        </p:grpSpPr>
        <p:pic>
          <p:nvPicPr>
            <p:cNvPr id="23554" name="Picture 2" descr="http://fizmat.by/pic/PHYS/page24/im35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328" y="1977802"/>
              <a:ext cx="6677025" cy="1733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6228184" y="1977802"/>
              <a:ext cx="1512168" cy="7379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8388424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2</a:t>
            </a:r>
          </a:p>
        </p:txBody>
      </p:sp>
      <p:sp>
        <p:nvSpPr>
          <p:cNvPr id="16" name="Стрелка влево 15">
            <a:hlinkClick r:id="rId5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847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izmat.by/pic/PHYS/page63/im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76" y="1697317"/>
            <a:ext cx="2867852" cy="276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079724" y="4987444"/>
            <a:ext cx="4508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ru-RU" altLang="ru-RU" sz="2400" b="1" dirty="0">
                <a:solidFill>
                  <a:schemeClr val="bg1"/>
                </a:solidFill>
                <a:latin typeface="Arial" charset="0"/>
              </a:rPr>
              <a:t>х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</a:rPr>
              <a:t> = m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  <a:sym typeface="Symbol"/>
              </a:rPr>
              <a:t></a:t>
            </a:r>
            <a:r>
              <a:rPr lang="ru-RU" altLang="ru-RU" sz="2400" b="1" dirty="0">
                <a:solidFill>
                  <a:prstClr val="white"/>
                </a:solidFill>
                <a:latin typeface="Arial" charset="0"/>
              </a:rPr>
              <a:t>х</a:t>
            </a:r>
            <a:endParaRPr lang="ru-RU" altLang="ru-RU" sz="4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7740650" y="2277534"/>
            <a:ext cx="1403350" cy="2704692"/>
            <a:chOff x="7941927" y="2051187"/>
            <a:chExt cx="1202073" cy="1725824"/>
          </a:xfrm>
        </p:grpSpPr>
        <p:sp>
          <p:nvSpPr>
            <p:cNvPr id="12" name="TextBox 11"/>
            <p:cNvSpPr txBox="1"/>
            <p:nvPr/>
          </p:nvSpPr>
          <p:spPr>
            <a:xfrm>
              <a:off x="8429624" y="3364597"/>
              <a:ext cx="422187" cy="41241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  <p:pic>
          <p:nvPicPr>
            <p:cNvPr id="13" name="Pictur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41927" y="2051187"/>
              <a:ext cx="1202073" cy="14424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3" y="639234"/>
            <a:ext cx="7961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Arial" charset="0"/>
              </a:rPr>
              <a:t>Формула импульса тела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8316416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3</a:t>
            </a:r>
          </a:p>
        </p:txBody>
      </p:sp>
      <p:sp>
        <p:nvSpPr>
          <p:cNvPr id="16" name="Стрелка влево 15">
            <a:hlinkClick r:id="rId4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478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498673" y="4747791"/>
            <a:ext cx="81057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4400" b="1" dirty="0" err="1">
                <a:solidFill>
                  <a:schemeClr val="bg1"/>
                </a:solidFill>
              </a:rPr>
              <a:t>F</a:t>
            </a:r>
            <a:r>
              <a:rPr lang="en-US" sz="4400" b="1" baseline="-25000" dirty="0" err="1">
                <a:solidFill>
                  <a:schemeClr val="bg1"/>
                </a:solidFill>
              </a:rPr>
              <a:t>x</a:t>
            </a:r>
            <a:r>
              <a:rPr lang="en-US" sz="4400" b="1" dirty="0">
                <a:solidFill>
                  <a:schemeClr val="bg1"/>
                </a:solidFill>
              </a:rPr>
              <a:t> = ma</a:t>
            </a:r>
            <a:r>
              <a:rPr lang="en-US" sz="4400" b="1" baseline="-25000" dirty="0">
                <a:solidFill>
                  <a:schemeClr val="bg1"/>
                </a:solidFill>
              </a:rPr>
              <a:t>x</a:t>
            </a:r>
            <a:endParaRPr lang="ru-RU" sz="440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12" name="TextBox 11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  <p:pic>
          <p:nvPicPr>
            <p:cNvPr id="13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Стрелка влево 13">
            <a:hlinkClick r:id="rId3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68313" y="639234"/>
            <a:ext cx="796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bg1"/>
                </a:solidFill>
                <a:latin typeface="Arial" charset="0"/>
              </a:rPr>
              <a:t>II</a:t>
            </a: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 закон Ньютона</a:t>
            </a:r>
          </a:p>
        </p:txBody>
      </p:sp>
      <p:pic>
        <p:nvPicPr>
          <p:cNvPr id="11" name="Picture 10" descr="https://i.ytimg.com/vi/ltupx2UKsy8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 b="13066"/>
          <a:stretch>
            <a:fillRect/>
          </a:stretch>
        </p:blipFill>
        <p:spPr bwMode="auto">
          <a:xfrm>
            <a:off x="2411760" y="1451051"/>
            <a:ext cx="4037511" cy="31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8388424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96567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475656" y="5145578"/>
            <a:ext cx="53705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</a:rPr>
              <a:t> x = </a:t>
            </a:r>
            <a:r>
              <a:rPr lang="en-US" sz="4400" b="1" dirty="0" err="1">
                <a:solidFill>
                  <a:schemeClr val="bg1"/>
                </a:solidFill>
              </a:rPr>
              <a:t>x</a:t>
            </a:r>
            <a:r>
              <a:rPr lang="en-US" sz="4400" b="1" baseline="-25000" dirty="0" err="1">
                <a:solidFill>
                  <a:schemeClr val="bg1"/>
                </a:solidFill>
              </a:rPr>
              <a:t>max</a:t>
            </a:r>
            <a:r>
              <a:rPr lang="en-US" sz="4400" b="1" baseline="-25000" dirty="0">
                <a:solidFill>
                  <a:schemeClr val="bg1"/>
                </a:solidFill>
              </a:rPr>
              <a:t> </a:t>
            </a:r>
            <a:r>
              <a:rPr lang="en-US" altLang="ru-RU" sz="4400" b="1" dirty="0">
                <a:solidFill>
                  <a:schemeClr val="bg1"/>
                </a:solidFill>
                <a:latin typeface="Arial" charset="0"/>
              </a:rPr>
              <a:t>cos</a:t>
            </a:r>
            <a:r>
              <a:rPr lang="ru-RU" sz="4400" b="1" dirty="0">
                <a:solidFill>
                  <a:schemeClr val="bg1"/>
                </a:solidFill>
              </a:rPr>
              <a:t>2</a:t>
            </a:r>
            <a:r>
              <a:rPr lang="en-US" sz="4400" b="1" dirty="0">
                <a:solidFill>
                  <a:schemeClr val="bg1"/>
                </a:solidFill>
              </a:rPr>
              <a:t>π</a:t>
            </a:r>
            <a:r>
              <a:rPr lang="en-US" sz="4400" b="1" dirty="0" err="1">
                <a:solidFill>
                  <a:schemeClr val="bg1"/>
                </a:solidFill>
              </a:rPr>
              <a:t>νt</a:t>
            </a:r>
            <a:endParaRPr lang="ru-RU" altLang="ru-RU" sz="44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7942264" y="2734734"/>
            <a:ext cx="1201737" cy="2398279"/>
            <a:chOff x="7941927" y="2051187"/>
            <a:chExt cx="1202073" cy="1797955"/>
          </a:xfrm>
        </p:grpSpPr>
        <p:sp>
          <p:nvSpPr>
            <p:cNvPr id="16" name="TextBox 15"/>
            <p:cNvSpPr txBox="1"/>
            <p:nvPr/>
          </p:nvSpPr>
          <p:spPr>
            <a:xfrm>
              <a:off x="8429624" y="3364597"/>
              <a:ext cx="422187" cy="48454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spc="50" dirty="0">
                  <a:ln w="11430"/>
                  <a:solidFill>
                    <a:srgbClr val="FF0000"/>
                  </a:solidFill>
                  <a:effectLst>
                    <a:glow rad="838200">
                      <a:schemeClr val="tx1">
                        <a:alpha val="99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</a:p>
          </p:txBody>
        </p:sp>
        <p:pic>
          <p:nvPicPr>
            <p:cNvPr id="17" name="Picture 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41927" y="2051187"/>
              <a:ext cx="1202073" cy="1442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68313" y="639234"/>
            <a:ext cx="7961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Уравнение колебательного движения </a:t>
            </a:r>
          </a:p>
        </p:txBody>
      </p:sp>
      <p:pic>
        <p:nvPicPr>
          <p:cNvPr id="25602" name="Picture 2" descr="https://upload.wikimedia.org/wikipedia/commons/thumb/2/25/Animated-mass-spring.gif/150px-Animated-mass-spr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97" y="1418934"/>
            <a:ext cx="1214944" cy="32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8388424" y="4525960"/>
            <a:ext cx="11380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glow rad="838200">
                    <a:prstClr val="white">
                      <a:alpha val="99000"/>
                    </a:prst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charset="0"/>
              </a:rPr>
              <a:t>5</a:t>
            </a:r>
          </a:p>
        </p:txBody>
      </p:sp>
      <p:sp>
        <p:nvSpPr>
          <p:cNvPr id="12" name="Стрелка влево 11">
            <a:hlinkClick r:id="rId4" action="ppaction://hlinksldjump" highlightClick="1"/>
          </p:cNvPr>
          <p:cNvSpPr/>
          <p:nvPr/>
        </p:nvSpPr>
        <p:spPr>
          <a:xfrm>
            <a:off x="8429626" y="6000751"/>
            <a:ext cx="500063" cy="571500"/>
          </a:xfrm>
          <a:prstGeom prst="leftArrow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653136"/>
            <a:ext cx="4824536" cy="335732"/>
          </a:xfrm>
          <a:custGeom>
            <a:avLst/>
            <a:gdLst>
              <a:gd name="connsiteX0" fmla="*/ 0 w 3744416"/>
              <a:gd name="connsiteY0" fmla="*/ 0 h 509705"/>
              <a:gd name="connsiteX1" fmla="*/ 3744416 w 3744416"/>
              <a:gd name="connsiteY1" fmla="*/ 0 h 509705"/>
              <a:gd name="connsiteX2" fmla="*/ 3744416 w 3744416"/>
              <a:gd name="connsiteY2" fmla="*/ 509705 h 509705"/>
              <a:gd name="connsiteX3" fmla="*/ 0 w 3744416"/>
              <a:gd name="connsiteY3" fmla="*/ 509705 h 509705"/>
              <a:gd name="connsiteX4" fmla="*/ 0 w 3744416"/>
              <a:gd name="connsiteY4" fmla="*/ 0 h 509705"/>
              <a:gd name="connsiteX0" fmla="*/ 742950 w 4487366"/>
              <a:gd name="connsiteY0" fmla="*/ 0 h 509705"/>
              <a:gd name="connsiteX1" fmla="*/ 4487366 w 4487366"/>
              <a:gd name="connsiteY1" fmla="*/ 0 h 509705"/>
              <a:gd name="connsiteX2" fmla="*/ 4487366 w 4487366"/>
              <a:gd name="connsiteY2" fmla="*/ 509705 h 509705"/>
              <a:gd name="connsiteX3" fmla="*/ 0 w 4487366"/>
              <a:gd name="connsiteY3" fmla="*/ 509705 h 509705"/>
              <a:gd name="connsiteX4" fmla="*/ 742950 w 4487366"/>
              <a:gd name="connsiteY4" fmla="*/ 0 h 509705"/>
              <a:gd name="connsiteX0" fmla="*/ 742950 w 5287466"/>
              <a:gd name="connsiteY0" fmla="*/ 0 h 509705"/>
              <a:gd name="connsiteX1" fmla="*/ 5287466 w 5287466"/>
              <a:gd name="connsiteY1" fmla="*/ 0 h 509705"/>
              <a:gd name="connsiteX2" fmla="*/ 4487366 w 5287466"/>
              <a:gd name="connsiteY2" fmla="*/ 509705 h 509705"/>
              <a:gd name="connsiteX3" fmla="*/ 0 w 5287466"/>
              <a:gd name="connsiteY3" fmla="*/ 509705 h 509705"/>
              <a:gd name="connsiteX4" fmla="*/ 742950 w 5287466"/>
              <a:gd name="connsiteY4" fmla="*/ 0 h 509705"/>
              <a:gd name="connsiteX0" fmla="*/ 971550 w 5516066"/>
              <a:gd name="connsiteY0" fmla="*/ 0 h 566855"/>
              <a:gd name="connsiteX1" fmla="*/ 5516066 w 5516066"/>
              <a:gd name="connsiteY1" fmla="*/ 0 h 566855"/>
              <a:gd name="connsiteX2" fmla="*/ 4715966 w 5516066"/>
              <a:gd name="connsiteY2" fmla="*/ 509705 h 566855"/>
              <a:gd name="connsiteX3" fmla="*/ 0 w 5516066"/>
              <a:gd name="connsiteY3" fmla="*/ 566855 h 566855"/>
              <a:gd name="connsiteX4" fmla="*/ 971550 w 5516066"/>
              <a:gd name="connsiteY4" fmla="*/ 0 h 56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6066" h="566855">
                <a:moveTo>
                  <a:pt x="971550" y="0"/>
                </a:moveTo>
                <a:lnTo>
                  <a:pt x="5516066" y="0"/>
                </a:lnTo>
                <a:lnTo>
                  <a:pt x="4715966" y="509705"/>
                </a:lnTo>
                <a:lnTo>
                  <a:pt x="0" y="566855"/>
                </a:lnTo>
                <a:lnTo>
                  <a:pt x="97155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831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theme/theme1.xml><?xml version="1.0" encoding="utf-8"?>
<a:theme xmlns:a="http://schemas.openxmlformats.org/drawingml/2006/main" name="синий 1.2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синий 1.2 2</Template>
  <TotalTime>2574</TotalTime>
  <Words>817</Words>
  <Application>Microsoft Office PowerPoint</Application>
  <PresentationFormat>Экран (4:3)</PresentationFormat>
  <Paragraphs>172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Calibri</vt:lpstr>
      <vt:lpstr>Cambria Math</vt:lpstr>
      <vt:lpstr>Corbel</vt:lpstr>
      <vt:lpstr>Sitka Subheading</vt:lpstr>
      <vt:lpstr>Symbol</vt:lpstr>
      <vt:lpstr>Times New Roman</vt:lpstr>
      <vt:lpstr>синий 1.2 2</vt:lpstr>
      <vt:lpstr> Здравствуйте!          Здравствуйте, дорогие любители экспериментов и научных знаний!</vt:lpstr>
      <vt:lpstr>Презентация PowerPoint</vt:lpstr>
      <vt:lpstr>Применение производной к решению задач физики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Проба сил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производной для решения задач физики</dc:title>
  <dc:creator>Апрельская</dc:creator>
  <cp:lastModifiedBy>Валентина Ивановна</cp:lastModifiedBy>
  <cp:revision>165</cp:revision>
  <dcterms:created xsi:type="dcterms:W3CDTF">2017-03-05T19:01:59Z</dcterms:created>
  <dcterms:modified xsi:type="dcterms:W3CDTF">2022-03-01T04:29:34Z</dcterms:modified>
</cp:coreProperties>
</file>