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5" r:id="rId1"/>
  </p:sldMasterIdLst>
  <p:notesMasterIdLst>
    <p:notesMasterId r:id="rId16"/>
  </p:notesMasterIdLst>
  <p:sldIdLst>
    <p:sldId id="588" r:id="rId2"/>
    <p:sldId id="570" r:id="rId3"/>
    <p:sldId id="595" r:id="rId4"/>
    <p:sldId id="610" r:id="rId5"/>
    <p:sldId id="594" r:id="rId6"/>
    <p:sldId id="606" r:id="rId7"/>
    <p:sldId id="607" r:id="rId8"/>
    <p:sldId id="324" r:id="rId9"/>
    <p:sldId id="497" r:id="rId10"/>
    <p:sldId id="597" r:id="rId11"/>
    <p:sldId id="599" r:id="rId12"/>
    <p:sldId id="600" r:id="rId13"/>
    <p:sldId id="608" r:id="rId14"/>
    <p:sldId id="476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CC0000"/>
    <a:srgbClr val="FFF9E7"/>
    <a:srgbClr val="FFCCCC"/>
    <a:srgbClr val="FF9999"/>
    <a:srgbClr val="FF7C80"/>
    <a:srgbClr val="FF9966"/>
    <a:srgbClr val="00CC99"/>
    <a:srgbClr val="DAFCF8"/>
    <a:srgbClr val="D9F3ED"/>
    <a:srgbClr val="FFEAA7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Светлый стиль 2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2DE63D5-997A-4646-A377-4702673A728D}" styleName="Светлый стиль 2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799B23B-EC83-4686-B30A-512413B5E67A}" styleName="Светлый стиль 3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EC20E35-A176-4012-BC5E-935CFFF8708E}" styleName="Средний стиль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66" autoAdjust="0"/>
    <p:restoredTop sz="88249" autoAdjust="0"/>
  </p:normalViewPr>
  <p:slideViewPr>
    <p:cSldViewPr>
      <p:cViewPr varScale="1">
        <p:scale>
          <a:sx n="92" d="100"/>
          <a:sy n="92" d="100"/>
        </p:scale>
        <p:origin x="-120" y="-2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image" Target="../media/image9.wmf"/><Relationship Id="rId5" Type="http://schemas.openxmlformats.org/officeDocument/2006/relationships/image" Target="../media/image13.wmf"/><Relationship Id="rId4" Type="http://schemas.openxmlformats.org/officeDocument/2006/relationships/image" Target="../media/image12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wmf"/><Relationship Id="rId1" Type="http://schemas.openxmlformats.org/officeDocument/2006/relationships/image" Target="../media/image22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image" Target="../media/image25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29.wmf"/><Relationship Id="rId1" Type="http://schemas.openxmlformats.org/officeDocument/2006/relationships/image" Target="../media/image2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E3E5D4-8D7A-4CFB-9901-85D4EE528E05}" type="datetimeFigureOut">
              <a:rPr lang="ru-RU" smtClean="0"/>
              <a:pPr/>
              <a:t>12.08.2020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98839E-B947-4C84-9D5E-8260E61D6A5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0904800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25BBDE-87FC-491E-A15D-E2C1D605EC5E}" type="slidenum">
              <a:rPr lang="ru-RU" smtClean="0">
                <a:solidFill>
                  <a:prstClr val="black"/>
                </a:solidFill>
              </a:rPr>
              <a:pPr/>
              <a:t>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107192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E0B21C2-6EE2-4EEF-8632-DAAC8A10DE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BD0B2AC3-1B57-4978-BB6F-4838B4C625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070645DD-5321-419D-9CCE-3D6C3BB504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3B42A-6F3C-4549-90DF-9E58908A72F6}" type="datetimeFigureOut">
              <a:rPr lang="ru-RU" smtClean="0"/>
              <a:pPr/>
              <a:t>12.08.2020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B6E8A55D-5B0A-4D01-91B1-92FE1B970A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BB2E9B42-6FAB-4E3A-A9D8-3260F7E42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5CF67-7B04-4552-91D4-45B062D1650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0566499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BABDA52-4F2A-4A71-8F51-FABD74BE3F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327667DB-6CFA-402A-9DFC-94649A4525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EB40AA05-ACC6-4739-8E26-EC58EFA831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3B42A-6F3C-4549-90DF-9E58908A72F6}" type="datetimeFigureOut">
              <a:rPr lang="ru-RU" smtClean="0"/>
              <a:pPr/>
              <a:t>12.08.2020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E5F0230D-6252-438A-855E-BF1E67F44B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4F259ADF-7E13-45DF-B400-7675829F00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5CF67-7B04-4552-91D4-45B062D1650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460931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37928C50-6B83-45D0-8976-958019F3842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D970AA9C-C9D7-479F-95A3-ECAFD72C30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1CE593C1-DAA5-4625-ABA0-43D4929114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3B42A-6F3C-4549-90DF-9E58908A72F6}" type="datetimeFigureOut">
              <a:rPr lang="ru-RU" smtClean="0"/>
              <a:pPr/>
              <a:t>12.08.2020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1E13E3E-E208-492D-81BB-EC2945CB75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96A0BFED-D219-4EBF-9398-C0FD0AC494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5CF67-7B04-4552-91D4-45B062D1650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3993477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1DB2579-256F-4D32-8B88-FE78C72D59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A72C928-DB42-4A3F-9880-A6C5F7906A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D721FB97-2B42-4341-85AA-03D865742B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3B42A-6F3C-4549-90DF-9E58908A72F6}" type="datetimeFigureOut">
              <a:rPr lang="ru-RU" smtClean="0"/>
              <a:pPr/>
              <a:t>12.08.2020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E24E69B4-7187-4A7E-BCE4-E20C5DA632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3D966847-9C59-48BD-985A-A23632032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5CF67-7B04-4552-91D4-45B062D1650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5830335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8F2052C-657E-492B-96E2-CCEC6F27DF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E879E623-E3AD-4AF8-857A-07BDDAEB95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CE71A691-B305-47F4-BE8D-0EB2C3B649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3B42A-6F3C-4549-90DF-9E58908A72F6}" type="datetimeFigureOut">
              <a:rPr lang="ru-RU" smtClean="0"/>
              <a:pPr/>
              <a:t>12.08.2020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3D9ADDCD-230D-4D51-8926-A8A49C6DD4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CA7792BC-FA83-4BA2-997A-5E9EEDE4FF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5CF67-7B04-4552-91D4-45B062D1650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9576879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C9EC697-E3F9-438C-BB5E-E9D144757F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8ABF10C-0CBF-4148-8D90-9912529AFF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D5076ACC-2AFA-48D9-9565-C2E48FFBB5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6E45F002-B128-4247-B39B-81C2E7B5C8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3B42A-6F3C-4549-90DF-9E58908A72F6}" type="datetimeFigureOut">
              <a:rPr lang="ru-RU" smtClean="0"/>
              <a:pPr/>
              <a:t>12.08.2020</a:t>
            </a:fld>
            <a:endParaRPr lang="ru-RU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78E9B0C9-F56E-4BEB-BD18-94B07CD451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46C3FDC9-17FD-4655-8D92-BE07E438DE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5CF67-7B04-4552-91D4-45B062D1650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0601667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7C42466-AF9E-4AF5-BCEE-C9A92DC670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7067D590-F819-4DB0-A242-2F9D6C405E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A6E00474-8E90-4AC2-A265-B41F75D873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176DFEE3-A44D-46F6-8A88-67F6A96E243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2B7E9B49-3E29-4425-8EFA-99F2109CC1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7F7AE8F8-9978-45A5-891F-BF914622A1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3B42A-6F3C-4549-90DF-9E58908A72F6}" type="datetimeFigureOut">
              <a:rPr lang="ru-RU" smtClean="0"/>
              <a:pPr/>
              <a:t>12.08.2020</a:t>
            </a:fld>
            <a:endParaRPr lang="ru-RU" dirty="0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15D85E80-44C7-4092-9423-2557B777E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FA177DCA-5D5D-48F1-813F-64F1B81B01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5CF67-7B04-4552-91D4-45B062D1650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5463062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197D19A-0F0F-482E-8F0F-A163ECEC07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23DE5F7A-C5FC-49B7-A9A3-A5286FE64A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3B42A-6F3C-4549-90DF-9E58908A72F6}" type="datetimeFigureOut">
              <a:rPr lang="ru-RU" smtClean="0"/>
              <a:pPr/>
              <a:t>12.08.2020</a:t>
            </a:fld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C7513651-95D7-489C-8400-3FC6EB470B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9249D524-9B40-4FCA-8B4F-D19CC2FBB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5CF67-7B04-4552-91D4-45B062D1650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8535386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D6FFC38C-7DBE-4046-9EF1-AB002DFBCB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3B42A-6F3C-4549-90DF-9E58908A72F6}" type="datetimeFigureOut">
              <a:rPr lang="ru-RU" smtClean="0"/>
              <a:pPr/>
              <a:t>12.08.2020</a:t>
            </a:fld>
            <a:endParaRPr lang="ru-RU" dirty="0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E2AF1E54-23FA-46AF-AFB1-74247132C3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CEBB70EF-DC62-4448-B05F-B8FF29AD4B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5CF67-7B04-4552-91D4-45B062D1650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3171044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71355F7-17D6-4B81-8775-FEF17B6C38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FCED2ED-3829-471A-93F3-F7A5F34637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DEB27162-F08C-4C28-90B3-8D809F588D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76A1EB11-3E53-467B-B732-D1EF935E86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3B42A-6F3C-4549-90DF-9E58908A72F6}" type="datetimeFigureOut">
              <a:rPr lang="ru-RU" smtClean="0"/>
              <a:pPr/>
              <a:t>12.08.2020</a:t>
            </a:fld>
            <a:endParaRPr lang="ru-RU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E43F7E16-697A-42EF-B908-737132F2AC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9E965606-4281-44B0-95FB-29F4F77D86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5CF67-7B04-4552-91D4-45B062D1650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1807029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7AAE0C4-BA4B-4185-B685-EA66AD62FC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FED8F2E3-8398-4630-89BE-A4C89674C3D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3DD3695E-99BE-4579-A3C8-15A24BA329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4CE9A353-89FA-4FB8-A21A-A222BDB567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3B42A-6F3C-4549-90DF-9E58908A72F6}" type="datetimeFigureOut">
              <a:rPr lang="ru-RU" smtClean="0"/>
              <a:pPr/>
              <a:t>12.08.2020</a:t>
            </a:fld>
            <a:endParaRPr lang="ru-RU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0AB256F7-1769-4422-B4CF-1D82AF5251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43772CBA-4579-4FAC-8EAB-2BFD1079D1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5CF67-7B04-4552-91D4-45B062D1650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5052146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9EE0439-5BD5-4327-A794-96148B0E0B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67647796-DE96-4EE1-B50E-F46797E851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F214C3D-B039-405B-A9E1-D70DCE54921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53B42A-6F3C-4549-90DF-9E58908A72F6}" type="datetimeFigureOut">
              <a:rPr lang="ru-RU" smtClean="0"/>
              <a:pPr/>
              <a:t>12.08.2020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380088CD-7667-4FA5-A7C9-25ED9470AD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9CC0E71D-A6F6-44D6-803E-3DF500B914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45CF67-7B04-4552-91D4-45B062D1650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91777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6" r:id="rId1"/>
    <p:sldLayoutId id="2147483847" r:id="rId2"/>
    <p:sldLayoutId id="2147483848" r:id="rId3"/>
    <p:sldLayoutId id="2147483849" r:id="rId4"/>
    <p:sldLayoutId id="2147483850" r:id="rId5"/>
    <p:sldLayoutId id="2147483851" r:id="rId6"/>
    <p:sldLayoutId id="2147483852" r:id="rId7"/>
    <p:sldLayoutId id="2147483853" r:id="rId8"/>
    <p:sldLayoutId id="2147483854" r:id="rId9"/>
    <p:sldLayoutId id="2147483855" r:id="rId10"/>
    <p:sldLayoutId id="2147483856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7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4.bin"/><Relationship Id="rId5" Type="http://schemas.openxmlformats.org/officeDocument/2006/relationships/oleObject" Target="../embeddings/oleObject13.bin"/><Relationship Id="rId4" Type="http://schemas.openxmlformats.org/officeDocument/2006/relationships/oleObject" Target="../embeddings/oleObject12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tiff"/><Relationship Id="rId13" Type="http://schemas.openxmlformats.org/officeDocument/2006/relationships/image" Target="../media/image46.tiff"/><Relationship Id="rId18" Type="http://schemas.openxmlformats.org/officeDocument/2006/relationships/image" Target="../media/image51.png"/><Relationship Id="rId3" Type="http://schemas.openxmlformats.org/officeDocument/2006/relationships/image" Target="../media/image37.jpeg"/><Relationship Id="rId7" Type="http://schemas.openxmlformats.org/officeDocument/2006/relationships/image" Target="../media/image40.emf"/><Relationship Id="rId12" Type="http://schemas.openxmlformats.org/officeDocument/2006/relationships/image" Target="../media/image45.emf"/><Relationship Id="rId17" Type="http://schemas.openxmlformats.org/officeDocument/2006/relationships/image" Target="../media/image50.jpeg"/><Relationship Id="rId2" Type="http://schemas.openxmlformats.org/officeDocument/2006/relationships/image" Target="../media/image36.png"/><Relationship Id="rId16" Type="http://schemas.openxmlformats.org/officeDocument/2006/relationships/image" Target="../media/image4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jpeg"/><Relationship Id="rId11" Type="http://schemas.openxmlformats.org/officeDocument/2006/relationships/image" Target="../media/image44.jpeg"/><Relationship Id="rId5" Type="http://schemas.openxmlformats.org/officeDocument/2006/relationships/image" Target="../media/image5.emf"/><Relationship Id="rId15" Type="http://schemas.openxmlformats.org/officeDocument/2006/relationships/image" Target="../media/image48.tiff"/><Relationship Id="rId10" Type="http://schemas.openxmlformats.org/officeDocument/2006/relationships/image" Target="../media/image43.jpeg"/><Relationship Id="rId19" Type="http://schemas.openxmlformats.org/officeDocument/2006/relationships/image" Target="../media/image52.jpeg"/><Relationship Id="rId4" Type="http://schemas.openxmlformats.org/officeDocument/2006/relationships/image" Target="../media/image38.png"/><Relationship Id="rId9" Type="http://schemas.openxmlformats.org/officeDocument/2006/relationships/image" Target="../media/image42.tiff"/><Relationship Id="rId14" Type="http://schemas.openxmlformats.org/officeDocument/2006/relationships/image" Target="../media/image47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jpeg"/><Relationship Id="rId3" Type="http://schemas.openxmlformats.org/officeDocument/2006/relationships/image" Target="../media/image54.jpeg"/><Relationship Id="rId7" Type="http://schemas.openxmlformats.org/officeDocument/2006/relationships/image" Target="../media/image5.emf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7.png"/><Relationship Id="rId11" Type="http://schemas.openxmlformats.org/officeDocument/2006/relationships/image" Target="../media/image61.jpeg"/><Relationship Id="rId5" Type="http://schemas.openxmlformats.org/officeDocument/2006/relationships/image" Target="../media/image56.jpeg"/><Relationship Id="rId10" Type="http://schemas.openxmlformats.org/officeDocument/2006/relationships/image" Target="../media/image60.jpeg"/><Relationship Id="rId4" Type="http://schemas.openxmlformats.org/officeDocument/2006/relationships/image" Target="../media/image55.jpeg"/><Relationship Id="rId9" Type="http://schemas.openxmlformats.org/officeDocument/2006/relationships/image" Target="../media/image5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5" Type="http://schemas.openxmlformats.org/officeDocument/2006/relationships/oleObject" Target="../embeddings/oleObject2.bin"/><Relationship Id="rId4" Type="http://schemas.openxmlformats.org/officeDocument/2006/relationships/image" Target="../media/image14.emf"/><Relationship Id="rId9" Type="http://schemas.openxmlformats.org/officeDocument/2006/relationships/oleObject" Target="../embeddings/oleObject6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7" Type="http://schemas.openxmlformats.org/officeDocument/2006/relationships/image" Target="../media/image5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emf"/><Relationship Id="rId5" Type="http://schemas.openxmlformats.org/officeDocument/2006/relationships/image" Target="../media/image20.emf"/><Relationship Id="rId4" Type="http://schemas.openxmlformats.org/officeDocument/2006/relationships/image" Target="../media/image19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oleObject9.bin"/><Relationship Id="rId4" Type="http://schemas.openxmlformats.org/officeDocument/2006/relationships/oleObject" Target="../embeddings/oleObject8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8.png"/><Relationship Id="rId5" Type="http://schemas.openxmlformats.org/officeDocument/2006/relationships/oleObject" Target="../embeddings/oleObject11.bin"/><Relationship Id="rId4" Type="http://schemas.openxmlformats.org/officeDocument/2006/relationships/oleObject" Target="../embeddings/oleObject10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3">
            <a:extLst>
              <a:ext uri="{FF2B5EF4-FFF2-40B4-BE49-F238E27FC236}">
                <a16:creationId xmlns:a16="http://schemas.microsoft.com/office/drawing/2014/main" xmlns="" id="{0069305F-DD4C-4E7F-83B8-F2764590BA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3769"/>
            <a:ext cx="5005754" cy="633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http://lbz.ru/_img/promo/logo755x254.jpg">
            <a:extLst>
              <a:ext uri="{FF2B5EF4-FFF2-40B4-BE49-F238E27FC236}">
                <a16:creationId xmlns:a16="http://schemas.microsoft.com/office/drawing/2014/main" xmlns="" id="{584052A0-D843-409D-9151-CC6B767A4F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02520" y="5156689"/>
            <a:ext cx="3024554" cy="939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5FB89716-DA7D-4123-A249-5CF73D872667}"/>
              </a:ext>
            </a:extLst>
          </p:cNvPr>
          <p:cNvSpPr/>
          <p:nvPr/>
        </p:nvSpPr>
        <p:spPr>
          <a:xfrm>
            <a:off x="0" y="6222023"/>
            <a:ext cx="9144000" cy="372208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defTabSz="844083">
              <a:defRPr/>
            </a:pPr>
            <a:endParaRPr lang="ru-RU" sz="1846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571253DE-2B7C-4DD4-B41A-20124AB8F3E2}"/>
              </a:ext>
            </a:extLst>
          </p:cNvPr>
          <p:cNvSpPr/>
          <p:nvPr/>
        </p:nvSpPr>
        <p:spPr>
          <a:xfrm>
            <a:off x="2411760" y="1158573"/>
            <a:ext cx="644420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ФГОС СОО: открытость, вариативность, </a:t>
            </a:r>
            <a:r>
              <a:rPr lang="ru-RU" sz="32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метапредметность</a:t>
            </a:r>
            <a:r>
              <a:rPr lang="ru-RU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и преемственность в образовании</a:t>
            </a:r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xmlns="" id="{C856D463-5E3B-4503-B154-D9BED663F97A}"/>
              </a:ext>
            </a:extLst>
          </p:cNvPr>
          <p:cNvSpPr txBox="1">
            <a:spLocks/>
          </p:cNvSpPr>
          <p:nvPr/>
        </p:nvSpPr>
        <p:spPr>
          <a:xfrm>
            <a:off x="166496" y="6080281"/>
            <a:ext cx="8905495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ru-RU" sz="5000" b="1" kern="1200" cap="none" spc="0">
                <a:ln>
                  <a:noFill/>
                </a:ln>
                <a:solidFill>
                  <a:srgbClr val="17515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19.08.2020 г., г. Ставрополь, Ставропольский край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B534D9BF-69F3-45C5-9EB7-74ACC8CDD455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87339" y="3190029"/>
            <a:ext cx="1451075" cy="127754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>
            <a:extLst>
              <a:ext uri="{FF2B5EF4-FFF2-40B4-BE49-F238E27FC236}">
                <a16:creationId xmlns:a16="http://schemas.microsoft.com/office/drawing/2014/main" xmlns="" id="{DF648C01-65ED-4B2A-9EB6-0457191E0C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500" y="386127"/>
            <a:ext cx="9001000" cy="1206608"/>
          </a:xfrm>
          <a:prstGeom prst="roundRect">
            <a:avLst>
              <a:gd name="adj" fmla="val 36598"/>
            </a:avLst>
          </a:prstGeom>
          <a:ln>
            <a:solidFill>
              <a:srgbClr val="002060"/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252000" tIns="108000" rIns="252000" bIns="108000" anchor="ctr">
            <a:spAutoFit/>
          </a:bodyPr>
          <a:lstStyle/>
          <a:p>
            <a:pPr algn="ctr"/>
            <a:r>
              <a:rPr lang="ru-RU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текстом параграфа, составление</a:t>
            </a:r>
          </a:p>
          <a:p>
            <a:pPr algn="ctr"/>
            <a:r>
              <a:rPr lang="ru-RU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образовательного продукта: «Схема доказательства»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20C804B7-CB79-4FDC-A6F5-1B67076E5DF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19672" y="1772816"/>
            <a:ext cx="5781368" cy="2310581"/>
          </a:xfrm>
          <a:prstGeom prst="rect">
            <a:avLst/>
          </a:prstGeom>
        </p:spPr>
      </p:pic>
      <p:sp>
        <p:nvSpPr>
          <p:cNvPr id="5" name="Объект 2">
            <a:extLst>
              <a:ext uri="{FF2B5EF4-FFF2-40B4-BE49-F238E27FC236}">
                <a16:creationId xmlns:a16="http://schemas.microsoft.com/office/drawing/2014/main" xmlns="" id="{EF9C5E66-EF90-49C2-A27E-FD5A7C773A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576" y="4229244"/>
            <a:ext cx="7776864" cy="251212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  <a:defRPr/>
            </a:pPr>
            <a:r>
              <a:rPr lang="ru-RU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1. Пусть</a:t>
            </a:r>
            <a:r>
              <a:rPr lang="en-US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– </a:t>
            </a:r>
            <a:r>
              <a:rPr lang="ru-RU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рациональное число, т.е.                   ;</a:t>
            </a:r>
            <a:endParaRPr lang="ru-RU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  <a:defRPr/>
            </a:pPr>
            <a:endParaRPr lang="ru-RU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  <a:defRPr/>
            </a:pPr>
            <a:r>
              <a:rPr lang="ru-RU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2.                                                     ;</a:t>
            </a:r>
          </a:p>
          <a:p>
            <a:pPr marL="0" indent="0">
              <a:buNone/>
              <a:defRPr/>
            </a:pPr>
            <a:r>
              <a:rPr lang="en-US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</a:t>
            </a:r>
            <a:endParaRPr lang="ru-RU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  <a:defRPr/>
            </a:pPr>
            <a:r>
              <a:rPr lang="ru-RU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3. Противоречие;</a:t>
            </a:r>
          </a:p>
          <a:p>
            <a:pPr marL="0" indent="0">
              <a:buNone/>
              <a:defRPr/>
            </a:pPr>
            <a:endParaRPr lang="ru-RU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  <a:defRPr/>
            </a:pPr>
            <a:r>
              <a:rPr lang="ru-RU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4. Результат            – иррациональные число.</a:t>
            </a:r>
          </a:p>
        </p:txBody>
      </p:sp>
      <p:graphicFrame>
        <p:nvGraphicFramePr>
          <p:cNvPr id="7" name="Объект 6">
            <a:extLst>
              <a:ext uri="{FF2B5EF4-FFF2-40B4-BE49-F238E27FC236}">
                <a16:creationId xmlns:a16="http://schemas.microsoft.com/office/drawing/2014/main" xmlns="" id="{FAF40C97-450A-44F0-9627-E57BFB5347C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649765194"/>
              </p:ext>
            </p:extLst>
          </p:nvPr>
        </p:nvGraphicFramePr>
        <p:xfrm>
          <a:off x="1832228" y="4229767"/>
          <a:ext cx="620712" cy="360362"/>
        </p:xfrm>
        <a:graphic>
          <a:graphicData uri="http://schemas.openxmlformats.org/presentationml/2006/ole">
            <p:oleObj spid="_x0000_s50218" name="Equation" r:id="rId4" imgW="393480" imgH="228600" progId="">
              <p:embed/>
            </p:oleObj>
          </a:graphicData>
        </a:graphic>
      </p:graphicFrame>
      <p:graphicFrame>
        <p:nvGraphicFramePr>
          <p:cNvPr id="8" name="Объект 7">
            <a:extLst>
              <a:ext uri="{FF2B5EF4-FFF2-40B4-BE49-F238E27FC236}">
                <a16:creationId xmlns:a16="http://schemas.microsoft.com/office/drawing/2014/main" xmlns="" id="{AF0DB809-EFAF-417C-91ED-0E2DE6FD168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755734749"/>
              </p:ext>
            </p:extLst>
          </p:nvPr>
        </p:nvGraphicFramePr>
        <p:xfrm>
          <a:off x="5242348" y="4081761"/>
          <a:ext cx="1039813" cy="660400"/>
        </p:xfrm>
        <a:graphic>
          <a:graphicData uri="http://schemas.openxmlformats.org/presentationml/2006/ole">
            <p:oleObj spid="_x0000_s50219" name="Equation" r:id="rId5" imgW="660240" imgH="419040" progId="">
              <p:embed/>
            </p:oleObj>
          </a:graphicData>
        </a:graphic>
      </p:graphicFrame>
      <p:graphicFrame>
        <p:nvGraphicFramePr>
          <p:cNvPr id="9" name="Объект 8">
            <a:extLst>
              <a:ext uri="{FF2B5EF4-FFF2-40B4-BE49-F238E27FC236}">
                <a16:creationId xmlns:a16="http://schemas.microsoft.com/office/drawing/2014/main" xmlns="" id="{24755ADD-0023-4910-88DE-A463E76614A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521657419"/>
              </p:ext>
            </p:extLst>
          </p:nvPr>
        </p:nvGraphicFramePr>
        <p:xfrm>
          <a:off x="1099133" y="4594626"/>
          <a:ext cx="3105150" cy="881062"/>
        </p:xfrm>
        <a:graphic>
          <a:graphicData uri="http://schemas.openxmlformats.org/presentationml/2006/ole">
            <p:oleObj spid="_x0000_s50220" name="Equation" r:id="rId6" imgW="1968480" imgH="558720" progId="">
              <p:embed/>
            </p:oleObj>
          </a:graphicData>
        </a:graphic>
      </p:graphicFrame>
      <p:graphicFrame>
        <p:nvGraphicFramePr>
          <p:cNvPr id="12" name="Объект 11">
            <a:extLst>
              <a:ext uri="{FF2B5EF4-FFF2-40B4-BE49-F238E27FC236}">
                <a16:creationId xmlns:a16="http://schemas.microsoft.com/office/drawing/2014/main" xmlns="" id="{98D5B394-0AF6-4EBE-8187-6D3E4A72E60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086704841"/>
              </p:ext>
            </p:extLst>
          </p:nvPr>
        </p:nvGraphicFramePr>
        <p:xfrm>
          <a:off x="2148984" y="6242545"/>
          <a:ext cx="620712" cy="360362"/>
        </p:xfrm>
        <a:graphic>
          <a:graphicData uri="http://schemas.openxmlformats.org/presentationml/2006/ole">
            <p:oleObj spid="_x0000_s50221" name="Equation" r:id="rId7" imgW="393480" imgH="228600" progId="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21503463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4" name="Text Box 4"/>
          <p:cNvSpPr txBox="1">
            <a:spLocks noChangeArrowheads="1"/>
          </p:cNvSpPr>
          <p:nvPr/>
        </p:nvSpPr>
        <p:spPr bwMode="auto">
          <a:xfrm>
            <a:off x="1067165" y="2181014"/>
            <a:ext cx="7771812" cy="1940957"/>
          </a:xfrm>
          <a:prstGeom prst="round2DiagRect">
            <a:avLst>
              <a:gd name="adj1" fmla="val 30213"/>
              <a:gd name="adj2" fmla="val 0"/>
            </a:avLst>
          </a:prstGeom>
          <a:solidFill>
            <a:schemeClr val="bg1"/>
          </a:solidFill>
          <a:ln w="127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профессор факультета математики НИУ ВШЭ, доктор физико-математических наук, профессор, член Федеральной предметной группы по разработке КИМ для ЕГЭ по математике (2001-2007 </a:t>
            </a:r>
            <a:r>
              <a:rPr lang="ru-RU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гг</a:t>
            </a: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разработчик заданий с развернутым ответом, автор более 20 учебно-методических пособий по подготовке учащихся к ЕГЭ и подготовке экспертов к проверке работ учащихся;</a:t>
            </a:r>
          </a:p>
          <a:p>
            <a:r>
              <a:rPr lang="ru-RU" sz="1400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имеет награды</a:t>
            </a: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Почётный работник высшего профессионального образования РФ; Почетная грамота Министерства образования РФ. </a:t>
            </a:r>
            <a:endParaRPr lang="ru-RU" sz="1400" i="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2888" name="Rectangle 8"/>
          <p:cNvSpPr>
            <a:spLocks noChangeArrowheads="1"/>
          </p:cNvSpPr>
          <p:nvPr/>
        </p:nvSpPr>
        <p:spPr bwMode="auto">
          <a:xfrm>
            <a:off x="2627784" y="2032951"/>
            <a:ext cx="597666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l"/>
            <a:r>
              <a:rPr lang="ru-RU" sz="2000" dirty="0">
                <a:ln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Павел Владимирович Семёнов</a:t>
            </a: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1108067" y="4270034"/>
            <a:ext cx="7897149" cy="1157109"/>
          </a:xfrm>
          <a:prstGeom prst="round2DiagRect">
            <a:avLst>
              <a:gd name="adj1" fmla="val 30213"/>
              <a:gd name="adj2" fmla="val 0"/>
            </a:avLst>
          </a:prstGeom>
          <a:solidFill>
            <a:schemeClr val="bg1"/>
          </a:solidFill>
          <a:ln w="127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математики, методист ГБОУ Школы 1317 г. Москва, учитель высшей категории, член предметной комиссии по проверке выполнения заданий с развернутым ответом экзаменационных работ ЕГЭ по математике;</a:t>
            </a:r>
          </a:p>
          <a:p>
            <a:r>
              <a:rPr lang="ru-RU" sz="1400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имеет награды</a:t>
            </a: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Отличник народного просвещения РФ.</a:t>
            </a:r>
            <a:endParaRPr lang="ru-RU" sz="1400" i="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251520" y="189737"/>
            <a:ext cx="597666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l"/>
            <a:r>
              <a:rPr lang="ru-RU" i="0" dirty="0">
                <a:ln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Авторский коллектив</a:t>
            </a:r>
          </a:p>
        </p:txBody>
      </p:sp>
      <p:sp>
        <p:nvSpPr>
          <p:cNvPr id="16" name="Rectangle 8"/>
          <p:cNvSpPr>
            <a:spLocks noChangeArrowheads="1"/>
          </p:cNvSpPr>
          <p:nvPr/>
        </p:nvSpPr>
        <p:spPr bwMode="auto">
          <a:xfrm>
            <a:off x="2267744" y="3987504"/>
            <a:ext cx="597666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ru-RU" sz="2000" dirty="0">
                <a:ln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Лидия Александровна Александрова</a:t>
            </a:r>
          </a:p>
        </p:txBody>
      </p:sp>
      <p:sp>
        <p:nvSpPr>
          <p:cNvPr id="17" name="Rectangle 8"/>
          <p:cNvSpPr>
            <a:spLocks noChangeArrowheads="1"/>
          </p:cNvSpPr>
          <p:nvPr/>
        </p:nvSpPr>
        <p:spPr bwMode="auto">
          <a:xfrm>
            <a:off x="2627784" y="5227088"/>
            <a:ext cx="597666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l"/>
            <a:r>
              <a:rPr lang="ru-RU" sz="2000" dirty="0">
                <a:ln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Елена Львовна Мардахаева</a:t>
            </a:r>
          </a:p>
        </p:txBody>
      </p:sp>
      <p:pic>
        <p:nvPicPr>
          <p:cNvPr id="14" name="Picture 2" descr="D:\Мой сайт\Обложки\Фото_05.2018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579" r="4726"/>
          <a:stretch/>
        </p:blipFill>
        <p:spPr bwMode="auto">
          <a:xfrm>
            <a:off x="108009" y="5427143"/>
            <a:ext cx="1012827" cy="1392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D:\Мой сайт\Обложки\Семенов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146" b="5234"/>
          <a:stretch/>
        </p:blipFill>
        <p:spPr bwMode="auto">
          <a:xfrm>
            <a:off x="108009" y="2402809"/>
            <a:ext cx="1038225" cy="1392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D69422BC-BE08-45B1-8BCA-C8DAF6F252F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8599" y="3914976"/>
            <a:ext cx="1023535" cy="1392931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403140FA-FF71-4507-81B2-45E8160F759D}"/>
              </a:ext>
            </a:extLst>
          </p:cNvPr>
          <p:cNvSpPr/>
          <p:nvPr/>
        </p:nvSpPr>
        <p:spPr>
          <a:xfrm>
            <a:off x="1149662" y="5507962"/>
            <a:ext cx="789714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заведующая лабораторией математики службы продвижения «БИНОМ. Лаборатория знаний», кандидат педагогических наук, доцент, председатель предметной комиссии ЕГЭ по математике Московской области (2006-2007 </a:t>
            </a:r>
            <a:r>
              <a:rPr lang="ru-RU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гг</a:t>
            </a: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); член-корреспондент Международной академии научного педагогического образования (МАНПО);</a:t>
            </a:r>
          </a:p>
          <a:p>
            <a:r>
              <a:rPr lang="ru-RU" sz="1400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имеет награды</a:t>
            </a: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Грант Москвы в сфере образования; Почётная грамота Министерства образования Московской области.</a:t>
            </a:r>
          </a:p>
        </p:txBody>
      </p:sp>
      <p:pic>
        <p:nvPicPr>
          <p:cNvPr id="4" name="Рисунок 3" descr="Изображение выглядит как человек, стена, внутренний, мужчина&#10;&#10;Автоматически созданное описание">
            <a:extLst>
              <a:ext uri="{FF2B5EF4-FFF2-40B4-BE49-F238E27FC236}">
                <a16:creationId xmlns:a16="http://schemas.microsoft.com/office/drawing/2014/main" xmlns="" id="{86AF685D-B9F2-4635-932C-AB89C21BA23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981" y="678418"/>
            <a:ext cx="1327972" cy="17201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 Box 4">
            <a:extLst>
              <a:ext uri="{FF2B5EF4-FFF2-40B4-BE49-F238E27FC236}">
                <a16:creationId xmlns:a16="http://schemas.microsoft.com/office/drawing/2014/main" xmlns="" id="{9E557F86-0FFD-4BA3-B88E-12A779D956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82952" y="700417"/>
            <a:ext cx="7509527" cy="1418392"/>
          </a:xfrm>
          <a:prstGeom prst="round2DiagRect">
            <a:avLst>
              <a:gd name="adj1" fmla="val 30213"/>
              <a:gd name="adj2" fmla="val 0"/>
            </a:avLst>
          </a:prstGeom>
          <a:solidFill>
            <a:schemeClr val="bg1"/>
          </a:solidFill>
          <a:ln w="127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/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профессор МГПУ, доктор педагогических наук, кандидат физико-математических наук, научный руководитель Международного семинара преподавателей математики педвузов (1987 г-</a:t>
            </a:r>
            <a:r>
              <a:rPr lang="ru-RU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н.в</a:t>
            </a: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.);</a:t>
            </a:r>
          </a:p>
          <a:p>
            <a:pPr algn="just"/>
            <a:r>
              <a:rPr lang="ru-RU" sz="1400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имеет награды</a:t>
            </a: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Премия Президента РФ в области образования, заслуженный деятель науки РФ, Отличник народного образования, Медаль </a:t>
            </a:r>
            <a:r>
              <a:rPr lang="ru-RU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К.Д.Ушинского</a:t>
            </a: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xmlns="" id="{C18F86A3-819B-4861-ACF4-303BD2F8A6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27784" y="278453"/>
            <a:ext cx="597666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l"/>
            <a:r>
              <a:rPr lang="ru-RU" sz="2000" dirty="0">
                <a:ln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Александр  Григорьевич  Мордкович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27762009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switch dir="r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Рисунок 25">
            <a:extLst>
              <a:ext uri="{FF2B5EF4-FFF2-40B4-BE49-F238E27FC236}">
                <a16:creationId xmlns:a16="http://schemas.microsoft.com/office/drawing/2014/main" xmlns="" id="{79CD74EE-AF86-4032-9ECD-4BE997317870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5552" y="3280370"/>
            <a:ext cx="1192289" cy="1530260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3A0AFDB8-5F33-418E-93B8-269294EB08FA}"/>
              </a:ext>
            </a:extLst>
          </p:cNvPr>
          <p:cNvSpPr/>
          <p:nvPr/>
        </p:nvSpPr>
        <p:spPr>
          <a:xfrm>
            <a:off x="230910" y="932873"/>
            <a:ext cx="4797208" cy="20866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5113" indent="-265113" algn="just">
              <a:buFont typeface="Wingdings" pitchFamily="2" charset="2"/>
              <a:buChar char="Ø"/>
            </a:pPr>
            <a:r>
              <a:rPr lang="ru-RU" sz="1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Учебники</a:t>
            </a:r>
          </a:p>
          <a:p>
            <a:pPr marL="265113" indent="-265113" algn="just">
              <a:buFont typeface="Wingdings" pitchFamily="2" charset="2"/>
              <a:buChar char="Ø"/>
            </a:pPr>
            <a:r>
              <a:rPr lang="ru-RU" sz="1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ЭФУ</a:t>
            </a:r>
          </a:p>
          <a:p>
            <a:pPr marL="265113" indent="-265113" algn="just">
              <a:buFont typeface="Wingdings" pitchFamily="2" charset="2"/>
              <a:buChar char="Ø"/>
            </a:pPr>
            <a:r>
              <a:rPr lang="ru-RU" sz="1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Примерные рабочие программы</a:t>
            </a:r>
          </a:p>
          <a:p>
            <a:pPr marL="265113" indent="-265113" algn="just">
              <a:buFont typeface="Wingdings" pitchFamily="2" charset="2"/>
              <a:buChar char="Ø"/>
            </a:pPr>
            <a:r>
              <a:rPr lang="ru-RU" sz="1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Методические пособия для учителя</a:t>
            </a:r>
          </a:p>
          <a:p>
            <a:pPr marL="265113" indent="-265113" algn="just">
              <a:buFont typeface="Wingdings" pitchFamily="2" charset="2"/>
              <a:buChar char="Ø"/>
            </a:pPr>
            <a:r>
              <a:rPr lang="ru-RU" sz="1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Рабочие тетради</a:t>
            </a:r>
          </a:p>
          <a:p>
            <a:pPr marL="265113" indent="-265113" algn="just">
              <a:buFont typeface="Wingdings" pitchFamily="2" charset="2"/>
              <a:buChar char="Ø"/>
            </a:pPr>
            <a:r>
              <a:rPr lang="ru-RU" sz="1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Контрольные работы</a:t>
            </a:r>
          </a:p>
          <a:p>
            <a:pPr marL="265113" indent="-265113" algn="just">
              <a:buFont typeface="Wingdings" pitchFamily="2" charset="2"/>
              <a:buChar char="Ø"/>
            </a:pPr>
            <a:r>
              <a:rPr lang="ru-RU" sz="1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Самостоятельные и проверочные работы</a:t>
            </a:r>
          </a:p>
          <a:p>
            <a:pPr marL="265113" indent="-265113" algn="just">
              <a:buFont typeface="Wingdings" pitchFamily="2" charset="2"/>
              <a:buChar char="Ø"/>
            </a:pPr>
            <a:r>
              <a:rPr lang="ru-RU" sz="1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Алгебраические практикумы</a:t>
            </a: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xmlns="" id="{050E23D9-69A3-467D-8447-F3372F606BE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826" y="4313237"/>
            <a:ext cx="1318766" cy="1677471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xmlns="" id="{CC5DB652-A32A-43B3-9BB8-DCF9EA435026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33377" y="943939"/>
            <a:ext cx="1087772" cy="1465198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xmlns="" id="{261106A9-14C2-4AE0-AB59-8172AC9A16F6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42680" y="109008"/>
            <a:ext cx="1245138" cy="913049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B6021268-EB60-4193-8B4F-EE42C442F5B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12700" y="94138"/>
            <a:ext cx="1314631" cy="1677470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79DBD524-44B8-40A0-B7E3-B47C23A954BC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879704" y="1234656"/>
            <a:ext cx="1254075" cy="1633106"/>
          </a:xfrm>
          <a:prstGeom prst="rect">
            <a:avLst/>
          </a:prstGeom>
        </p:spPr>
      </p:pic>
      <p:pic>
        <p:nvPicPr>
          <p:cNvPr id="23" name="Рисунок 22" descr="Изображение выглядит как снимок экрана, проигрыватель, мяч, рисунок&#10;&#10;Автоматически созданное описание">
            <a:extLst>
              <a:ext uri="{FF2B5EF4-FFF2-40B4-BE49-F238E27FC236}">
                <a16:creationId xmlns:a16="http://schemas.microsoft.com/office/drawing/2014/main" xmlns="" id="{09B641C7-B86B-4D05-9E92-719FEF266FF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30926" y="2330809"/>
            <a:ext cx="1193707" cy="1776213"/>
          </a:xfrm>
          <a:prstGeom prst="rect">
            <a:avLst/>
          </a:prstGeom>
        </p:spPr>
      </p:pic>
      <p:pic>
        <p:nvPicPr>
          <p:cNvPr id="25" name="Рисунок 24" descr="Изображение выглядит как снимок экрана, устройство&#10;&#10;Автоматически созданное описание">
            <a:extLst>
              <a:ext uri="{FF2B5EF4-FFF2-40B4-BE49-F238E27FC236}">
                <a16:creationId xmlns:a16="http://schemas.microsoft.com/office/drawing/2014/main" xmlns="" id="{1BA8D18C-3E0E-4643-9E45-197FB8BE6C1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70274" y="1083610"/>
            <a:ext cx="1192292" cy="1523137"/>
          </a:xfrm>
          <a:prstGeom prst="rect">
            <a:avLst/>
          </a:prstGeom>
        </p:spPr>
      </p:pic>
      <p:pic>
        <p:nvPicPr>
          <p:cNvPr id="24" name="Рисунок 23" descr="Изображение выглядит как снимок экрана&#10;&#10;Автоматически созданное описание">
            <a:extLst>
              <a:ext uri="{FF2B5EF4-FFF2-40B4-BE49-F238E27FC236}">
                <a16:creationId xmlns:a16="http://schemas.microsoft.com/office/drawing/2014/main" xmlns="" id="{B02E6F28-AFAE-4585-B6BF-7C9369F89979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05637" y="2940333"/>
            <a:ext cx="1138389" cy="1485422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xmlns="" id="{4F7AF362-EA63-4825-AF7D-999AF3899BF4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45906" y="2539599"/>
            <a:ext cx="1314632" cy="1677471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xmlns="" id="{6A0C31A4-5FC0-42B9-8F39-6546865DABFB}"/>
              </a:ext>
            </a:extLst>
          </p:cNvPr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5749484" y="3659238"/>
            <a:ext cx="1219684" cy="1649171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xmlns="" id="{931E46A1-4C10-43AE-8286-359F71451C7B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75323" y="3455991"/>
            <a:ext cx="1191525" cy="1522158"/>
          </a:xfrm>
          <a:prstGeom prst="rect">
            <a:avLst/>
          </a:prstGeom>
        </p:spPr>
      </p:pic>
      <p:pic>
        <p:nvPicPr>
          <p:cNvPr id="17" name="Рисунок 16" descr="Изображение выглядит как снимок экрана, знак, зеленый, проигрыватель&#10;&#10;Автоматически созданное описание">
            <a:extLst>
              <a:ext uri="{FF2B5EF4-FFF2-40B4-BE49-F238E27FC236}">
                <a16:creationId xmlns:a16="http://schemas.microsoft.com/office/drawing/2014/main" xmlns="" id="{FA614ECD-2953-44E0-B500-36F694071F83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96358" y="2014163"/>
            <a:ext cx="1127970" cy="1515992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xmlns="" id="{7BE968D4-6611-4FBE-9391-8834D92D43C6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85880" y="4340106"/>
            <a:ext cx="1196910" cy="1776707"/>
          </a:xfrm>
          <a:prstGeom prst="rect">
            <a:avLst/>
          </a:prstGeom>
        </p:spPr>
      </p:pic>
      <p:pic>
        <p:nvPicPr>
          <p:cNvPr id="27" name="Рисунок 26" descr="Изображение выглядит как снимок экрана&#10;&#10;Автоматически созданное описание">
            <a:extLst>
              <a:ext uri="{FF2B5EF4-FFF2-40B4-BE49-F238E27FC236}">
                <a16:creationId xmlns:a16="http://schemas.microsoft.com/office/drawing/2014/main" xmlns="" id="{2A71CA7A-B639-45D9-B4C0-8B110C632137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79831" y="3361127"/>
            <a:ext cx="1189601" cy="1551240"/>
          </a:xfrm>
          <a:prstGeom prst="rect">
            <a:avLst/>
          </a:prstGeom>
        </p:spPr>
      </p:pic>
      <p:pic>
        <p:nvPicPr>
          <p:cNvPr id="21" name="Рисунок 20" descr="Изображение выглядит как объект, ветряная мельница&#10;&#10;Автоматически созданное описание">
            <a:extLst>
              <a:ext uri="{FF2B5EF4-FFF2-40B4-BE49-F238E27FC236}">
                <a16:creationId xmlns:a16="http://schemas.microsoft.com/office/drawing/2014/main" xmlns="" id="{A5BF45A3-8EE0-4932-8104-E6DA3FC9ECE4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07545" y="3921737"/>
            <a:ext cx="1206310" cy="1684947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xmlns="" id="{F0D2C05F-5989-4FA2-A781-2F5BF8ACC80B}"/>
              </a:ext>
            </a:extLst>
          </p:cNvPr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2761095" y="4439467"/>
            <a:ext cx="1055445" cy="1551241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9DE4885A-AEB2-49F9-B653-7F1B02F08C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1441" y="99768"/>
            <a:ext cx="6202887" cy="734322"/>
          </a:xfrm>
          <a:prstGeom prst="roundRect">
            <a:avLst>
              <a:gd name="adj" fmla="val 41717"/>
            </a:avLst>
          </a:prstGeom>
          <a:ln>
            <a:solidFill>
              <a:srgbClr val="002060"/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252000" tIns="108000" rIns="252000" bIns="108000" anchor="ctr">
            <a:spAutoFit/>
          </a:bodyPr>
          <a:lstStyle/>
          <a:p>
            <a:pPr marL="457200" indent="-457200">
              <a:spcBef>
                <a:spcPts val="1200"/>
              </a:spcBef>
              <a:spcAft>
                <a:spcPts val="1200"/>
              </a:spcAft>
              <a:buClr>
                <a:schemeClr val="accent3">
                  <a:lumMod val="50000"/>
                </a:schemeClr>
              </a:buClr>
            </a:pPr>
            <a:r>
              <a:rPr lang="ru-RU" sz="22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Алгебра, 7-9-е классы</a:t>
            </a:r>
          </a:p>
        </p:txBody>
      </p:sp>
      <p:pic>
        <p:nvPicPr>
          <p:cNvPr id="36" name="Picture 2" descr="Алгебра. 8 класс. Контрольные работы">
            <a:extLst>
              <a:ext uri="{FF2B5EF4-FFF2-40B4-BE49-F238E27FC236}">
                <a16:creationId xmlns:a16="http://schemas.microsoft.com/office/drawing/2014/main" xmlns="" id="{1DF4AD78-AEBD-4C84-A6C5-8B9587E17E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25081" y="4524785"/>
            <a:ext cx="1138389" cy="1511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xmlns="" id="{B7D7167D-2CC5-4349-96EA-496F43AFE8AB}"/>
              </a:ext>
            </a:extLst>
          </p:cNvPr>
          <p:cNvSpPr/>
          <p:nvPr/>
        </p:nvSpPr>
        <p:spPr>
          <a:xfrm>
            <a:off x="4940500" y="317419"/>
            <a:ext cx="281345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Включены в Федеральный перечень</a:t>
            </a:r>
          </a:p>
        </p:txBody>
      </p:sp>
    </p:spTree>
    <p:extLst>
      <p:ext uri="{BB962C8B-B14F-4D97-AF65-F5344CB8AC3E}">
        <p14:creationId xmlns:p14="http://schemas.microsoft.com/office/powerpoint/2010/main" xmlns="" val="3028294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switch dir="r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Изображение выглядит как снимок экрана&#10;&#10;Автоматически созданное описание">
            <a:extLst>
              <a:ext uri="{FF2B5EF4-FFF2-40B4-BE49-F238E27FC236}">
                <a16:creationId xmlns:a16="http://schemas.microsoft.com/office/drawing/2014/main" xmlns="" id="{EDCCEB6C-695F-464D-A294-B012E762269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86412" y="4411283"/>
            <a:ext cx="1358756" cy="2058721"/>
          </a:xfrm>
          <a:prstGeom prst="rect">
            <a:avLst/>
          </a:prstGeom>
        </p:spPr>
      </p:pic>
      <p:pic>
        <p:nvPicPr>
          <p:cNvPr id="9" name="Рисунок 8" descr="Изображение выглядит как снимок экрана&#10;&#10;Автоматически созданное описание">
            <a:extLst>
              <a:ext uri="{FF2B5EF4-FFF2-40B4-BE49-F238E27FC236}">
                <a16:creationId xmlns:a16="http://schemas.microsoft.com/office/drawing/2014/main" xmlns="" id="{D5043ED8-8761-4DEE-A9A5-1C3B9678C96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60959" y="4411283"/>
            <a:ext cx="1319933" cy="1726472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CE4617BA-EDFC-45B5-9594-A6A0DF01616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96619" y="614269"/>
            <a:ext cx="1744807" cy="222292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839E46DC-31F3-4E60-A73C-7D371D0D245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48474" y="2130476"/>
            <a:ext cx="1735570" cy="2182984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1476509C-9E4B-4464-9BB9-6D97CEBD99C1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855786" y="2204356"/>
            <a:ext cx="1310697" cy="1831044"/>
          </a:xfrm>
          <a:prstGeom prst="rect">
            <a:avLst/>
          </a:prstGeom>
        </p:spPr>
      </p:pic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3A3A716D-8CE9-4174-9DBC-116B8B47ABAB}"/>
              </a:ext>
            </a:extLst>
          </p:cNvPr>
          <p:cNvSpPr/>
          <p:nvPr/>
        </p:nvSpPr>
        <p:spPr>
          <a:xfrm>
            <a:off x="198872" y="1202128"/>
            <a:ext cx="482458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5113" indent="-265113" algn="just">
              <a:buFont typeface="Wingdings" pitchFamily="2" charset="2"/>
              <a:buChar char="Ø"/>
            </a:pPr>
            <a:r>
              <a:rPr lang="ru-RU" sz="1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Учебные издания</a:t>
            </a:r>
          </a:p>
          <a:p>
            <a:pPr marL="265113" indent="-265113" algn="just">
              <a:buFont typeface="Wingdings" pitchFamily="2" charset="2"/>
              <a:buChar char="Ø"/>
            </a:pPr>
            <a:r>
              <a:rPr lang="ru-RU" sz="1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ЭФУ</a:t>
            </a:r>
          </a:p>
          <a:p>
            <a:pPr marL="265113" indent="-265113" algn="just">
              <a:buFont typeface="Wingdings" pitchFamily="2" charset="2"/>
              <a:buChar char="Ø"/>
            </a:pPr>
            <a:r>
              <a:rPr lang="ru-RU" sz="1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Примерные рабочие программы</a:t>
            </a:r>
          </a:p>
          <a:p>
            <a:pPr marL="265113" indent="-265113" algn="just">
              <a:buFont typeface="Wingdings" pitchFamily="2" charset="2"/>
              <a:buChar char="Ø"/>
            </a:pPr>
            <a:r>
              <a:rPr lang="ru-RU" sz="1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Методические пособия для учителя</a:t>
            </a:r>
          </a:p>
          <a:p>
            <a:pPr marL="265113" indent="-265113" algn="just">
              <a:buFont typeface="Wingdings" pitchFamily="2" charset="2"/>
              <a:buChar char="Ø"/>
            </a:pPr>
            <a:r>
              <a:rPr lang="ru-RU" sz="1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Контрольные работы</a:t>
            </a: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8E7F6E46-112E-4DC2-9C1D-39FB82E0875D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98872" y="116525"/>
            <a:ext cx="1245138" cy="913049"/>
          </a:xfrm>
          <a:prstGeom prst="rect">
            <a:avLst/>
          </a:prstGeom>
        </p:spPr>
      </p:pic>
      <p:pic>
        <p:nvPicPr>
          <p:cNvPr id="24" name="Рисунок 23" descr="Изображение выглядит как снимок экрана&#10;&#10;Автоматически созданное описание">
            <a:extLst>
              <a:ext uri="{FF2B5EF4-FFF2-40B4-BE49-F238E27FC236}">
                <a16:creationId xmlns:a16="http://schemas.microsoft.com/office/drawing/2014/main" xmlns="" id="{04CAFADA-C926-4CF8-A70E-4AAD90B5812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42543" y="3272898"/>
            <a:ext cx="1350625" cy="2020166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xmlns="" id="{E58624F6-3746-4397-BC66-5560E3D7ED4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95928" y="4653136"/>
            <a:ext cx="1310697" cy="1719634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xmlns="" id="{E1D0FDFA-79CE-4E84-8B75-868CE170B8C9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1660" y="3084410"/>
            <a:ext cx="1732916" cy="2199897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xmlns="" id="{8C2164CE-359E-4644-9729-5B8A00AD38DF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07725" y="4337691"/>
            <a:ext cx="1732916" cy="2180543"/>
          </a:xfrm>
          <a:prstGeom prst="rect">
            <a:avLst/>
          </a:prstGeom>
        </p:spPr>
      </p:pic>
      <p:sp>
        <p:nvSpPr>
          <p:cNvPr id="32" name="Rectangle 1">
            <a:extLst>
              <a:ext uri="{FF2B5EF4-FFF2-40B4-BE49-F238E27FC236}">
                <a16:creationId xmlns:a16="http://schemas.microsoft.com/office/drawing/2014/main" xmlns="" id="{8DD4F495-548C-44D9-8991-701001E8A0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55975" y="-18313"/>
            <a:ext cx="5697316" cy="1180926"/>
          </a:xfrm>
          <a:prstGeom prst="roundRect">
            <a:avLst>
              <a:gd name="adj" fmla="val 41717"/>
            </a:avLst>
          </a:prstGeom>
          <a:ln>
            <a:solidFill>
              <a:srgbClr val="002060"/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252000" tIns="108000" rIns="252000" bIns="108000" anchor="ctr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  <a:buClr>
                <a:schemeClr val="accent3">
                  <a:lumMod val="50000"/>
                </a:schemeClr>
              </a:buClr>
              <a:tabLst>
                <a:tab pos="4395788" algn="l"/>
              </a:tabLst>
            </a:pPr>
            <a:r>
              <a:rPr lang="ru-RU" sz="22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Алгебра и начала математического анализа,  10-11-е классы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BA9D2EA2-0991-4A4A-B969-3A9832EBE61A}"/>
              </a:ext>
            </a:extLst>
          </p:cNvPr>
          <p:cNvSpPr/>
          <p:nvPr/>
        </p:nvSpPr>
        <p:spPr>
          <a:xfrm>
            <a:off x="4581316" y="1260436"/>
            <a:ext cx="28134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Поданы в </a:t>
            </a:r>
            <a:r>
              <a:rPr lang="ru-RU" sz="1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Минпросвещения</a:t>
            </a:r>
            <a:r>
              <a:rPr lang="ru-RU" sz="1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для включения в Федеральный перечень</a:t>
            </a:r>
          </a:p>
        </p:txBody>
      </p:sp>
    </p:spTree>
    <p:extLst>
      <p:ext uri="{BB962C8B-B14F-4D97-AF65-F5344CB8AC3E}">
        <p14:creationId xmlns:p14="http://schemas.microsoft.com/office/powerpoint/2010/main" xmlns="" val="26070367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switch dir="r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3">
            <a:extLst>
              <a:ext uri="{FF2B5EF4-FFF2-40B4-BE49-F238E27FC236}">
                <a16:creationId xmlns:a16="http://schemas.microsoft.com/office/drawing/2014/main" xmlns="" id="{0069305F-DD4C-4E7F-83B8-F2764590BA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605" y="332656"/>
            <a:ext cx="5005754" cy="633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http://lbz.ru/_img/promo/logo755x254.jpg">
            <a:extLst>
              <a:ext uri="{FF2B5EF4-FFF2-40B4-BE49-F238E27FC236}">
                <a16:creationId xmlns:a16="http://schemas.microsoft.com/office/drawing/2014/main" xmlns="" id="{584052A0-D843-409D-9151-CC6B767A4F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02520" y="5156689"/>
            <a:ext cx="3024554" cy="939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5FB89716-DA7D-4123-A249-5CF73D872667}"/>
              </a:ext>
            </a:extLst>
          </p:cNvPr>
          <p:cNvSpPr/>
          <p:nvPr/>
        </p:nvSpPr>
        <p:spPr>
          <a:xfrm>
            <a:off x="0" y="6222023"/>
            <a:ext cx="9144000" cy="372208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defTabSz="844083">
              <a:defRPr/>
            </a:pPr>
            <a:endParaRPr lang="ru-RU" sz="1846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xmlns="" id="{8530BDD5-83DC-4888-8C38-ADF36DF57333}"/>
              </a:ext>
            </a:extLst>
          </p:cNvPr>
          <p:cNvSpPr txBox="1">
            <a:spLocks noChangeArrowheads="1"/>
          </p:cNvSpPr>
          <p:nvPr/>
        </p:nvSpPr>
        <p:spPr>
          <a:xfrm>
            <a:off x="350007" y="332656"/>
            <a:ext cx="4660849" cy="11887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ru-RU" sz="4000" b="1" kern="1200" cap="none" spc="0" dirty="0" smtClean="0">
                <a:ln>
                  <a:noFill/>
                </a:ln>
                <a:solidFill>
                  <a:srgbClr val="17515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4800" b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Спасибо за внимание!</a:t>
            </a:r>
            <a:br>
              <a:rPr lang="ru-RU" altLang="ru-RU" sz="4800" b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</a:br>
            <a:r>
              <a:rPr lang="ru-RU" altLang="ru-RU" sz="4800" b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Удачи в делах!</a:t>
            </a:r>
          </a:p>
        </p:txBody>
      </p:sp>
      <p:sp>
        <p:nvSpPr>
          <p:cNvPr id="9" name="Объект 2">
            <a:extLst>
              <a:ext uri="{FF2B5EF4-FFF2-40B4-BE49-F238E27FC236}">
                <a16:creationId xmlns:a16="http://schemas.microsoft.com/office/drawing/2014/main" xmlns="" id="{2EF385F0-0D6D-42E1-AE30-C95CE776F0B8}"/>
              </a:ext>
            </a:extLst>
          </p:cNvPr>
          <p:cNvSpPr txBox="1">
            <a:spLocks/>
          </p:cNvSpPr>
          <p:nvPr/>
        </p:nvSpPr>
        <p:spPr>
          <a:xfrm>
            <a:off x="4866811" y="2169526"/>
            <a:ext cx="4012660" cy="28798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ru-RU" sz="3200" kern="1200">
                <a:solidFill>
                  <a:srgbClr val="3D8D9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ru-RU"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ru-RU"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ru-RU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Адрес обратной связи:</a:t>
            </a:r>
          </a:p>
          <a:p>
            <a:pPr algn="r">
              <a:spcBef>
                <a:spcPts val="0"/>
              </a:spcBef>
            </a:pPr>
            <a:r>
              <a:rPr lang="en-US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kaf.matematika@gmail.com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  <a:buClr>
                <a:schemeClr val="accent6">
                  <a:lumMod val="75000"/>
                </a:schemeClr>
              </a:buClr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Авторский сайт:</a:t>
            </a:r>
          </a:p>
          <a:p>
            <a:pPr algn="r">
              <a:spcBef>
                <a:spcPts val="0"/>
              </a:spcBef>
              <a:buClr>
                <a:schemeClr val="accent6">
                  <a:lumMod val="75000"/>
                </a:schemeClr>
              </a:buClr>
            </a:pPr>
            <a:r>
              <a:rPr lang="en-US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https://elenamard.jimdo.com/</a:t>
            </a:r>
          </a:p>
          <a:p>
            <a:pPr algn="l">
              <a:spcBef>
                <a:spcPts val="0"/>
              </a:spcBef>
              <a:buClr>
                <a:schemeClr val="accent6">
                  <a:lumMod val="75000"/>
                </a:schemeClr>
              </a:buClr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Сайт издательства:</a:t>
            </a:r>
          </a:p>
          <a:p>
            <a:pPr algn="r">
              <a:spcBef>
                <a:spcPts val="0"/>
              </a:spcBef>
              <a:buClr>
                <a:schemeClr val="accent6">
                  <a:lumMod val="75000"/>
                </a:schemeClr>
              </a:buClr>
            </a:pPr>
            <a:r>
              <a:rPr lang="en-US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http://lbz.ru/</a:t>
            </a:r>
          </a:p>
          <a:p>
            <a:pPr algn="r">
              <a:spcBef>
                <a:spcPts val="0"/>
              </a:spcBef>
              <a:buClr>
                <a:schemeClr val="accent6">
                  <a:lumMod val="75000"/>
                </a:schemeClr>
              </a:buClr>
            </a:pPr>
            <a:endParaRPr lang="en-US" sz="20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spcBef>
                <a:spcPts val="0"/>
              </a:spcBef>
              <a:buClr>
                <a:schemeClr val="accent6">
                  <a:lumMod val="75000"/>
                </a:schemeClr>
              </a:buClr>
            </a:pPr>
            <a:endParaRPr lang="en-US" sz="20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spcBef>
                <a:spcPts val="0"/>
              </a:spcBef>
              <a:buClr>
                <a:schemeClr val="accent6">
                  <a:lumMod val="75000"/>
                </a:schemeClr>
              </a:buClr>
            </a:pPr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 готовы с диалогу!</a:t>
            </a:r>
          </a:p>
        </p:txBody>
      </p:sp>
    </p:spTree>
    <p:extLst>
      <p:ext uri="{BB962C8B-B14F-4D97-AF65-F5344CB8AC3E}">
        <p14:creationId xmlns:p14="http://schemas.microsoft.com/office/powerpoint/2010/main" xmlns="" val="38554594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07504" y="139447"/>
            <a:ext cx="8856984" cy="818464"/>
          </a:xfrm>
          <a:prstGeom prst="roundRect">
            <a:avLst>
              <a:gd name="adj" fmla="val 36598"/>
            </a:avLst>
          </a:prstGeom>
          <a:ln>
            <a:solidFill>
              <a:srgbClr val="002060"/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252000" tIns="108000" rIns="252000" bIns="108000" anchor="ctr">
            <a:spAutoFit/>
          </a:bodyPr>
          <a:lstStyle/>
          <a:p>
            <a:pPr algn="ctr">
              <a:defRPr/>
            </a:pPr>
            <a:r>
              <a:rPr lang="ru-RU" sz="280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Построение содержания</a:t>
            </a:r>
            <a:endParaRPr lang="ru-RU" sz="28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xmlns="" id="{BE46610B-1013-4B86-A64D-C7B8F36CC2D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937418677"/>
              </p:ext>
            </p:extLst>
          </p:nvPr>
        </p:nvGraphicFramePr>
        <p:xfrm>
          <a:off x="137571" y="2389239"/>
          <a:ext cx="8888441" cy="440485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59196">
                  <a:extLst>
                    <a:ext uri="{9D8B030D-6E8A-4147-A177-3AD203B41FA5}">
                      <a16:colId xmlns:a16="http://schemas.microsoft.com/office/drawing/2014/main" xmlns="" val="490391814"/>
                    </a:ext>
                  </a:extLst>
                </a:gridCol>
                <a:gridCol w="4073869">
                  <a:extLst>
                    <a:ext uri="{9D8B030D-6E8A-4147-A177-3AD203B41FA5}">
                      <a16:colId xmlns:a16="http://schemas.microsoft.com/office/drawing/2014/main" xmlns="" val="3385344422"/>
                    </a:ext>
                  </a:extLst>
                </a:gridCol>
                <a:gridCol w="3555376">
                  <a:extLst>
                    <a:ext uri="{9D8B030D-6E8A-4147-A177-3AD203B41FA5}">
                      <a16:colId xmlns:a16="http://schemas.microsoft.com/office/drawing/2014/main" xmlns="" val="1725510433"/>
                    </a:ext>
                  </a:extLst>
                </a:gridCol>
              </a:tblGrid>
              <a:tr h="328295">
                <a:tc>
                  <a:txBody>
                    <a:bodyPr/>
                    <a:lstStyle/>
                    <a:p>
                      <a:pPr algn="ctr"/>
                      <a:r>
                        <a:rPr lang="ru-RU" sz="1400" b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Класс 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Функция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Реальные и физические процессы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711624257"/>
                  </a:ext>
                </a:extLst>
              </a:tr>
              <a:tr h="393953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класс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80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Линейная функция</a:t>
                      </a:r>
                      <a:endParaRPr lang="ru-RU" sz="18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80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Равномерные процессы</a:t>
                      </a:r>
                      <a:endParaRPr lang="ru-RU" sz="18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44454287"/>
                  </a:ext>
                </a:extLst>
              </a:tr>
              <a:tr h="393953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класс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80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Квадратичная функция</a:t>
                      </a:r>
                      <a:endParaRPr lang="ru-RU" sz="18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80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Равноускоренные процессы</a:t>
                      </a:r>
                      <a:endParaRPr lang="ru-RU" sz="18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06393125"/>
                  </a:ext>
                </a:extLst>
              </a:tr>
              <a:tr h="784387"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 класс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800" kern="12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Обобщение изученного в основной школе, формализация некоторых определений и понятий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79109969"/>
                  </a:ext>
                </a:extLst>
              </a:tr>
              <a:tr h="689419">
                <a:tc rowSpan="2"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класс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80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Тригонометрические функции</a:t>
                      </a:r>
                      <a:endParaRPr lang="ru-RU" sz="18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80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Периодические процессы, гармонические колебания</a:t>
                      </a:r>
                      <a:endParaRPr lang="ru-RU" sz="18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02684860"/>
                  </a:ext>
                </a:extLst>
              </a:tr>
              <a:tr h="689419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8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Показательная функция, логарифмическая функция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80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Процессы органического роста</a:t>
                      </a:r>
                      <a:endParaRPr lang="ru-RU" sz="18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66714497"/>
                  </a:ext>
                </a:extLst>
              </a:tr>
              <a:tr h="1125425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класс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8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Обобщение изученного в средней школе, начала дифференциального интегрального исчисления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8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Мгновенная скорость, площадь и объём, оптимальные значения некоторых величин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610796330"/>
                  </a:ext>
                </a:extLst>
              </a:tr>
            </a:tbl>
          </a:graphicData>
        </a:graphic>
      </p:graphicFrame>
      <p:pic>
        <p:nvPicPr>
          <p:cNvPr id="2" name="Picture 2" descr="https://cdn.fishki.net/upload/post/2016/05/13/1949569/38204-mdaxmdrmmdewmq.jpg">
            <a:extLst>
              <a:ext uri="{FF2B5EF4-FFF2-40B4-BE49-F238E27FC236}">
                <a16:creationId xmlns:a16="http://schemas.microsoft.com/office/drawing/2014/main" xmlns="" id="{B50D12F0-7F62-485E-BF90-2AF1B490BD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28600" y="1139187"/>
            <a:ext cx="861439" cy="1163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1">
            <a:extLst>
              <a:ext uri="{FF2B5EF4-FFF2-40B4-BE49-F238E27FC236}">
                <a16:creationId xmlns:a16="http://schemas.microsoft.com/office/drawing/2014/main" xmlns="" id="{27C3E8DF-C771-4D56-A097-A1D9742AC0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8143" y="1156059"/>
            <a:ext cx="7699309" cy="1099725"/>
          </a:xfrm>
          <a:prstGeom prst="roundRect">
            <a:avLst>
              <a:gd name="adj" fmla="val 41717"/>
            </a:avLst>
          </a:prstGeom>
          <a:ln>
            <a:solidFill>
              <a:srgbClr val="002060"/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252000" tIns="108000" rIns="252000" bIns="108000" anchor="ctr">
            <a:spAutoFit/>
          </a:bodyPr>
          <a:lstStyle/>
          <a:p>
            <a:pPr>
              <a:defRPr/>
            </a:pPr>
            <a:r>
              <a:rPr lang="ru-RU" sz="20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Математика – это язык, на котором говорят все точные науки.</a:t>
            </a:r>
          </a:p>
          <a:p>
            <a:pPr algn="r">
              <a:defRPr/>
            </a:pPr>
            <a:r>
              <a:rPr lang="ru-RU" sz="2000" i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Н.И.Лобачевский</a:t>
            </a:r>
            <a:endParaRPr lang="ru-RU" sz="2000" i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939555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532148" y="108927"/>
            <a:ext cx="7297101" cy="1439494"/>
          </a:xfrm>
          <a:prstGeom prst="roundRect">
            <a:avLst>
              <a:gd name="adj" fmla="val 36598"/>
            </a:avLst>
          </a:prstGeom>
          <a:ln>
            <a:solidFill>
              <a:srgbClr val="002060"/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252000" tIns="108000" rIns="252000" bIns="108000" anchor="ctr">
            <a:spAutoFit/>
          </a:bodyPr>
          <a:lstStyle/>
          <a:p>
            <a:pPr>
              <a:defRPr/>
            </a:pPr>
            <a:r>
              <a:rPr lang="ru-RU" sz="200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главы. Доступное и подробное изложение теоретического материала, большое количество разобранных примеров</a:t>
            </a:r>
            <a:endParaRPr lang="ru-RU" sz="20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DD92C707-113A-4B5F-841C-24877D95A57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8872" y="116525"/>
            <a:ext cx="1245138" cy="913049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D3B013F3-EC0E-4AA6-A4E2-9767550C6257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015" y="2299970"/>
            <a:ext cx="2904266" cy="3711608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F39AA534-0071-4551-86CB-B2E53F675F60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52879" y="2294583"/>
            <a:ext cx="2928821" cy="3726597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B00BF63F-7C53-4FEB-AB3C-616845CCFE1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/>
          <a:srcRect b="631"/>
          <a:stretch/>
        </p:blipFill>
        <p:spPr>
          <a:xfrm>
            <a:off x="6076950" y="2287742"/>
            <a:ext cx="2937721" cy="3741584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xmlns="" val="34564297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switch dir="r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одержимое 2">
            <a:extLst>
              <a:ext uri="{FF2B5EF4-FFF2-40B4-BE49-F238E27FC236}">
                <a16:creationId xmlns:a16="http://schemas.microsoft.com/office/drawing/2014/main" xmlns="" id="{7F3640C5-2B1A-476B-8EDC-13DF6B9638F6}"/>
              </a:ext>
            </a:extLst>
          </p:cNvPr>
          <p:cNvSpPr txBox="1">
            <a:spLocks/>
          </p:cNvSpPr>
          <p:nvPr/>
        </p:nvSpPr>
        <p:spPr>
          <a:xfrm>
            <a:off x="1688071" y="2224341"/>
            <a:ext cx="6912768" cy="221936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/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Арксинус числа 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buFont typeface="Wingdings 2"/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Число 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         	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</a:p>
          <a:p>
            <a:pPr marL="0" indent="0">
              <a:buFont typeface="Wingdings 2"/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		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</a:p>
          <a:p>
            <a:pPr marL="0" indent="0">
              <a:buFont typeface="Wingdings 2"/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 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628CB9FE-0AF1-49EA-8844-99B463610538}"/>
              </a:ext>
            </a:extLst>
          </p:cNvPr>
          <p:cNvSpPr/>
          <p:nvPr/>
        </p:nvSpPr>
        <p:spPr>
          <a:xfrm>
            <a:off x="1638300" y="2266946"/>
            <a:ext cx="5453245" cy="2009779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Rectangle 1">
            <a:extLst>
              <a:ext uri="{FF2B5EF4-FFF2-40B4-BE49-F238E27FC236}">
                <a16:creationId xmlns:a16="http://schemas.microsoft.com/office/drawing/2014/main" xmlns="" id="{58424F3B-B45E-4472-BE1E-B028F5044D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2294" y="67942"/>
            <a:ext cx="8784976" cy="740835"/>
          </a:xfrm>
          <a:prstGeom prst="roundRect">
            <a:avLst>
              <a:gd name="adj" fmla="val 36598"/>
            </a:avLst>
          </a:prstGeom>
          <a:ln>
            <a:solidFill>
              <a:schemeClr val="accent3">
                <a:lumMod val="75000"/>
              </a:schemeClr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252000" tIns="108000" rIns="252000" bIns="108000" anchor="ctr">
            <a:spAutoFit/>
          </a:bodyPr>
          <a:lstStyle/>
          <a:p>
            <a:pPr lvl="0" algn="ctr">
              <a:lnSpc>
                <a:spcPct val="100000"/>
              </a:lnSpc>
              <a:buNone/>
            </a:pPr>
            <a:r>
              <a:rPr lang="ru-RU" sz="24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Схема определения понятия</a:t>
            </a:r>
          </a:p>
        </p:txBody>
      </p:sp>
      <p:graphicFrame>
        <p:nvGraphicFramePr>
          <p:cNvPr id="15" name="Объект 14">
            <a:extLst>
              <a:ext uri="{FF2B5EF4-FFF2-40B4-BE49-F238E27FC236}">
                <a16:creationId xmlns:a16="http://schemas.microsoft.com/office/drawing/2014/main" xmlns="" id="{6A659F38-ACB3-4B02-9CF4-8DE80F312F2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076053209"/>
              </p:ext>
            </p:extLst>
          </p:nvPr>
        </p:nvGraphicFramePr>
        <p:xfrm>
          <a:off x="2052455" y="2899494"/>
          <a:ext cx="1176520" cy="622553"/>
        </p:xfrm>
        <a:graphic>
          <a:graphicData uri="http://schemas.openxmlformats.org/presentationml/2006/ole">
            <p:oleObj spid="_x0000_s46205" name="Equation" r:id="rId3" imgW="812520" imgH="431640" progId="">
              <p:embed/>
            </p:oleObj>
          </a:graphicData>
        </a:graphic>
      </p:graphicFrame>
      <p:sp>
        <p:nvSpPr>
          <p:cNvPr id="16" name="Содержимое 2">
            <a:extLst>
              <a:ext uri="{FF2B5EF4-FFF2-40B4-BE49-F238E27FC236}">
                <a16:creationId xmlns:a16="http://schemas.microsoft.com/office/drawing/2014/main" xmlns="" id="{8373F06E-F367-4A78-A1DD-C60CE2B9AD56}"/>
              </a:ext>
            </a:extLst>
          </p:cNvPr>
          <p:cNvSpPr txBox="1">
            <a:spLocks/>
          </p:cNvSpPr>
          <p:nvPr/>
        </p:nvSpPr>
        <p:spPr>
          <a:xfrm>
            <a:off x="1713995" y="3771900"/>
            <a:ext cx="1400680" cy="329044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/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Примеры: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BD32E3B3-F7B9-45DC-A1FD-5F74D4C0D991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7218" y="808777"/>
            <a:ext cx="9144000" cy="1384782"/>
          </a:xfrm>
          <a:prstGeom prst="rect">
            <a:avLst/>
          </a:prstGeom>
        </p:spPr>
      </p:pic>
      <p:graphicFrame>
        <p:nvGraphicFramePr>
          <p:cNvPr id="10" name="Объект 9">
            <a:extLst>
              <a:ext uri="{FF2B5EF4-FFF2-40B4-BE49-F238E27FC236}">
                <a16:creationId xmlns:a16="http://schemas.microsoft.com/office/drawing/2014/main" xmlns="" id="{7D1E8060-A720-4F6D-948E-88BC9A0F4FB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288241922"/>
              </p:ext>
            </p:extLst>
          </p:nvPr>
        </p:nvGraphicFramePr>
        <p:xfrm>
          <a:off x="2052187" y="3454477"/>
          <a:ext cx="814838" cy="270499"/>
        </p:xfrm>
        <a:graphic>
          <a:graphicData uri="http://schemas.openxmlformats.org/presentationml/2006/ole">
            <p:oleObj spid="_x0000_s46206" name="Equation" r:id="rId5" imgW="533160" imgH="177480" progId="">
              <p:embed/>
            </p:oleObj>
          </a:graphicData>
        </a:graphic>
      </p:graphicFrame>
      <p:graphicFrame>
        <p:nvGraphicFramePr>
          <p:cNvPr id="11" name="Объект 10">
            <a:extLst>
              <a:ext uri="{FF2B5EF4-FFF2-40B4-BE49-F238E27FC236}">
                <a16:creationId xmlns:a16="http://schemas.microsoft.com/office/drawing/2014/main" xmlns="" id="{573A6141-E7F8-4BD5-B862-06633555570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728208458"/>
              </p:ext>
            </p:extLst>
          </p:nvPr>
        </p:nvGraphicFramePr>
        <p:xfrm>
          <a:off x="3044974" y="3652006"/>
          <a:ext cx="2579894" cy="607458"/>
        </p:xfrm>
        <a:graphic>
          <a:graphicData uri="http://schemas.openxmlformats.org/presentationml/2006/ole">
            <p:oleObj spid="_x0000_s46207" name="Equation" r:id="rId6" imgW="1828800" imgH="431640" progId="">
              <p:embed/>
            </p:oleObj>
          </a:graphicData>
        </a:graphic>
      </p:graphicFrame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DED63F5E-3D2C-45F2-BF08-73935ECEED8B}"/>
              </a:ext>
            </a:extLst>
          </p:cNvPr>
          <p:cNvSpPr/>
          <p:nvPr/>
        </p:nvSpPr>
        <p:spPr>
          <a:xfrm>
            <a:off x="1631092" y="4561696"/>
            <a:ext cx="5467349" cy="2000251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xmlns="" id="{7A2F00D7-9586-44B4-8EC0-704CC6812D9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922119342"/>
              </p:ext>
            </p:extLst>
          </p:nvPr>
        </p:nvGraphicFramePr>
        <p:xfrm>
          <a:off x="1752600" y="4951413"/>
          <a:ext cx="2276475" cy="325437"/>
        </p:xfrm>
        <a:graphic>
          <a:graphicData uri="http://schemas.openxmlformats.org/presentationml/2006/ole">
            <p:oleObj spid="_x0000_s46208" name="Equation" r:id="rId7" imgW="1422360" imgH="203040" progId="">
              <p:embed/>
            </p:oleObj>
          </a:graphicData>
        </a:graphic>
      </p:graphicFrame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xmlns="" id="{D8D746E4-4F9D-4C49-A987-F1952A613F1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769708834"/>
              </p:ext>
            </p:extLst>
          </p:nvPr>
        </p:nvGraphicFramePr>
        <p:xfrm>
          <a:off x="4160614" y="4575670"/>
          <a:ext cx="2805559" cy="1057540"/>
        </p:xfrm>
        <a:graphic>
          <a:graphicData uri="http://schemas.openxmlformats.org/presentationml/2006/ole">
            <p:oleObj spid="_x0000_s46209" name="Equation" r:id="rId8" imgW="1752480" imgH="660240" progId="">
              <p:embed/>
            </p:oleObj>
          </a:graphicData>
        </a:graphic>
      </p:graphicFrame>
      <p:sp>
        <p:nvSpPr>
          <p:cNvPr id="6" name="Содержимое 2">
            <a:extLst>
              <a:ext uri="{FF2B5EF4-FFF2-40B4-BE49-F238E27FC236}">
                <a16:creationId xmlns:a16="http://schemas.microsoft.com/office/drawing/2014/main" xmlns="" id="{5B38D1F7-2827-4FFB-99FC-49D34C551525}"/>
              </a:ext>
            </a:extLst>
          </p:cNvPr>
          <p:cNvSpPr txBox="1">
            <a:spLocks/>
          </p:cNvSpPr>
          <p:nvPr/>
        </p:nvSpPr>
        <p:spPr>
          <a:xfrm>
            <a:off x="1732670" y="5828763"/>
            <a:ext cx="1400680" cy="329044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/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Примеры:</a:t>
            </a:r>
          </a:p>
        </p:txBody>
      </p:sp>
      <p:graphicFrame>
        <p:nvGraphicFramePr>
          <p:cNvPr id="7" name="Объект 6">
            <a:extLst>
              <a:ext uri="{FF2B5EF4-FFF2-40B4-BE49-F238E27FC236}">
                <a16:creationId xmlns:a16="http://schemas.microsoft.com/office/drawing/2014/main" xmlns="" id="{F7EB4F23-8FC5-4A6C-B40B-CAB17B1EBF3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804552813"/>
              </p:ext>
            </p:extLst>
          </p:nvPr>
        </p:nvGraphicFramePr>
        <p:xfrm>
          <a:off x="3063649" y="5708869"/>
          <a:ext cx="2579894" cy="607458"/>
        </p:xfrm>
        <a:graphic>
          <a:graphicData uri="http://schemas.openxmlformats.org/presentationml/2006/ole">
            <p:oleObj spid="_x0000_s46210" name="Equation" r:id="rId9" imgW="1828800" imgH="431640" progId="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35294154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5735782" y="1403926"/>
            <a:ext cx="3066758" cy="2308324"/>
          </a:xfrm>
          <a:prstGeom prst="rect">
            <a:avLst/>
          </a:prstGeom>
          <a:solidFill>
            <a:schemeClr val="accent1">
              <a:lumMod val="40000"/>
              <a:lumOff val="60000"/>
              <a:alpha val="4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1F497D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каждом параграфе даны упражнения трёх уровней сложности: </a:t>
            </a:r>
          </a:p>
          <a:p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базового, </a:t>
            </a:r>
          </a:p>
          <a:p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повышенного, </a:t>
            </a:r>
          </a:p>
          <a:p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высокого.</a:t>
            </a:r>
          </a:p>
          <a:p>
            <a:endParaRPr lang="ru-RU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">
            <a:extLst>
              <a:ext uri="{FF2B5EF4-FFF2-40B4-BE49-F238E27FC236}">
                <a16:creationId xmlns:a16="http://schemas.microsoft.com/office/drawing/2014/main" xmlns="" id="{95235862-47D8-43D6-8D8A-8EA86F9920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4010" y="133059"/>
            <a:ext cx="7568542" cy="1051350"/>
          </a:xfrm>
          <a:prstGeom prst="roundRect">
            <a:avLst>
              <a:gd name="adj" fmla="val 36598"/>
            </a:avLst>
          </a:prstGeom>
          <a:ln>
            <a:solidFill>
              <a:srgbClr val="002060"/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252000" tIns="108000" rIns="252000" bIns="108000" anchor="ctr">
            <a:spAutoFit/>
          </a:bodyPr>
          <a:lstStyle/>
          <a:p>
            <a:pPr>
              <a:defRPr/>
            </a:pPr>
            <a:r>
              <a:rPr lang="ru-RU" sz="20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Дифференцированный подход: трёхуровневая система заданий</a:t>
            </a:r>
            <a:endParaRPr lang="ru-RU" sz="20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717865A4-12BF-4D83-8E9E-8648AE01AA7E}"/>
              </a:ext>
            </a:extLst>
          </p:cNvPr>
          <p:cNvSpPr/>
          <p:nvPr/>
        </p:nvSpPr>
        <p:spPr>
          <a:xfrm>
            <a:off x="5311023" y="4990982"/>
            <a:ext cx="3506571" cy="1077218"/>
          </a:xfrm>
          <a:prstGeom prst="rect">
            <a:avLst/>
          </a:prstGeom>
          <a:solidFill>
            <a:schemeClr val="accent1">
              <a:lumMod val="40000"/>
              <a:lumOff val="60000"/>
              <a:alpha val="4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Задания расположены от базового к высокому.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 всем упражнениям, кроме базового уровня, имеются ответы. 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7A2D745F-6C5F-433F-8399-F349D4F8EEB9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8872" y="116525"/>
            <a:ext cx="1245138" cy="913049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420AD6B9-346C-441A-AA3A-4C24F345796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t="1" b="532"/>
          <a:stretch/>
        </p:blipFill>
        <p:spPr>
          <a:xfrm>
            <a:off x="5855" y="1381694"/>
            <a:ext cx="4219221" cy="5363413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cxnSp>
        <p:nvCxnSpPr>
          <p:cNvPr id="14" name="Прямая со стрелкой 13"/>
          <p:cNvCxnSpPr>
            <a:cxnSpLocks/>
          </p:cNvCxnSpPr>
          <p:nvPr/>
        </p:nvCxnSpPr>
        <p:spPr>
          <a:xfrm flipH="1" flipV="1">
            <a:off x="3563888" y="1988840"/>
            <a:ext cx="2217480" cy="262748"/>
          </a:xfrm>
          <a:prstGeom prst="straightConnector1">
            <a:avLst/>
          </a:prstGeom>
          <a:ln w="28575">
            <a:solidFill>
              <a:schemeClr val="tx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>
            <a:cxnSpLocks/>
          </p:cNvCxnSpPr>
          <p:nvPr/>
        </p:nvCxnSpPr>
        <p:spPr>
          <a:xfrm flipH="1" flipV="1">
            <a:off x="3748914" y="2515412"/>
            <a:ext cx="2091448" cy="1646"/>
          </a:xfrm>
          <a:prstGeom prst="straightConnector1">
            <a:avLst/>
          </a:prstGeom>
          <a:ln w="28575">
            <a:solidFill>
              <a:srgbClr val="002060"/>
            </a:solidFill>
            <a:tailEnd type="stealth" w="med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>
            <a:cxnSpLocks/>
          </p:cNvCxnSpPr>
          <p:nvPr/>
        </p:nvCxnSpPr>
        <p:spPr>
          <a:xfrm flipH="1">
            <a:off x="3536534" y="2879620"/>
            <a:ext cx="2490385" cy="3141668"/>
          </a:xfrm>
          <a:prstGeom prst="straightConnector1">
            <a:avLst/>
          </a:prstGeom>
          <a:ln w="19050">
            <a:solidFill>
              <a:srgbClr val="CC0000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2790108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switch dir="r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2134244" y="5814548"/>
            <a:ext cx="3066758" cy="830997"/>
          </a:xfrm>
          <a:prstGeom prst="rect">
            <a:avLst/>
          </a:prstGeom>
          <a:solidFill>
            <a:schemeClr val="accent1">
              <a:lumMod val="40000"/>
              <a:lumOff val="60000"/>
              <a:alpha val="4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Выделены задания, предназначенные для использования </a:t>
            </a:r>
            <a:r>
              <a:rPr lang="en-U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-средств</a:t>
            </a:r>
          </a:p>
        </p:txBody>
      </p:sp>
      <p:sp>
        <p:nvSpPr>
          <p:cNvPr id="12" name="Rectangle 1">
            <a:extLst>
              <a:ext uri="{FF2B5EF4-FFF2-40B4-BE49-F238E27FC236}">
                <a16:creationId xmlns:a16="http://schemas.microsoft.com/office/drawing/2014/main" xmlns="" id="{95235862-47D8-43D6-8D8A-8EA86F9920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4010" y="133059"/>
            <a:ext cx="7568542" cy="1051350"/>
          </a:xfrm>
          <a:prstGeom prst="roundRect">
            <a:avLst>
              <a:gd name="adj" fmla="val 36598"/>
            </a:avLst>
          </a:prstGeom>
          <a:ln>
            <a:solidFill>
              <a:srgbClr val="002060"/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252000" tIns="108000" rIns="252000" bIns="108000" anchor="ctr">
            <a:spAutoFit/>
          </a:bodyPr>
          <a:lstStyle/>
          <a:p>
            <a:pPr algn="ctr">
              <a:defRPr/>
            </a:pPr>
            <a:r>
              <a:rPr lang="ru-RU" sz="20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</a:t>
            </a:r>
            <a:r>
              <a:rPr lang="en-US" sz="20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IT</a:t>
            </a:r>
            <a:r>
              <a:rPr lang="ru-RU" sz="20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-компетенций. Ориентация на результативность при прохождении итоговой аттестации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717865A4-12BF-4D83-8E9E-8648AE01AA7E}"/>
              </a:ext>
            </a:extLst>
          </p:cNvPr>
          <p:cNvSpPr/>
          <p:nvPr/>
        </p:nvSpPr>
        <p:spPr>
          <a:xfrm>
            <a:off x="3882101" y="1341737"/>
            <a:ext cx="3506571" cy="584775"/>
          </a:xfrm>
          <a:prstGeom prst="rect">
            <a:avLst/>
          </a:prstGeom>
          <a:solidFill>
            <a:schemeClr val="accent1">
              <a:lumMod val="40000"/>
              <a:lumOff val="60000"/>
              <a:alpha val="4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Выделены упражнения для повторения.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7A2D745F-6C5F-433F-8399-F349D4F8EEB9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8872" y="116525"/>
            <a:ext cx="1245138" cy="913049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CE1D7100-84FA-4E70-B2DB-6A4F7992B25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40521" y="2333865"/>
            <a:ext cx="3415806" cy="4339858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D94E38AD-319D-4D52-8F80-CFCAC13B4BFA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5562" y="1267253"/>
            <a:ext cx="3447918" cy="438709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cxnSp>
        <p:nvCxnSpPr>
          <p:cNvPr id="17" name="Прямая со стрелкой 16">
            <a:extLst>
              <a:ext uri="{FF2B5EF4-FFF2-40B4-BE49-F238E27FC236}">
                <a16:creationId xmlns:a16="http://schemas.microsoft.com/office/drawing/2014/main" xmlns="" id="{C507B524-8879-44E5-ADBD-3FB8D8955092}"/>
              </a:ext>
            </a:extLst>
          </p:cNvPr>
          <p:cNvCxnSpPr>
            <a:cxnSpLocks/>
          </p:cNvCxnSpPr>
          <p:nvPr/>
        </p:nvCxnSpPr>
        <p:spPr>
          <a:xfrm flipH="1" flipV="1">
            <a:off x="380959" y="2852936"/>
            <a:ext cx="1701443" cy="3082336"/>
          </a:xfrm>
          <a:prstGeom prst="straightConnector1">
            <a:avLst/>
          </a:prstGeom>
          <a:ln w="19050">
            <a:solidFill>
              <a:srgbClr val="00B050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>
            <a:extLst>
              <a:ext uri="{FF2B5EF4-FFF2-40B4-BE49-F238E27FC236}">
                <a16:creationId xmlns:a16="http://schemas.microsoft.com/office/drawing/2014/main" xmlns="" id="{294965C3-3F1E-4EBC-9F80-BFCAC7DB52FE}"/>
              </a:ext>
            </a:extLst>
          </p:cNvPr>
          <p:cNvCxnSpPr>
            <a:cxnSpLocks/>
          </p:cNvCxnSpPr>
          <p:nvPr/>
        </p:nvCxnSpPr>
        <p:spPr>
          <a:xfrm>
            <a:off x="5540521" y="1772816"/>
            <a:ext cx="543647" cy="3158673"/>
          </a:xfrm>
          <a:prstGeom prst="straightConnector1">
            <a:avLst/>
          </a:prstGeom>
          <a:ln w="28575">
            <a:solidFill>
              <a:srgbClr val="00B0F0"/>
            </a:solidFill>
            <a:tailEnd type="stealth" w="med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2030753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switch dir="r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7883BFD7-A1A7-41DE-BF73-D9C12DDF34D6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2" y="1158330"/>
            <a:ext cx="2092732" cy="2654959"/>
          </a:xfrm>
          <a:prstGeom prst="rect">
            <a:avLst/>
          </a:prstGeom>
          <a:noFill/>
          <a:ln w="12700">
            <a:solidFill>
              <a:srgbClr val="002060"/>
            </a:solidFill>
          </a:ln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76A6C7C3-414C-49DD-83EB-D26CF6C62CAA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53590" y="1257221"/>
            <a:ext cx="2092732" cy="2658863"/>
          </a:xfrm>
          <a:prstGeom prst="rect">
            <a:avLst/>
          </a:prstGeom>
          <a:noFill/>
          <a:ln w="12700">
            <a:solidFill>
              <a:srgbClr val="002060"/>
            </a:solidFill>
          </a:ln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B836EE7B-BED4-4819-A61D-8247A2CF328C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93856" y="3960075"/>
            <a:ext cx="2100308" cy="2692500"/>
          </a:xfrm>
          <a:prstGeom prst="rect">
            <a:avLst/>
          </a:prstGeom>
          <a:noFill/>
          <a:ln w="12700">
            <a:solidFill>
              <a:srgbClr val="002060"/>
            </a:solidFill>
          </a:ln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3009AD38-66DC-44F5-9547-5209282282E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/>
          <a:srcRect l="-1" r="1082"/>
          <a:stretch/>
        </p:blipFill>
        <p:spPr>
          <a:xfrm>
            <a:off x="2881526" y="4153183"/>
            <a:ext cx="2071474" cy="2629366"/>
          </a:xfrm>
          <a:prstGeom prst="rect">
            <a:avLst/>
          </a:prstGeom>
          <a:noFill/>
          <a:ln w="12700">
            <a:solidFill>
              <a:srgbClr val="002060"/>
            </a:solidFill>
          </a:ln>
        </p:spPr>
      </p:pic>
      <p:sp>
        <p:nvSpPr>
          <p:cNvPr id="9" name="Прямоугольник 8"/>
          <p:cNvSpPr/>
          <p:nvPr/>
        </p:nvSpPr>
        <p:spPr>
          <a:xfrm>
            <a:off x="5076056" y="1424421"/>
            <a:ext cx="2448272" cy="5770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ts val="1500"/>
              </a:lnSpc>
            </a:pPr>
            <a:r>
              <a:rPr lang="ru-RU" sz="1100" dirty="0">
                <a:solidFill>
                  <a:prstClr val="black"/>
                </a:solidFill>
                <a:latin typeface="Myriad Pro" pitchFamily="34" charset="0"/>
              </a:rPr>
              <a:t>.</a:t>
            </a:r>
          </a:p>
          <a:p>
            <a:pPr>
              <a:lnSpc>
                <a:spcPts val="1500"/>
              </a:lnSpc>
            </a:pPr>
            <a:endParaRPr lang="ru-RU" sz="1200" dirty="0">
              <a:solidFill>
                <a:prstClr val="black"/>
              </a:solidFill>
              <a:latin typeface="Myriad Pro" pitchFamily="34" charset="0"/>
            </a:endParaRPr>
          </a:p>
          <a:p>
            <a:pPr>
              <a:lnSpc>
                <a:spcPts val="1500"/>
              </a:lnSpc>
            </a:pPr>
            <a:endParaRPr lang="ru-RU" sz="1200" dirty="0">
              <a:solidFill>
                <a:prstClr val="black"/>
              </a:solidFill>
              <a:latin typeface="Myriad Pro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439205" y="1666074"/>
            <a:ext cx="3255803" cy="3293209"/>
          </a:xfrm>
          <a:prstGeom prst="rect">
            <a:avLst/>
          </a:prstGeom>
          <a:solidFill>
            <a:schemeClr val="accent5">
              <a:lumMod val="40000"/>
              <a:lumOff val="60000"/>
              <a:alpha val="36000"/>
            </a:schemeClr>
          </a:solidFill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конце каждой главы:</a:t>
            </a:r>
          </a:p>
          <a:p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есть тест для самопроверки;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подводятся итоги изученного;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даны вопросы для  повторения;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предложены  дополнительные задания по теме;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приводятся сведения из истории математики.</a:t>
            </a:r>
          </a:p>
        </p:txBody>
      </p:sp>
      <p:cxnSp>
        <p:nvCxnSpPr>
          <p:cNvPr id="6" name="Прямая со стрелкой 5"/>
          <p:cNvCxnSpPr>
            <a:cxnSpLocks/>
          </p:cNvCxnSpPr>
          <p:nvPr/>
        </p:nvCxnSpPr>
        <p:spPr>
          <a:xfrm flipH="1">
            <a:off x="2336673" y="3932903"/>
            <a:ext cx="3267715" cy="846192"/>
          </a:xfrm>
          <a:prstGeom prst="straightConnector1">
            <a:avLst/>
          </a:prstGeom>
          <a:ln w="28575"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>
            <a:cxnSpLocks/>
          </p:cNvCxnSpPr>
          <p:nvPr/>
        </p:nvCxnSpPr>
        <p:spPr>
          <a:xfrm flipH="1" flipV="1">
            <a:off x="2106690" y="2168138"/>
            <a:ext cx="3526420" cy="1093937"/>
          </a:xfrm>
          <a:prstGeom prst="straightConnector1">
            <a:avLst/>
          </a:prstGeom>
          <a:ln w="28575"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>
            <a:cxnSpLocks/>
          </p:cNvCxnSpPr>
          <p:nvPr/>
        </p:nvCxnSpPr>
        <p:spPr>
          <a:xfrm flipH="1" flipV="1">
            <a:off x="4552418" y="4551977"/>
            <a:ext cx="1080692" cy="185241"/>
          </a:xfrm>
          <a:prstGeom prst="straightConnector1">
            <a:avLst/>
          </a:prstGeom>
          <a:ln w="28575">
            <a:solidFill>
              <a:srgbClr val="00B050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>
            <a:cxnSpLocks/>
          </p:cNvCxnSpPr>
          <p:nvPr/>
        </p:nvCxnSpPr>
        <p:spPr>
          <a:xfrm flipH="1" flipV="1">
            <a:off x="3131841" y="1561141"/>
            <a:ext cx="2592287" cy="756403"/>
          </a:xfrm>
          <a:prstGeom prst="straightConnector1">
            <a:avLst/>
          </a:prstGeom>
          <a:ln w="28575"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1">
            <a:extLst>
              <a:ext uri="{FF2B5EF4-FFF2-40B4-BE49-F238E27FC236}">
                <a16:creationId xmlns:a16="http://schemas.microsoft.com/office/drawing/2014/main" xmlns="" id="{95A9CE64-9999-4568-8D15-20A6CEC168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4010" y="139857"/>
            <a:ext cx="7250998" cy="663206"/>
          </a:xfrm>
          <a:prstGeom prst="roundRect">
            <a:avLst>
              <a:gd name="adj" fmla="val 36598"/>
            </a:avLst>
          </a:prstGeom>
          <a:ln>
            <a:solidFill>
              <a:schemeClr val="accent3">
                <a:lumMod val="75000"/>
              </a:schemeClr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252000" tIns="108000" rIns="252000" bIns="108000" anchor="ctr">
            <a:spAutoFit/>
          </a:bodyPr>
          <a:lstStyle/>
          <a:p>
            <a:pPr>
              <a:defRPr/>
            </a:pPr>
            <a:r>
              <a:rPr lang="ru-RU" sz="20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Структурирование материала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06E71A03-CC00-4384-A569-84433CB537D1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98872" y="116525"/>
            <a:ext cx="1245138" cy="913049"/>
          </a:xfrm>
          <a:prstGeom prst="rect">
            <a:avLst/>
          </a:prstGeom>
        </p:spPr>
      </p:pic>
      <p:cxnSp>
        <p:nvCxnSpPr>
          <p:cNvPr id="23" name="Прямая со стрелкой 22"/>
          <p:cNvCxnSpPr>
            <a:cxnSpLocks/>
          </p:cNvCxnSpPr>
          <p:nvPr/>
        </p:nvCxnSpPr>
        <p:spPr>
          <a:xfrm flipH="1" flipV="1">
            <a:off x="2051722" y="1528359"/>
            <a:ext cx="3672406" cy="1279558"/>
          </a:xfrm>
          <a:prstGeom prst="straightConnector1">
            <a:avLst/>
          </a:prstGeom>
          <a:ln w="28575"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8231818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switch dir="r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924883661"/>
              </p:ext>
            </p:extLst>
          </p:nvPr>
        </p:nvGraphicFramePr>
        <p:xfrm>
          <a:off x="81472" y="524239"/>
          <a:ext cx="9033031" cy="6107772"/>
        </p:xfrm>
        <a:graphic>
          <a:graphicData uri="http://schemas.openxmlformats.org/drawingml/2006/table">
            <a:tbl>
              <a:tblPr firstRow="1" firstCol="1" bandRow="1" bandCol="1">
                <a:tableStyleId>{69CF1AB2-1976-4502-BF36-3FF5EA218861}</a:tableStyleId>
              </a:tblPr>
              <a:tblGrid>
                <a:gridCol w="416646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86656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9637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Урок «открытия»</a:t>
                      </a:r>
                      <a:b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нового знания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4780" marR="34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Деятельность на уроке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4780" marR="34780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3617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kern="120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Проверка домашнего задания, актуализация знаний.</a:t>
                      </a:r>
                      <a:endParaRPr kumimoji="0" lang="ru-RU" sz="1600" b="0" kern="1200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4780" marR="347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600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Повторяются: графический способ решения уравнений, построение графика функции</a:t>
                      </a:r>
                      <a:endParaRPr kumimoji="0" lang="ru-RU" sz="1600" kern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4780" marR="3478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3062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kumimoji="0" lang="ru-RU" sz="1600" b="0" kern="120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Мотивация открытия нового знания. Побуждение к получению новой информации.</a:t>
                      </a:r>
                      <a:endParaRPr kumimoji="0" lang="ru-RU" sz="1600" b="0" kern="1200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4780" marR="347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600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Постановка задачи: решите уравнения</a:t>
                      </a:r>
                      <a:endParaRPr kumimoji="0" lang="ru-RU" sz="1600" kern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4780" marR="3478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3555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600" b="0" kern="120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Получение новой информации</a:t>
                      </a:r>
                      <a:endParaRPr kumimoji="0" lang="ru-RU" sz="1600" b="0" kern="1200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4780" marR="34780" marT="0" marB="0"/>
                </a:tc>
                <a:tc>
                  <a:txBody>
                    <a:bodyPr/>
                    <a:lstStyle/>
                    <a:p>
                      <a:pPr marL="92075" indent="-92075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600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Работа с текстом учебника. Заполнение</a:t>
                      </a:r>
                      <a:r>
                        <a:rPr kumimoji="0" lang="ru-RU" sz="1600" kern="1200" baseline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журнала.</a:t>
                      </a:r>
                      <a:endParaRPr kumimoji="0" lang="ru-RU" sz="1600" kern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4780" marR="34780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3555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600" b="0" kern="120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Обработка новой информации</a:t>
                      </a:r>
                    </a:p>
                  </a:txBody>
                  <a:tcPr marL="34780" marR="34780" marT="0" marB="0"/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600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Анализ и формулировка проблемы. Выдвижение гипотезы: существует показатель степени, в которую необходимо возвести 3, чтобы получилось 5.</a:t>
                      </a:r>
                    </a:p>
                    <a:p>
                      <a:pPr marL="92075" indent="-92075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600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Проверка гипотезы.</a:t>
                      </a:r>
                    </a:p>
                    <a:p>
                      <a:pPr mar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600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Получение результата: понятие логарифма.</a:t>
                      </a:r>
                    </a:p>
                  </a:txBody>
                  <a:tcPr marL="34780" marR="34780" marT="0" marB="0"/>
                </a:tc>
                <a:extLst>
                  <a:ext uri="{0D108BD9-81ED-4DB2-BD59-A6C34878D82A}">
                    <a16:rowId xmlns:a16="http://schemas.microsoft.com/office/drawing/2014/main" xmlns="" val="2170107841"/>
                  </a:ext>
                </a:extLst>
              </a:tr>
              <a:tr h="77948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600" b="0" kern="120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Первичное закрепление с проговариванием во внешней речи.</a:t>
                      </a:r>
                      <a:endParaRPr kumimoji="0" lang="ru-RU" sz="1600" b="0" kern="1200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4780" marR="347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600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Решение заданий в группах.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600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Закрепление нового понятия.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600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Составление</a:t>
                      </a:r>
                      <a:r>
                        <a:rPr kumimoji="0" lang="ru-RU" sz="1600" kern="1200" baseline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схемы определения понятия логарифма.</a:t>
                      </a:r>
                      <a:endParaRPr kumimoji="0" lang="ru-RU" sz="1600" kern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4780" marR="34780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4350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600" b="0" kern="120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Самостоятельная работа с самопроверкой по эталону.</a:t>
                      </a:r>
                      <a:endParaRPr kumimoji="0" lang="ru-RU" sz="1600" b="0" kern="1200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4780" marR="34780" marT="0" marB="0"/>
                </a:tc>
                <a:tc>
                  <a:txBody>
                    <a:bodyPr/>
                    <a:lstStyle/>
                    <a:p>
                      <a:pPr marR="3619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600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Выполнение самостоятельной</a:t>
                      </a:r>
                      <a:r>
                        <a:rPr kumimoji="0" lang="ru-RU" sz="1600" kern="1200" baseline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работы.</a:t>
                      </a:r>
                    </a:p>
                    <a:p>
                      <a:pPr marR="3619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600" kern="1200" baseline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Работа с текстом учебника. Получение образовательного продукта: схемы доказательства иррациональности числа </a:t>
                      </a:r>
                      <a:endParaRPr kumimoji="0" lang="ru-RU" sz="1600" kern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4780" marR="34780" marT="0" marB="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0995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600" b="0" kern="120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Рефлексия. Осмысление изученного и сделанного</a:t>
                      </a:r>
                      <a:endParaRPr kumimoji="0" lang="ru-RU" sz="1600" b="0" kern="1200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4780" marR="347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600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Подведение</a:t>
                      </a:r>
                      <a:r>
                        <a:rPr kumimoji="0" lang="ru-RU" sz="1600" kern="1200" baseline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 выводу: раз мы узнали новое понятие, то следует более подробно изучить его свойства, взаимоотношение с уже известными понятиями.</a:t>
                      </a:r>
                      <a:endParaRPr kumimoji="0" lang="ru-RU" sz="1600" kern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4780" marR="34780" marT="0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0347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600" b="0" kern="120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Информация о домашнем задании, инструктаж по его выполнению.</a:t>
                      </a:r>
                      <a:endParaRPr kumimoji="0" lang="ru-RU" sz="1600" b="0" kern="1200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4780" marR="347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kumimoji="0" lang="ru-RU" sz="1600" kern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4780" marR="34780" marT="0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7" name="Объект 2"/>
          <p:cNvSpPr txBox="1">
            <a:spLocks/>
          </p:cNvSpPr>
          <p:nvPr/>
        </p:nvSpPr>
        <p:spPr>
          <a:xfrm>
            <a:off x="446018" y="20973"/>
            <a:ext cx="8404328" cy="552413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Clr>
                <a:srgbClr val="002B82"/>
              </a:buClr>
              <a:buNone/>
            </a:pPr>
            <a:r>
              <a:rPr lang="ru-RU" sz="24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Урок по теме «Понятие логарифма»</a:t>
            </a:r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452453397"/>
              </p:ext>
            </p:extLst>
          </p:nvPr>
        </p:nvGraphicFramePr>
        <p:xfrm>
          <a:off x="7935914" y="1238865"/>
          <a:ext cx="586530" cy="308948"/>
        </p:xfrm>
        <a:graphic>
          <a:graphicData uri="http://schemas.openxmlformats.org/presentationml/2006/ole">
            <p:oleObj spid="_x0000_s41048" name="Equation" r:id="rId3" imgW="431640" imgH="228600" progId="">
              <p:embed/>
            </p:oleObj>
          </a:graphicData>
        </a:graphic>
      </p:graphicFrame>
      <p:graphicFrame>
        <p:nvGraphicFramePr>
          <p:cNvPr id="8" name="Объект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049296528"/>
              </p:ext>
            </p:extLst>
          </p:nvPr>
        </p:nvGraphicFramePr>
        <p:xfrm>
          <a:off x="5891099" y="1769805"/>
          <a:ext cx="1552346" cy="307057"/>
        </p:xfrm>
        <a:graphic>
          <a:graphicData uri="http://schemas.openxmlformats.org/presentationml/2006/ole">
            <p:oleObj spid="_x0000_s41049" name="Equation" r:id="rId4" imgW="1155600" imgH="228600" progId="">
              <p:embed/>
            </p:oleObj>
          </a:graphicData>
        </a:graphic>
      </p:graphicFrame>
      <p:graphicFrame>
        <p:nvGraphicFramePr>
          <p:cNvPr id="2" name="Объект 1">
            <a:extLst>
              <a:ext uri="{FF2B5EF4-FFF2-40B4-BE49-F238E27FC236}">
                <a16:creationId xmlns:a16="http://schemas.microsoft.com/office/drawing/2014/main" xmlns="" id="{03A62A56-C41D-46A2-B60E-0332F41D893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716227574"/>
              </p:ext>
            </p:extLst>
          </p:nvPr>
        </p:nvGraphicFramePr>
        <p:xfrm>
          <a:off x="6532047" y="5132438"/>
          <a:ext cx="539300" cy="313097"/>
        </p:xfrm>
        <a:graphic>
          <a:graphicData uri="http://schemas.openxmlformats.org/presentationml/2006/ole">
            <p:oleObj spid="_x0000_s41050" name="Equation" r:id="rId5" imgW="393480" imgH="228600" progId="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42726886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xmlns="" id="{43A7A7F4-EBFF-4513-806C-5901F39A1EF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568431673"/>
              </p:ext>
            </p:extLst>
          </p:nvPr>
        </p:nvGraphicFramePr>
        <p:xfrm>
          <a:off x="151473" y="3639256"/>
          <a:ext cx="4564543" cy="179368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7508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71913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7032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13689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Верю</a:t>
                      </a:r>
                    </a:p>
                  </a:txBody>
                  <a:tcPr marL="91431" marR="91431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Вопрос</a:t>
                      </a:r>
                    </a:p>
                  </a:txBody>
                  <a:tcPr marL="91431" marR="91431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Проверю</a:t>
                      </a:r>
                    </a:p>
                  </a:txBody>
                  <a:tcPr marL="91431" marR="91431" marT="45714" marB="45714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9000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</a:t>
                      </a:r>
                    </a:p>
                  </a:txBody>
                  <a:tcPr marL="91431" marR="91431" marT="45714" marB="45714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6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Уравнение            имеет корни.</a:t>
                      </a:r>
                    </a:p>
                  </a:txBody>
                  <a:tcPr marL="91431" marR="91431" marT="45714" marB="45714"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1" marR="91431" marT="45714" marB="45714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9000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Нет</a:t>
                      </a:r>
                    </a:p>
                  </a:txBody>
                  <a:tcPr marL="91431" marR="91431" marT="45714" marB="45714"/>
                </a:tc>
                <a:tc>
                  <a:txBody>
                    <a:bodyPr/>
                    <a:lstStyle/>
                    <a:p>
                      <a:pPr marL="0" marR="0" lvl="0" indent="0" algn="just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Уравнение            имеет корни.</a:t>
                      </a:r>
                    </a:p>
                  </a:txBody>
                  <a:tcPr marL="91431" marR="91431" marT="45714" marB="45714"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1" marR="91431" marT="45714" marB="45714"/>
                </a:tc>
                <a:extLst>
                  <a:ext uri="{0D108BD9-81ED-4DB2-BD59-A6C34878D82A}">
                    <a16:rowId xmlns:a16="http://schemas.microsoft.com/office/drawing/2014/main" xmlns="" val="45564602"/>
                  </a:ext>
                </a:extLst>
              </a:tr>
            </a:tbl>
          </a:graphicData>
        </a:graphic>
      </p:graphicFrame>
      <p:sp>
        <p:nvSpPr>
          <p:cNvPr id="8" name="Содержимое 2">
            <a:extLst>
              <a:ext uri="{FF2B5EF4-FFF2-40B4-BE49-F238E27FC236}">
                <a16:creationId xmlns:a16="http://schemas.microsoft.com/office/drawing/2014/main" xmlns="" id="{85BB3493-D0FB-4C53-A14B-4B0150B81140}"/>
              </a:ext>
            </a:extLst>
          </p:cNvPr>
          <p:cNvSpPr txBox="1">
            <a:spLocks/>
          </p:cNvSpPr>
          <p:nvPr/>
        </p:nvSpPr>
        <p:spPr>
          <a:xfrm>
            <a:off x="439770" y="3209268"/>
            <a:ext cx="4105462" cy="38834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ru-RU" sz="1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Таблица «Верю – проверю»</a:t>
            </a:r>
            <a:endParaRPr lang="ru-RU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">
            <a:extLst>
              <a:ext uri="{FF2B5EF4-FFF2-40B4-BE49-F238E27FC236}">
                <a16:creationId xmlns:a16="http://schemas.microsoft.com/office/drawing/2014/main" xmlns="" id="{BEE8D40E-CA27-4484-A93C-6885A139AE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6740" y="67426"/>
            <a:ext cx="8856984" cy="740835"/>
          </a:xfrm>
          <a:prstGeom prst="roundRect">
            <a:avLst>
              <a:gd name="adj" fmla="val 36598"/>
            </a:avLst>
          </a:prstGeom>
          <a:ln>
            <a:solidFill>
              <a:srgbClr val="002060"/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252000" tIns="108000" rIns="252000" bIns="108000" anchor="ctr">
            <a:spAutoFit/>
          </a:bodyPr>
          <a:lstStyle/>
          <a:p>
            <a:pPr algn="ctr">
              <a:defRPr/>
            </a:pPr>
            <a:r>
              <a:rPr lang="ru-RU" sz="24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Пробуждение интереса к получению новой информации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DC670002-3BEB-4D83-B98F-DF73A98FBEE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b="42089"/>
          <a:stretch/>
        </p:blipFill>
        <p:spPr>
          <a:xfrm>
            <a:off x="143395" y="912395"/>
            <a:ext cx="5411832" cy="2198585"/>
          </a:xfrm>
          <a:prstGeom prst="rect">
            <a:avLst/>
          </a:prstGeom>
        </p:spPr>
      </p:pic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xmlns="" id="{481C9635-F9BD-4D6E-9291-C180F479369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111781359"/>
              </p:ext>
            </p:extLst>
          </p:nvPr>
        </p:nvGraphicFramePr>
        <p:xfrm>
          <a:off x="2565608" y="4062058"/>
          <a:ext cx="614269" cy="307135"/>
        </p:xfrm>
        <a:graphic>
          <a:graphicData uri="http://schemas.openxmlformats.org/presentationml/2006/ole">
            <p:oleObj spid="_x0000_s42041" name="Equation" r:id="rId4" imgW="406080" imgH="203040" progId="">
              <p:embed/>
            </p:oleObj>
          </a:graphicData>
        </a:graphic>
      </p:graphicFrame>
      <p:graphicFrame>
        <p:nvGraphicFramePr>
          <p:cNvPr id="12" name="Объект 11">
            <a:extLst>
              <a:ext uri="{FF2B5EF4-FFF2-40B4-BE49-F238E27FC236}">
                <a16:creationId xmlns:a16="http://schemas.microsoft.com/office/drawing/2014/main" xmlns="" id="{B94AC274-FEE3-4ECF-90EE-0057B70D965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4121026332"/>
              </p:ext>
            </p:extLst>
          </p:nvPr>
        </p:nvGraphicFramePr>
        <p:xfrm>
          <a:off x="2555776" y="4760149"/>
          <a:ext cx="614269" cy="307135"/>
        </p:xfrm>
        <a:graphic>
          <a:graphicData uri="http://schemas.openxmlformats.org/presentationml/2006/ole">
            <p:oleObj spid="_x0000_s42042" name="Equation" r:id="rId5" imgW="406080" imgH="203040" progId="">
              <p:embed/>
            </p:oleObj>
          </a:graphicData>
        </a:graphic>
      </p:graphicFrame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F72DDCF9-8081-422B-8B7D-5E9AEC03389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/>
          <a:srcRect r="36451" b="4074"/>
          <a:stretch/>
        </p:blipFill>
        <p:spPr>
          <a:xfrm>
            <a:off x="4866969" y="2572696"/>
            <a:ext cx="4145224" cy="351967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xmlns="" val="10003906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8441</TotalTime>
  <Words>782</Words>
  <Application>Microsoft Office PowerPoint</Application>
  <PresentationFormat>Экран (4:3)</PresentationFormat>
  <Paragraphs>138</Paragraphs>
  <Slides>14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6" baseType="lpstr">
      <vt:lpstr>Тема Office</vt:lpstr>
      <vt:lpstr>Equation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Company>Krokoz™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Надежда</dc:creator>
  <cp:lastModifiedBy>кулишовы</cp:lastModifiedBy>
  <cp:revision>617</cp:revision>
  <dcterms:created xsi:type="dcterms:W3CDTF">2012-12-16T07:57:44Z</dcterms:created>
  <dcterms:modified xsi:type="dcterms:W3CDTF">2020-08-12T06:35:46Z</dcterms:modified>
</cp:coreProperties>
</file>