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handoutMasterIdLst>
    <p:handoutMasterId r:id="rId18"/>
  </p:handoutMasterIdLst>
  <p:sldIdLst>
    <p:sldId id="256" r:id="rId2"/>
    <p:sldId id="508" r:id="rId3"/>
    <p:sldId id="510" r:id="rId4"/>
    <p:sldId id="511" r:id="rId5"/>
    <p:sldId id="509" r:id="rId6"/>
    <p:sldId id="492" r:id="rId7"/>
    <p:sldId id="496" r:id="rId8"/>
    <p:sldId id="497" r:id="rId9"/>
    <p:sldId id="500" r:id="rId10"/>
    <p:sldId id="498" r:id="rId11"/>
    <p:sldId id="499" r:id="rId12"/>
    <p:sldId id="501" r:id="rId13"/>
    <p:sldId id="502" r:id="rId14"/>
    <p:sldId id="504" r:id="rId15"/>
    <p:sldId id="421" r:id="rId16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6" autoAdjust="0"/>
    <p:restoredTop sz="94713" autoAdjust="0"/>
  </p:normalViewPr>
  <p:slideViewPr>
    <p:cSldViewPr>
      <p:cViewPr varScale="1">
        <p:scale>
          <a:sx n="102" d="100"/>
          <a:sy n="102" d="100"/>
        </p:scale>
        <p:origin x="136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4C45D3-6C80-472C-BE24-335BDBBA9E05}" type="doc">
      <dgm:prSet loTypeId="urn:microsoft.com/office/officeart/2005/8/layout/matrix1" loCatId="matrix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D946E62-E5AD-4586-985C-6AD5843C4406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Результативно-</a:t>
          </a:r>
          <a:r>
            <a:rPr lang="ru-RU" sz="2400" dirty="0" err="1" smtClean="0">
              <a:solidFill>
                <a:srgbClr val="002060"/>
              </a:solidFill>
            </a:rPr>
            <a:t>критериальный</a:t>
          </a:r>
          <a:r>
            <a:rPr lang="ru-RU" sz="2400" dirty="0" smtClean="0">
              <a:solidFill>
                <a:srgbClr val="002060"/>
              </a:solidFill>
            </a:rPr>
            <a:t> компонент</a:t>
          </a:r>
          <a:endParaRPr lang="ru-RU" sz="2400" dirty="0">
            <a:solidFill>
              <a:srgbClr val="002060"/>
            </a:solidFill>
          </a:endParaRPr>
        </a:p>
      </dgm:t>
    </dgm:pt>
    <dgm:pt modelId="{59E350FE-F25B-4A23-B918-83999435ED36}" type="parTrans" cxnId="{47820629-A292-41BF-943C-CF4FD6073A9F}">
      <dgm:prSet/>
      <dgm:spPr/>
      <dgm:t>
        <a:bodyPr/>
        <a:lstStyle/>
        <a:p>
          <a:endParaRPr lang="ru-RU"/>
        </a:p>
      </dgm:t>
    </dgm:pt>
    <dgm:pt modelId="{1E3AB4A6-D5A2-4BDC-8512-5C715B8DD8F8}" type="sibTrans" cxnId="{47820629-A292-41BF-943C-CF4FD6073A9F}">
      <dgm:prSet/>
      <dgm:spPr/>
      <dgm:t>
        <a:bodyPr/>
        <a:lstStyle/>
        <a:p>
          <a:endParaRPr lang="ru-RU"/>
        </a:p>
      </dgm:t>
    </dgm:pt>
    <dgm:pt modelId="{B2064370-2F0F-4131-9DB8-94C5A82B33E2}">
      <dgm:prSet/>
      <dgm:spPr/>
      <dgm:t>
        <a:bodyPr/>
        <a:lstStyle/>
        <a:p>
          <a:endParaRPr lang="ru-RU"/>
        </a:p>
      </dgm:t>
    </dgm:pt>
    <dgm:pt modelId="{16EFCA8A-6D4F-45D3-B103-59601652DACA}" type="parTrans" cxnId="{D4AA94EF-1EBB-4FF8-BEBD-AA9BBDEBF50D}">
      <dgm:prSet/>
      <dgm:spPr/>
      <dgm:t>
        <a:bodyPr/>
        <a:lstStyle/>
        <a:p>
          <a:endParaRPr lang="ru-RU"/>
        </a:p>
      </dgm:t>
    </dgm:pt>
    <dgm:pt modelId="{07865E09-A642-4C69-8F4A-B8105381EE71}" type="sibTrans" cxnId="{D4AA94EF-1EBB-4FF8-BEBD-AA9BBDEBF50D}">
      <dgm:prSet/>
      <dgm:spPr/>
      <dgm:t>
        <a:bodyPr/>
        <a:lstStyle/>
        <a:p>
          <a:endParaRPr lang="ru-RU"/>
        </a:p>
      </dgm:t>
    </dgm:pt>
    <dgm:pt modelId="{89EDA5CA-FBF3-4855-82E6-E5C15972E8B9}">
      <dgm:prSet/>
      <dgm:spPr/>
      <dgm:t>
        <a:bodyPr/>
        <a:lstStyle/>
        <a:p>
          <a:endParaRPr lang="ru-RU"/>
        </a:p>
      </dgm:t>
    </dgm:pt>
    <dgm:pt modelId="{D76EB783-7AB3-44B7-A314-BC3FB5AF8521}" type="parTrans" cxnId="{A5D379DC-B065-46C4-8DE2-B35E0B3DB789}">
      <dgm:prSet/>
      <dgm:spPr/>
      <dgm:t>
        <a:bodyPr/>
        <a:lstStyle/>
        <a:p>
          <a:endParaRPr lang="ru-RU"/>
        </a:p>
      </dgm:t>
    </dgm:pt>
    <dgm:pt modelId="{D0866DBE-CC97-4FEA-A054-D307C80BB828}" type="sibTrans" cxnId="{A5D379DC-B065-46C4-8DE2-B35E0B3DB789}">
      <dgm:prSet/>
      <dgm:spPr/>
      <dgm:t>
        <a:bodyPr/>
        <a:lstStyle/>
        <a:p>
          <a:endParaRPr lang="ru-RU"/>
        </a:p>
      </dgm:t>
    </dgm:pt>
    <dgm:pt modelId="{604F9A53-A3C6-45ED-BBD3-62FDEACFD7D9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Технологический компонент</a:t>
          </a:r>
          <a:endParaRPr lang="ru-RU" sz="2400" dirty="0">
            <a:solidFill>
              <a:srgbClr val="002060"/>
            </a:solidFill>
          </a:endParaRPr>
        </a:p>
      </dgm:t>
    </dgm:pt>
    <dgm:pt modelId="{00DB6A43-352E-4584-91F6-2B075DAB473F}" type="sibTrans" cxnId="{FDB3AB7F-13C9-4C3B-81A1-7EACEA32CC4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653C2B-943E-4EB5-B6F7-EB9DA66A38BE}" type="parTrans" cxnId="{FDB3AB7F-13C9-4C3B-81A1-7EACEA32CC4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92C0BA-2B5E-4951-8710-EB6692B6425D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Организационно-содержательный компонент</a:t>
          </a:r>
          <a:endParaRPr lang="ru-RU" altLang="ru-RU" sz="2400" dirty="0">
            <a:solidFill>
              <a:srgbClr val="002060"/>
            </a:solidFill>
          </a:endParaRPr>
        </a:p>
      </dgm:t>
    </dgm:pt>
    <dgm:pt modelId="{9FCAC175-7B09-466D-A798-0B6B7307D218}" type="sibTrans" cxnId="{59B4422E-F3DF-411B-AC34-4820A63C1297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2AEBC5-6C27-4CC8-A72D-CDEDFF35BD51}" type="parTrans" cxnId="{59B4422E-F3DF-411B-AC34-4820A63C1297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203757-0100-4547-92D7-83FD1E92703E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Организационно-методический компонент</a:t>
          </a:r>
          <a:endParaRPr lang="ru-RU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1ECFCA-AA82-41D3-9E98-42681E0F7575}" type="sibTrans" cxnId="{7871F505-837E-4B8E-B2FF-37BEDD3F967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1C26C9-7E8C-47E1-A2BE-72F4268FC977}" type="parTrans" cxnId="{7871F505-837E-4B8E-B2FF-37BEDD3F967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3654CC-7B87-4CC2-9D65-A3CA83136C47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Инклюзивная образовательная среда детского сада</a:t>
          </a:r>
          <a:endParaRPr lang="ru-RU" sz="1400" dirty="0">
            <a:solidFill>
              <a:srgbClr val="002060"/>
            </a:solidFill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0BCADD97-D188-482E-886F-EAF01496FF4A}" type="sibTrans" cxnId="{3B265CEE-EBE3-41C5-9549-59847559BF9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FC833F-0D3B-44BC-BCD2-C9669CE3353E}" type="parTrans" cxnId="{3B265CEE-EBE3-41C5-9549-59847559BF9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ECCDB8-3883-4497-A1AA-72CA3D139D4E}" type="pres">
      <dgm:prSet presAssocID="{CB4C45D3-6C80-472C-BE24-335BDBBA9E0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FD8D00-0F03-4CEC-9E11-DC90314640A7}" type="pres">
      <dgm:prSet presAssocID="{CB4C45D3-6C80-472C-BE24-335BDBBA9E05}" presName="matrix" presStyleCnt="0"/>
      <dgm:spPr/>
      <dgm:t>
        <a:bodyPr/>
        <a:lstStyle/>
        <a:p>
          <a:endParaRPr lang="ru-RU"/>
        </a:p>
      </dgm:t>
    </dgm:pt>
    <dgm:pt modelId="{A050EB9B-3551-4E47-BEBB-68D3E837F27C}" type="pres">
      <dgm:prSet presAssocID="{CB4C45D3-6C80-472C-BE24-335BDBBA9E05}" presName="tile1" presStyleLbl="node1" presStyleIdx="0" presStyleCnt="4" custScaleX="103204" custLinFactNeighborX="1905" custLinFactNeighborY="1903"/>
      <dgm:spPr/>
      <dgm:t>
        <a:bodyPr/>
        <a:lstStyle/>
        <a:p>
          <a:endParaRPr lang="ru-RU"/>
        </a:p>
      </dgm:t>
    </dgm:pt>
    <dgm:pt modelId="{B9FD0B06-BE1F-4D14-A71A-78FAFD0A7EAE}" type="pres">
      <dgm:prSet presAssocID="{CB4C45D3-6C80-472C-BE24-335BDBBA9E0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9B1B9-503A-4798-8340-85E5B25865FA}" type="pres">
      <dgm:prSet presAssocID="{CB4C45D3-6C80-472C-BE24-335BDBBA9E05}" presName="tile2" presStyleLbl="node1" presStyleIdx="1" presStyleCnt="4" custScaleX="101904" custLinFactNeighborX="-952" custLinFactNeighborY="1903"/>
      <dgm:spPr/>
      <dgm:t>
        <a:bodyPr/>
        <a:lstStyle/>
        <a:p>
          <a:endParaRPr lang="ru-RU"/>
        </a:p>
      </dgm:t>
    </dgm:pt>
    <dgm:pt modelId="{1F392B5F-0D0F-439F-8990-B4DA32A86E64}" type="pres">
      <dgm:prSet presAssocID="{CB4C45D3-6C80-472C-BE24-335BDBBA9E0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DB8E3C-1215-479C-AB09-EEC6FF81E04C}" type="pres">
      <dgm:prSet presAssocID="{CB4C45D3-6C80-472C-BE24-335BDBBA9E05}" presName="tile3" presStyleLbl="node1" presStyleIdx="2" presStyleCnt="4" custScaleY="108409" custLinFactNeighborX="-325" custLinFactNeighborY="-1588"/>
      <dgm:spPr/>
      <dgm:t>
        <a:bodyPr/>
        <a:lstStyle/>
        <a:p>
          <a:endParaRPr lang="ru-RU"/>
        </a:p>
      </dgm:t>
    </dgm:pt>
    <dgm:pt modelId="{479A035A-71D9-4EB8-9CAA-9AE0415CC9FA}" type="pres">
      <dgm:prSet presAssocID="{CB4C45D3-6C80-472C-BE24-335BDBBA9E0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F8709-B3ED-4B37-B423-1175158BAA5B}" type="pres">
      <dgm:prSet presAssocID="{CB4C45D3-6C80-472C-BE24-335BDBBA9E05}" presName="tile4" presStyleLbl="node1" presStyleIdx="3" presStyleCnt="4" custScaleY="106429" custLinFactNeighborX="13" custLinFactNeighborY="-2578"/>
      <dgm:spPr/>
      <dgm:t>
        <a:bodyPr/>
        <a:lstStyle/>
        <a:p>
          <a:endParaRPr lang="ru-RU"/>
        </a:p>
      </dgm:t>
    </dgm:pt>
    <dgm:pt modelId="{DCCACFB7-22C2-4251-B285-AE9C8A21441F}" type="pres">
      <dgm:prSet presAssocID="{CB4C45D3-6C80-472C-BE24-335BDBBA9E0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E883B-A4E0-4156-80EB-8139D48497CE}" type="pres">
      <dgm:prSet presAssocID="{CB4C45D3-6C80-472C-BE24-335BDBBA9E05}" presName="centerTile" presStyleLbl="fgShp" presStyleIdx="0" presStyleCnt="1" custScaleX="17089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B321B8CF-62BD-4679-91E1-1CCE01AFE1A3}" type="presOf" srcId="{3D946E62-E5AD-4586-985C-6AD5843C4406}" destId="{DCCACFB7-22C2-4251-B285-AE9C8A21441F}" srcOrd="1" destOrd="0" presId="urn:microsoft.com/office/officeart/2005/8/layout/matrix1"/>
    <dgm:cxn modelId="{D4AA94EF-1EBB-4FF8-BEBD-AA9BBDEBF50D}" srcId="{E13654CC-7B87-4CC2-9D65-A3CA83136C47}" destId="{B2064370-2F0F-4131-9DB8-94C5A82B33E2}" srcOrd="5" destOrd="0" parTransId="{16EFCA8A-6D4F-45D3-B103-59601652DACA}" sibTransId="{07865E09-A642-4C69-8F4A-B8105381EE71}"/>
    <dgm:cxn modelId="{151709E3-64A5-46D5-B61B-4ABE1C95B265}" type="presOf" srcId="{604F9A53-A3C6-45ED-BBD3-62FDEACFD7D9}" destId="{2FDB8E3C-1215-479C-AB09-EEC6FF81E04C}" srcOrd="0" destOrd="0" presId="urn:microsoft.com/office/officeart/2005/8/layout/matrix1"/>
    <dgm:cxn modelId="{2E0D7700-4092-47FA-AE07-314AB5F74982}" type="presOf" srcId="{604F9A53-A3C6-45ED-BBD3-62FDEACFD7D9}" destId="{479A035A-71D9-4EB8-9CAA-9AE0415CC9FA}" srcOrd="1" destOrd="0" presId="urn:microsoft.com/office/officeart/2005/8/layout/matrix1"/>
    <dgm:cxn modelId="{59B4422E-F3DF-411B-AC34-4820A63C1297}" srcId="{E13654CC-7B87-4CC2-9D65-A3CA83136C47}" destId="{4492C0BA-2B5E-4951-8710-EB6692B6425D}" srcOrd="1" destOrd="0" parTransId="{362AEBC5-6C27-4CC8-A72D-CDEDFF35BD51}" sibTransId="{9FCAC175-7B09-466D-A798-0B6B7307D218}"/>
    <dgm:cxn modelId="{F7CBECE5-4FE7-4AA6-A634-96C98C304D63}" type="presOf" srcId="{4492C0BA-2B5E-4951-8710-EB6692B6425D}" destId="{6539B1B9-503A-4798-8340-85E5B25865FA}" srcOrd="0" destOrd="0" presId="urn:microsoft.com/office/officeart/2005/8/layout/matrix1"/>
    <dgm:cxn modelId="{41C17EE4-DDCD-4792-87F3-04C9F80E82EC}" type="presOf" srcId="{E13654CC-7B87-4CC2-9D65-A3CA83136C47}" destId="{5BDE883B-A4E0-4156-80EB-8139D48497CE}" srcOrd="0" destOrd="0" presId="urn:microsoft.com/office/officeart/2005/8/layout/matrix1"/>
    <dgm:cxn modelId="{1EE82329-E164-443B-8C19-40EB61BD526D}" type="presOf" srcId="{D6203757-0100-4547-92D7-83FD1E92703E}" destId="{B9FD0B06-BE1F-4D14-A71A-78FAFD0A7EAE}" srcOrd="1" destOrd="0" presId="urn:microsoft.com/office/officeart/2005/8/layout/matrix1"/>
    <dgm:cxn modelId="{A5D379DC-B065-46C4-8DE2-B35E0B3DB789}" srcId="{E13654CC-7B87-4CC2-9D65-A3CA83136C47}" destId="{89EDA5CA-FBF3-4855-82E6-E5C15972E8B9}" srcOrd="4" destOrd="0" parTransId="{D76EB783-7AB3-44B7-A314-BC3FB5AF8521}" sibTransId="{D0866DBE-CC97-4FEA-A054-D307C80BB828}"/>
    <dgm:cxn modelId="{47820629-A292-41BF-943C-CF4FD6073A9F}" srcId="{E13654CC-7B87-4CC2-9D65-A3CA83136C47}" destId="{3D946E62-E5AD-4586-985C-6AD5843C4406}" srcOrd="3" destOrd="0" parTransId="{59E350FE-F25B-4A23-B918-83999435ED36}" sibTransId="{1E3AB4A6-D5A2-4BDC-8512-5C715B8DD8F8}"/>
    <dgm:cxn modelId="{B48B756F-C1F2-4B45-AF5A-DB44A67009AE}" type="presOf" srcId="{3D946E62-E5AD-4586-985C-6AD5843C4406}" destId="{C2BF8709-B3ED-4B37-B423-1175158BAA5B}" srcOrd="0" destOrd="0" presId="urn:microsoft.com/office/officeart/2005/8/layout/matrix1"/>
    <dgm:cxn modelId="{FDB3AB7F-13C9-4C3B-81A1-7EACEA32CC41}" srcId="{E13654CC-7B87-4CC2-9D65-A3CA83136C47}" destId="{604F9A53-A3C6-45ED-BBD3-62FDEACFD7D9}" srcOrd="2" destOrd="0" parTransId="{51653C2B-943E-4EB5-B6F7-EB9DA66A38BE}" sibTransId="{00DB6A43-352E-4584-91F6-2B075DAB473F}"/>
    <dgm:cxn modelId="{A68A903C-9927-4C99-93EF-EE91F0C830A8}" type="presOf" srcId="{D6203757-0100-4547-92D7-83FD1E92703E}" destId="{A050EB9B-3551-4E47-BEBB-68D3E837F27C}" srcOrd="0" destOrd="0" presId="urn:microsoft.com/office/officeart/2005/8/layout/matrix1"/>
    <dgm:cxn modelId="{CB1F65BA-B0F9-4943-915A-E12FE6AE69E9}" type="presOf" srcId="{4492C0BA-2B5E-4951-8710-EB6692B6425D}" destId="{1F392B5F-0D0F-439F-8990-B4DA32A86E64}" srcOrd="1" destOrd="0" presId="urn:microsoft.com/office/officeart/2005/8/layout/matrix1"/>
    <dgm:cxn modelId="{3B265CEE-EBE3-41C5-9549-59847559BF91}" srcId="{CB4C45D3-6C80-472C-BE24-335BDBBA9E05}" destId="{E13654CC-7B87-4CC2-9D65-A3CA83136C47}" srcOrd="0" destOrd="0" parTransId="{C3FC833F-0D3B-44BC-BCD2-C9669CE3353E}" sibTransId="{0BCADD97-D188-482E-886F-EAF01496FF4A}"/>
    <dgm:cxn modelId="{5FF56E7D-7A6A-4B9E-8B50-ADA93C92EC07}" type="presOf" srcId="{CB4C45D3-6C80-472C-BE24-335BDBBA9E05}" destId="{2EECCDB8-3883-4497-A1AA-72CA3D139D4E}" srcOrd="0" destOrd="0" presId="urn:microsoft.com/office/officeart/2005/8/layout/matrix1"/>
    <dgm:cxn modelId="{7871F505-837E-4B8E-B2FF-37BEDD3F9671}" srcId="{E13654CC-7B87-4CC2-9D65-A3CA83136C47}" destId="{D6203757-0100-4547-92D7-83FD1E92703E}" srcOrd="0" destOrd="0" parTransId="{CE1C26C9-7E8C-47E1-A2BE-72F4268FC977}" sibTransId="{2D1ECFCA-AA82-41D3-9E98-42681E0F7575}"/>
    <dgm:cxn modelId="{D0EE2875-955A-4C64-8E66-EF8DBA303B43}" type="presParOf" srcId="{2EECCDB8-3883-4497-A1AA-72CA3D139D4E}" destId="{0DFD8D00-0F03-4CEC-9E11-DC90314640A7}" srcOrd="0" destOrd="0" presId="urn:microsoft.com/office/officeart/2005/8/layout/matrix1"/>
    <dgm:cxn modelId="{C7BC881A-3AB0-4C88-A364-5DA8435D0380}" type="presParOf" srcId="{0DFD8D00-0F03-4CEC-9E11-DC90314640A7}" destId="{A050EB9B-3551-4E47-BEBB-68D3E837F27C}" srcOrd="0" destOrd="0" presId="urn:microsoft.com/office/officeart/2005/8/layout/matrix1"/>
    <dgm:cxn modelId="{07FD20C7-0777-4A60-9E37-B72E85C105CF}" type="presParOf" srcId="{0DFD8D00-0F03-4CEC-9E11-DC90314640A7}" destId="{B9FD0B06-BE1F-4D14-A71A-78FAFD0A7EAE}" srcOrd="1" destOrd="0" presId="urn:microsoft.com/office/officeart/2005/8/layout/matrix1"/>
    <dgm:cxn modelId="{C4D800BD-3B8E-4E7D-99EC-FC0FC7E2C4B9}" type="presParOf" srcId="{0DFD8D00-0F03-4CEC-9E11-DC90314640A7}" destId="{6539B1B9-503A-4798-8340-85E5B25865FA}" srcOrd="2" destOrd="0" presId="urn:microsoft.com/office/officeart/2005/8/layout/matrix1"/>
    <dgm:cxn modelId="{88A856BB-A75D-435D-BA1C-0421A5755C73}" type="presParOf" srcId="{0DFD8D00-0F03-4CEC-9E11-DC90314640A7}" destId="{1F392B5F-0D0F-439F-8990-B4DA32A86E64}" srcOrd="3" destOrd="0" presId="urn:microsoft.com/office/officeart/2005/8/layout/matrix1"/>
    <dgm:cxn modelId="{E733AD2C-E398-49E9-8451-FA80078FD9DA}" type="presParOf" srcId="{0DFD8D00-0F03-4CEC-9E11-DC90314640A7}" destId="{2FDB8E3C-1215-479C-AB09-EEC6FF81E04C}" srcOrd="4" destOrd="0" presId="urn:microsoft.com/office/officeart/2005/8/layout/matrix1"/>
    <dgm:cxn modelId="{F9CD46D8-D54E-438D-9B59-6F61D12964BC}" type="presParOf" srcId="{0DFD8D00-0F03-4CEC-9E11-DC90314640A7}" destId="{479A035A-71D9-4EB8-9CAA-9AE0415CC9FA}" srcOrd="5" destOrd="0" presId="urn:microsoft.com/office/officeart/2005/8/layout/matrix1"/>
    <dgm:cxn modelId="{01E9CFAE-82CA-4B33-B0D5-953F334B5F16}" type="presParOf" srcId="{0DFD8D00-0F03-4CEC-9E11-DC90314640A7}" destId="{C2BF8709-B3ED-4B37-B423-1175158BAA5B}" srcOrd="6" destOrd="0" presId="urn:microsoft.com/office/officeart/2005/8/layout/matrix1"/>
    <dgm:cxn modelId="{99B511BA-5E49-4355-A6BC-D0AEB76BB4B4}" type="presParOf" srcId="{0DFD8D00-0F03-4CEC-9E11-DC90314640A7}" destId="{DCCACFB7-22C2-4251-B285-AE9C8A21441F}" srcOrd="7" destOrd="0" presId="urn:microsoft.com/office/officeart/2005/8/layout/matrix1"/>
    <dgm:cxn modelId="{A52730B4-E0F1-4957-89F8-DE621F977959}" type="presParOf" srcId="{2EECCDB8-3883-4497-A1AA-72CA3D139D4E}" destId="{5BDE883B-A4E0-4156-80EB-8139D48497C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0EB9B-3551-4E47-BEBB-68D3E837F27C}">
      <dsp:nvSpPr>
        <dsp:cNvPr id="0" name=""/>
        <dsp:cNvSpPr/>
      </dsp:nvSpPr>
      <dsp:spPr>
        <a:xfrm rot="16200000">
          <a:off x="1121996" y="-1102861"/>
          <a:ext cx="1404156" cy="3604284"/>
        </a:xfrm>
        <a:prstGeom prst="round1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Организационно-методический компонент</a:t>
          </a:r>
          <a:endParaRPr lang="ru-RU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21932" y="-2798"/>
        <a:ext cx="3604284" cy="1053117"/>
      </dsp:txXfrm>
    </dsp:sp>
    <dsp:sp modelId="{6539B1B9-503A-4798-8340-85E5B25865FA}">
      <dsp:nvSpPr>
        <dsp:cNvPr id="0" name=""/>
        <dsp:cNvSpPr/>
      </dsp:nvSpPr>
      <dsp:spPr>
        <a:xfrm>
          <a:off x="3437243" y="-2797"/>
          <a:ext cx="3558883" cy="1404156"/>
        </a:xfrm>
        <a:prstGeom prst="round1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Организационно-содержательный компонент</a:t>
          </a:r>
          <a:endParaRPr lang="ru-RU" altLang="ru-RU" sz="2400" kern="1200" dirty="0">
            <a:solidFill>
              <a:srgbClr val="002060"/>
            </a:solidFill>
          </a:endParaRPr>
        </a:p>
      </dsp:txBody>
      <dsp:txXfrm>
        <a:off x="3437243" y="-2797"/>
        <a:ext cx="3558883" cy="1053117"/>
      </dsp:txXfrm>
    </dsp:sp>
    <dsp:sp modelId="{2FDB8E3C-1215-479C-AB09-EEC6FF81E04C}">
      <dsp:nvSpPr>
        <dsp:cNvPr id="0" name=""/>
        <dsp:cNvSpPr/>
      </dsp:nvSpPr>
      <dsp:spPr>
        <a:xfrm rot="10800000">
          <a:off x="0" y="1293301"/>
          <a:ext cx="3492388" cy="1522231"/>
        </a:xfrm>
        <a:prstGeom prst="round1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Технологический компонент</a:t>
          </a:r>
          <a:endParaRPr lang="ru-RU" sz="2400" kern="1200" dirty="0">
            <a:solidFill>
              <a:srgbClr val="002060"/>
            </a:solidFill>
          </a:endParaRPr>
        </a:p>
      </dsp:txBody>
      <dsp:txXfrm rot="10800000">
        <a:off x="0" y="1673859"/>
        <a:ext cx="3492388" cy="1141673"/>
      </dsp:txXfrm>
    </dsp:sp>
    <dsp:sp modelId="{C2BF8709-B3ED-4B37-B423-1175158BAA5B}">
      <dsp:nvSpPr>
        <dsp:cNvPr id="0" name=""/>
        <dsp:cNvSpPr/>
      </dsp:nvSpPr>
      <dsp:spPr>
        <a:xfrm rot="5400000">
          <a:off x="4502717" y="294321"/>
          <a:ext cx="1494429" cy="3492388"/>
        </a:xfrm>
        <a:prstGeom prst="round1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Результативно-</a:t>
          </a:r>
          <a:r>
            <a:rPr lang="ru-RU" sz="2400" kern="1200" dirty="0" err="1" smtClean="0">
              <a:solidFill>
                <a:srgbClr val="002060"/>
              </a:solidFill>
            </a:rPr>
            <a:t>критериальный</a:t>
          </a:r>
          <a:r>
            <a:rPr lang="ru-RU" sz="2400" kern="1200" dirty="0" smtClean="0">
              <a:solidFill>
                <a:srgbClr val="002060"/>
              </a:solidFill>
            </a:rPr>
            <a:t> компонент</a:t>
          </a:r>
          <a:endParaRPr lang="ru-RU" sz="2400" kern="1200" dirty="0">
            <a:solidFill>
              <a:srgbClr val="002060"/>
            </a:solidFill>
          </a:endParaRPr>
        </a:p>
      </dsp:txBody>
      <dsp:txXfrm rot="-5400000">
        <a:off x="3503738" y="1666908"/>
        <a:ext cx="3492388" cy="1120821"/>
      </dsp:txXfrm>
    </dsp:sp>
    <dsp:sp modelId="{5BDE883B-A4E0-4156-80EB-8139D48497CE}">
      <dsp:nvSpPr>
        <dsp:cNvPr id="0" name=""/>
        <dsp:cNvSpPr/>
      </dsp:nvSpPr>
      <dsp:spPr>
        <a:xfrm>
          <a:off x="1701934" y="1053117"/>
          <a:ext cx="3580906" cy="702078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Инклюзивная образовательная среда детского сада</a:t>
          </a:r>
          <a:endParaRPr lang="ru-RU" sz="1400" kern="1200" dirty="0">
            <a:solidFill>
              <a:srgbClr val="002060"/>
            </a:solidFill>
            <a:latin typeface="Arial Black" panose="020B0A04020102020204" pitchFamily="34" charset="0"/>
            <a:cs typeface="Times New Roman" panose="02020603050405020304" pitchFamily="18" charset="0"/>
          </a:endParaRPr>
        </a:p>
      </dsp:txBody>
      <dsp:txXfrm>
        <a:off x="1736207" y="1087390"/>
        <a:ext cx="3512360" cy="633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2C0E3-C583-4964-81AA-8B2BCC2B597C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4616A-8522-485E-8CC8-CED96C0244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401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C69E4-3614-4E31-92E6-8E9ADF262593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46707-56F8-4469-9A06-60E56C6EDD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77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46707-56F8-4469-9A06-60E56C6EDDD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615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A103-7329-4F3F-A67C-3D8919098E83}" type="datetime1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49B4-3F4B-4E72-811C-87C97E9D9D2E}" type="datetime1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911C1-460A-479F-8A11-AB7428665A01}" type="datetime1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746E-485B-4847-8106-3BCA4322260A}" type="datetime1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0314-E3CE-4A55-9AA0-B7D5652668E8}" type="datetime1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FCEF-6D23-430D-B013-B5DA7851F86A}" type="datetime1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C895-519A-4745-8BFD-A9661CF0E0B9}" type="datetime1">
              <a:rPr lang="ru-RU" smtClean="0"/>
              <a:t>13.11.2020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38B9-3850-4918-895A-EC2AB97CBBF4}" type="datetime1">
              <a:rPr lang="ru-RU" smtClean="0"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08468-9C33-4C24-B4B0-16205AF8AC73}" type="datetime1">
              <a:rPr lang="ru-RU" smtClean="0"/>
              <a:t>13.11.2020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3ACE-625F-434B-B8BB-661FDA083949}" type="datetime1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5C44-1D7E-42CE-AEC4-C02BDA206F16}" type="datetime1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72D00-B245-43D9-901D-CBCB9230425A}" type="datetime1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204864"/>
            <a:ext cx="7704856" cy="1073874"/>
          </a:xfrm>
        </p:spPr>
        <p:txBody>
          <a:bodyPr>
            <a:normAutofit fontScale="90000"/>
          </a:bodyPr>
          <a:lstStyle/>
          <a:p>
            <a:r>
              <a:rPr lang="ru-RU" sz="3100" cap="all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3100" cap="all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3100" b="1" cap="all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Дети с ОВЗ в дошкольной организации </a:t>
            </a:r>
            <a:r>
              <a:rPr lang="ru-RU" sz="2800" cap="all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800" cap="all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800" cap="all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800" cap="all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5373216"/>
            <a:ext cx="5184576" cy="1224136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srgbClr val="073C65"/>
                </a:solidFill>
              </a:rPr>
              <a:t>Мезенцева Наталия Александровна, </a:t>
            </a:r>
          </a:p>
          <a:p>
            <a:pPr algn="r">
              <a:spcBef>
                <a:spcPts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srgbClr val="073C65"/>
                </a:solidFill>
              </a:rPr>
              <a:t>старший преподаватель кафедры специального и инклюзивного</a:t>
            </a:r>
          </a:p>
          <a:p>
            <a:pPr algn="r">
              <a:spcBef>
                <a:spcPts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srgbClr val="073C65"/>
                </a:solidFill>
              </a:rPr>
              <a:t>образования СКИРО </a:t>
            </a:r>
            <a:r>
              <a:rPr lang="ru-RU" altLang="ru-RU" sz="1400" dirty="0" err="1" smtClean="0">
                <a:solidFill>
                  <a:srgbClr val="073C65"/>
                </a:solidFill>
              </a:rPr>
              <a:t>ПКиПРО</a:t>
            </a:r>
            <a:endParaRPr lang="ru-RU" altLang="ru-RU" sz="1400" dirty="0">
              <a:solidFill>
                <a:srgbClr val="073C65"/>
              </a:solidFill>
            </a:endParaRPr>
          </a:p>
        </p:txBody>
      </p:sp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37" y="106065"/>
            <a:ext cx="970650" cy="103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Инклюзия сегод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0478"/>
            <a:ext cx="5828977" cy="201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222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7805"/>
            <a:ext cx="792088" cy="84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2267744" y="776194"/>
            <a:ext cx="4896544" cy="881000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2" b="1" dirty="0" smtClean="0">
                <a:solidFill>
                  <a:schemeClr val="bg1"/>
                </a:solidFill>
              </a:rPr>
              <a:t>               </a:t>
            </a:r>
          </a:p>
          <a:p>
            <a:pPr algn="ctr"/>
            <a:r>
              <a:rPr lang="ru-RU" sz="1662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Развитие познавательной деятельности ребенка с ОВЗ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AutoShape 6" descr="10 шт. Детские разноцветные текстурированные сенсорные шарики, тактильные  сенсорные игрушки, надувные тренировочные массажные мячи для снятия  стресса, детские игрушки - купить недорого в интернет-магазине с доставкой:  сравнение цен, характеристики,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10 шт. Детские разноцветные текстурированные сенсорные шарики, тактильные сенсорные игрушки, надувные тренировочные массажные мячи для снятия стресса, детские игрушк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259342" y="2726097"/>
            <a:ext cx="945798" cy="95215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</a:rPr>
              <a:t>Беседа</a:t>
            </a:r>
            <a:endParaRPr lang="ru-RU" sz="900" b="1" dirty="0">
              <a:solidFill>
                <a:srgbClr val="00206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476300" y="1863164"/>
            <a:ext cx="955931" cy="91626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</a:rPr>
              <a:t>Моделирование</a:t>
            </a:r>
            <a:endParaRPr lang="ru-RU" sz="900" b="1" dirty="0">
              <a:solidFill>
                <a:srgbClr val="00206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432231" y="1895070"/>
            <a:ext cx="1100209" cy="90995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rgbClr val="002060"/>
                </a:solidFill>
              </a:rPr>
              <a:t>Наблюдение</a:t>
            </a:r>
            <a:endParaRPr lang="ru-RU" sz="800" b="1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776828" y="2536408"/>
            <a:ext cx="1012354" cy="87983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rgbClr val="002060"/>
                </a:solidFill>
              </a:rPr>
              <a:t>Творческие игры</a:t>
            </a:r>
            <a:endParaRPr lang="ru-RU" sz="800" b="1" dirty="0">
              <a:solidFill>
                <a:srgbClr val="00206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056572" y="2511996"/>
            <a:ext cx="928458" cy="92865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</a:rPr>
              <a:t>Методы</a:t>
            </a:r>
            <a:endParaRPr lang="ru-RU" sz="1000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Развитие познавательной деятельности дете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996" y="4201256"/>
            <a:ext cx="1715448" cy="114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1197007" y="5815064"/>
            <a:ext cx="6625047" cy="7262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675"/>
              </a:spcAft>
            </a:pPr>
            <a:r>
              <a:rPr lang="ru-RU" sz="1100" dirty="0">
                <a:solidFill>
                  <a:srgbClr val="00206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планировании работы включаются игры и задания на формирование непроизвольного внимания с помощью наглядных средств обучения, произвольного внимания и памяти, способности распределять и переключать внимание, ориентироваться в </a:t>
            </a:r>
            <a:r>
              <a:rPr lang="ru-RU" sz="1100" dirty="0" smtClean="0">
                <a:solidFill>
                  <a:srgbClr val="00206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пространстве</a:t>
            </a:r>
            <a:endParaRPr lang="ru-RU" sz="11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Дидактические игры дома с детьми 4-5 лет - Справочник педагог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5" y="2852362"/>
            <a:ext cx="1548172" cy="15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 вправо 11"/>
          <p:cNvSpPr/>
          <p:nvPr/>
        </p:nvSpPr>
        <p:spPr>
          <a:xfrm>
            <a:off x="1958143" y="1782030"/>
            <a:ext cx="4525323" cy="162888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675"/>
              </a:spcAft>
            </a:pPr>
            <a:r>
              <a:rPr lang="ru-RU" sz="11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Познавательная деятельность</a:t>
            </a:r>
            <a:r>
              <a:rPr lang="ru-RU" sz="1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– это сознательная деятельность, направленная на познание окружающей действительности с помощью психических процессов: внимания, памяти, восприятия, мышления, речи</a:t>
            </a:r>
            <a:r>
              <a:rPr lang="ru-RU" sz="1100" dirty="0">
                <a:solidFill>
                  <a:srgbClr val="00206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7853709" y="3192877"/>
            <a:ext cx="1012354" cy="87983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rgbClr val="002060"/>
                </a:solidFill>
              </a:rPr>
              <a:t>Мини-музеи</a:t>
            </a:r>
            <a:endParaRPr lang="ru-RU" sz="800" b="1" dirty="0">
              <a:solidFill>
                <a:srgbClr val="002060"/>
              </a:solidFill>
            </a:endParaRPr>
          </a:p>
        </p:txBody>
      </p:sp>
      <p:pic>
        <p:nvPicPr>
          <p:cNvPr id="35" name="Рисунок 34" descr="Самообразование, познавательное развитие ☀ дошкольников с родителями? Идеи  интересных экспериментов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912" r="274" b="6402"/>
          <a:stretch/>
        </p:blipFill>
        <p:spPr bwMode="auto">
          <a:xfrm>
            <a:off x="3092534" y="3504276"/>
            <a:ext cx="4071754" cy="22289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8" descr="задания и игры на тему цветы | Classroom decorations, Art for kids, Busy  box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32" y="4609604"/>
            <a:ext cx="1701273" cy="120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Влево, вправо. Ориентировка в пространстве. Цикл (Натали Самоний) / Стихи.ру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22" y="3260021"/>
            <a:ext cx="1892068" cy="206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Федеральный государственный образовательный стандарт дошкольного образовани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572" y="607688"/>
            <a:ext cx="671318" cy="46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87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7805"/>
            <a:ext cx="792088" cy="84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2292139" y="603134"/>
            <a:ext cx="4896544" cy="881000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2" b="1" dirty="0" smtClean="0">
                <a:solidFill>
                  <a:schemeClr val="bg1"/>
                </a:solidFill>
              </a:rPr>
              <a:t>               </a:t>
            </a:r>
          </a:p>
          <a:p>
            <a:pPr algn="ctr"/>
            <a:r>
              <a:rPr lang="ru-RU" sz="1662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Развитие коммуникации и речи ребенка с ОВЗ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55576" y="5616874"/>
            <a:ext cx="7422790" cy="8349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Работу по речевому развитию легче осуществлять в совместной деятельности, используя жесты и мимику, экспрессивную речь, привлекая и контролируя внимание </a:t>
            </a:r>
            <a:r>
              <a:rPr lang="ru-RU" sz="12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ребенка</a:t>
            </a:r>
            <a:endParaRPr lang="ru-RU" sz="1200" b="1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Пятиугольник 34"/>
          <p:cNvSpPr/>
          <p:nvPr/>
        </p:nvSpPr>
        <p:spPr>
          <a:xfrm>
            <a:off x="424153" y="2364769"/>
            <a:ext cx="4867927" cy="43170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/>
              <a:t>на отсутствии или наличии вербальных средств коммуникации</a:t>
            </a:r>
          </a:p>
        </p:txBody>
      </p:sp>
      <p:sp>
        <p:nvSpPr>
          <p:cNvPr id="36" name="Пятиугольник 35"/>
          <p:cNvSpPr/>
          <p:nvPr/>
        </p:nvSpPr>
        <p:spPr>
          <a:xfrm>
            <a:off x="433728" y="2921781"/>
            <a:ext cx="4858352" cy="454013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/>
              <a:t>на наличии или отсутствии мотивации ребенка к общению в целом, и к речевому общению в частности</a:t>
            </a:r>
          </a:p>
        </p:txBody>
      </p:sp>
      <p:sp>
        <p:nvSpPr>
          <p:cNvPr id="37" name="Пятиугольник 36"/>
          <p:cNvSpPr/>
          <p:nvPr/>
        </p:nvSpPr>
        <p:spPr>
          <a:xfrm>
            <a:off x="433728" y="3529737"/>
            <a:ext cx="4867926" cy="50411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000" dirty="0"/>
              <a:t>на способность воспринимать и распознавать ребенком обращенную к нему речь (на развитии речевого слуха и фонематического слуха как его компонента</a:t>
            </a:r>
            <a:r>
              <a:rPr lang="ru-RU" sz="1000" dirty="0" smtClean="0"/>
              <a:t>)</a:t>
            </a:r>
            <a:endParaRPr lang="ru-RU" sz="1000" dirty="0"/>
          </a:p>
        </p:txBody>
      </p:sp>
      <p:sp>
        <p:nvSpPr>
          <p:cNvPr id="38" name="Пятиугольник 37"/>
          <p:cNvSpPr/>
          <p:nvPr/>
        </p:nvSpPr>
        <p:spPr>
          <a:xfrm>
            <a:off x="424154" y="4196279"/>
            <a:ext cx="4867926" cy="341693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000" dirty="0"/>
              <a:t>на уровне понимания ребенком обращенной к нему речи</a:t>
            </a: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2483921" y="1592110"/>
            <a:ext cx="3312368" cy="720080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Акцентировать внимание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0" name="Блок-схема: ссылка на другую страницу 39"/>
          <p:cNvSpPr/>
          <p:nvPr/>
        </p:nvSpPr>
        <p:spPr>
          <a:xfrm>
            <a:off x="323528" y="1393112"/>
            <a:ext cx="2040618" cy="1029090"/>
          </a:xfrm>
          <a:prstGeom prst="flowChartOffpage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Определения </a:t>
            </a:r>
            <a:r>
              <a:rPr lang="ru-RU" sz="1200" dirty="0">
                <a:solidFill>
                  <a:srgbClr val="002060"/>
                </a:solidFill>
              </a:rPr>
              <a:t>первичности или вторичности речевого </a:t>
            </a:r>
            <a:r>
              <a:rPr lang="ru-RU" sz="1200" dirty="0" err="1" smtClean="0">
                <a:solidFill>
                  <a:srgbClr val="002060"/>
                </a:solidFill>
              </a:rPr>
              <a:t>дизонтогенеза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42" name="Рисунок 41" descr="Презентация для детей &quot;Образовательная программа дошкольного образования  (ПРОГРАММА)&quot; - скачать смотреть бесплатно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" t="25638" r="1011" b="7750"/>
          <a:stretch/>
        </p:blipFill>
        <p:spPr bwMode="auto">
          <a:xfrm>
            <a:off x="5301654" y="2556080"/>
            <a:ext cx="3573982" cy="25763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Блок-схема: ссылка на другую страницу 42"/>
          <p:cNvSpPr/>
          <p:nvPr/>
        </p:nvSpPr>
        <p:spPr>
          <a:xfrm>
            <a:off x="6516216" y="1535917"/>
            <a:ext cx="2040618" cy="1029090"/>
          </a:xfrm>
          <a:prstGeom prst="flowChartOffpage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Основная цель: формирование устной речи и навыков общения с окружающими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Методический кабинет | Весточ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488" y="647652"/>
            <a:ext cx="1224136" cy="87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Развитие речи детей на четвертом году жизни - ГБДОУ детский сад №27  комбинированного вида Красносельского района Санкт-Петербург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466" y="4299632"/>
            <a:ext cx="2655614" cy="155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Федеральный государственный образовательный стандарт дошкольного образовани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777" y="404902"/>
            <a:ext cx="544544" cy="37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17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7805"/>
            <a:ext cx="792088" cy="84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625248"/>
            <a:ext cx="4104456" cy="337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16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 этап – индивидуальные игры</a:t>
            </a:r>
            <a:endParaRPr lang="ru-RU" sz="1600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2267744" y="776194"/>
            <a:ext cx="4896544" cy="881000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2" b="1" dirty="0" smtClean="0">
                <a:solidFill>
                  <a:schemeClr val="bg1"/>
                </a:solidFill>
              </a:rPr>
              <a:t>               </a:t>
            </a:r>
          </a:p>
          <a:p>
            <a:pPr algn="ctr"/>
            <a:r>
              <a:rPr lang="ru-RU" sz="1662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Игровая деятельность ребенка с ОВЗ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4" name="Блок-схема: ссылка на другую страницу 23"/>
          <p:cNvSpPr/>
          <p:nvPr/>
        </p:nvSpPr>
        <p:spPr>
          <a:xfrm>
            <a:off x="883544" y="1867494"/>
            <a:ext cx="2376264" cy="1597080"/>
          </a:xfrm>
          <a:prstGeom prst="flowChartOffpage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индивидуальных способностей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52364" y="5877899"/>
            <a:ext cx="7452828" cy="7107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Главная задача - вовлечь ребенка с ОВЗ  в сюжетно-ролевые игры с другими детьми и </a:t>
            </a:r>
            <a:r>
              <a:rPr lang="ru-RU" sz="160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общеколлективные</a:t>
            </a: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игры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25521" y="1657194"/>
            <a:ext cx="4136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776" indent="-263776">
              <a:buClr>
                <a:srgbClr val="6DBA4E"/>
              </a:buClr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для ребенка – способ познание мира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67544" y="4087222"/>
            <a:ext cx="4104456" cy="337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16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 этап – участие в парных, групповых играх</a:t>
            </a:r>
            <a:endParaRPr lang="ru-RU" sz="1600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61578" y="4549196"/>
            <a:ext cx="4104456" cy="322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16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 этап – вовлечение в коллективные игры</a:t>
            </a:r>
            <a:endParaRPr lang="ru-RU" sz="16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95569" y="5172184"/>
            <a:ext cx="1570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B05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игре у детей </a:t>
            </a:r>
            <a:r>
              <a:rPr lang="ru-RU" sz="1200" dirty="0" smtClean="0">
                <a:solidFill>
                  <a:srgbClr val="00B05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развивается: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84053" y="4968790"/>
            <a:ext cx="423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776" indent="-263776">
              <a:buClr>
                <a:srgbClr val="6DBA4E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cs typeface="Times New Roman" panose="02020603050405020304" pitchFamily="18" charset="0"/>
              </a:rPr>
              <a:t>Общая, мелкая и артикуляционная моторика</a:t>
            </a:r>
            <a:endParaRPr lang="ru-RU" sz="1200" dirty="0">
              <a:cs typeface="Times New Roman" panose="02020603050405020304" pitchFamily="18" charset="0"/>
            </a:endParaRPr>
          </a:p>
          <a:p>
            <a:pPr marL="263776" indent="-263776">
              <a:buClr>
                <a:srgbClr val="6DBA4E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cs typeface="Times New Roman" panose="02020603050405020304" pitchFamily="18" charset="0"/>
              </a:rPr>
              <a:t>Правильное звукопроизношение и обогащается словарь</a:t>
            </a:r>
            <a:endParaRPr lang="ru-RU" sz="1200" dirty="0">
              <a:cs typeface="Times New Roman" panose="02020603050405020304" pitchFamily="18" charset="0"/>
            </a:endParaRPr>
          </a:p>
          <a:p>
            <a:pPr marL="263776" indent="-263776">
              <a:buClr>
                <a:srgbClr val="6DBA4E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cs typeface="Times New Roman" panose="02020603050405020304" pitchFamily="18" charset="0"/>
              </a:rPr>
              <a:t>Формируется грамматический строй и связная речь</a:t>
            </a:r>
          </a:p>
          <a:p>
            <a:pPr marL="263776" indent="-263776">
              <a:buClr>
                <a:srgbClr val="6DBA4E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cs typeface="Times New Roman" panose="02020603050405020304" pitchFamily="18" charset="0"/>
              </a:rPr>
              <a:t>Развивается мышление</a:t>
            </a:r>
            <a:endParaRPr lang="ru-RU" sz="1200" dirty="0">
              <a:cs typeface="Times New Roman" panose="02020603050405020304" pitchFamily="18" charset="0"/>
            </a:endParaRPr>
          </a:p>
        </p:txBody>
      </p:sp>
      <p:pic>
        <p:nvPicPr>
          <p:cNvPr id="36" name="Рисунок 35" descr="Презентация на тему: &quot;Инновационные подходы к развитию совместной игровой  деятельности у дошкольников с задержкой психического развития Выполнила  Алексанова Екатерина Научный.&quot;. Скачать бесплатно и без регистрации.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" t="15029" r="3553" b="5616"/>
          <a:stretch/>
        </p:blipFill>
        <p:spPr bwMode="auto">
          <a:xfrm>
            <a:off x="4688542" y="2324829"/>
            <a:ext cx="3456103" cy="17307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229519" y="1971565"/>
            <a:ext cx="5014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776" indent="-263776">
              <a:buClr>
                <a:srgbClr val="6DBA4E"/>
              </a:buClr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игровой деятельности дошкольников с ОВЗ</a:t>
            </a:r>
            <a:endParaRPr lang="ru-RU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2" descr="Художественно-игровая деятельность дошкольников | ДЕТСТВО-ГИ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526" y="4006934"/>
            <a:ext cx="1260459" cy="101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отека подвижных игр младшей группы - дошкольное образование, проче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375411" y="4868160"/>
            <a:ext cx="1784665" cy="91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90095">
            <a:off x="4320957" y="5238801"/>
            <a:ext cx="601308" cy="431473"/>
          </a:xfrm>
          <a:prstGeom prst="rect">
            <a:avLst/>
          </a:prstGeom>
        </p:spPr>
      </p:pic>
      <p:pic>
        <p:nvPicPr>
          <p:cNvPr id="19" name="Picture 2" descr="Федеральный государственный образовательный стандарт дошкольного образовани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159" y="631213"/>
            <a:ext cx="651855" cy="4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65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7805"/>
            <a:ext cx="792088" cy="84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155223"/>
            <a:ext cx="3816424" cy="12964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75"/>
              </a:spcAft>
            </a:pP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задача </a:t>
            </a:r>
            <a:r>
              <a:rPr lang="ru-RU" sz="16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у ребенка положительной установки на посещение детского сада и активное включение его в коррекционно- развивающий </a:t>
            </a:r>
            <a:r>
              <a:rPr lang="ru-RU" sz="16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процесс</a:t>
            </a:r>
            <a:endParaRPr lang="ru-RU" sz="1600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2061307" y="689068"/>
            <a:ext cx="4824536" cy="825138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Развитие навыков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Взаимодействие со сверстниками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4" name="Блок-схема: ссылка на другую страницу 23"/>
          <p:cNvSpPr/>
          <p:nvPr/>
        </p:nvSpPr>
        <p:spPr>
          <a:xfrm>
            <a:off x="304528" y="1879951"/>
            <a:ext cx="2260180" cy="2187534"/>
          </a:xfrm>
          <a:prstGeom prst="flowChartOffpage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Пробудить </a:t>
            </a:r>
            <a:r>
              <a:rPr lang="ru-RU" sz="1200" dirty="0">
                <a:solidFill>
                  <a:srgbClr val="002060"/>
                </a:solidFill>
              </a:rPr>
              <a:t>интерес </a:t>
            </a:r>
            <a:r>
              <a:rPr lang="ru-RU" sz="1200" dirty="0" smtClean="0">
                <a:solidFill>
                  <a:srgbClr val="002060"/>
                </a:solidFill>
              </a:rPr>
              <a:t>к </a:t>
            </a:r>
            <a:r>
              <a:rPr lang="ru-RU" sz="1200" dirty="0">
                <a:solidFill>
                  <a:srgbClr val="002060"/>
                </a:solidFill>
              </a:rPr>
              <a:t>окружающим людям, развивать </a:t>
            </a:r>
            <a:r>
              <a:rPr lang="ru-RU" sz="1200" dirty="0" smtClean="0">
                <a:solidFill>
                  <a:srgbClr val="002060"/>
                </a:solidFill>
              </a:rPr>
              <a:t>коммуникативные </a:t>
            </a:r>
            <a:r>
              <a:rPr lang="ru-RU" sz="1200" dirty="0">
                <a:solidFill>
                  <a:srgbClr val="002060"/>
                </a:solidFill>
              </a:rPr>
              <a:t>навыки, пробуждать </a:t>
            </a:r>
            <a:r>
              <a:rPr lang="ru-RU" sz="1200" dirty="0" smtClean="0">
                <a:solidFill>
                  <a:srgbClr val="002060"/>
                </a:solidFill>
              </a:rPr>
              <a:t>чувство </a:t>
            </a:r>
            <a:r>
              <a:rPr lang="ru-RU" sz="1200" dirty="0">
                <a:solidFill>
                  <a:srgbClr val="002060"/>
                </a:solidFill>
              </a:rPr>
              <a:t>сопереживания к другим людям, развивать самоконтроль в проявлении их эмоций</a:t>
            </a:r>
          </a:p>
        </p:txBody>
      </p:sp>
      <p:sp>
        <p:nvSpPr>
          <p:cNvPr id="25" name="Блок-схема: ссылка на другую страницу 24"/>
          <p:cNvSpPr/>
          <p:nvPr/>
        </p:nvSpPr>
        <p:spPr>
          <a:xfrm>
            <a:off x="6181533" y="1946582"/>
            <a:ext cx="2253003" cy="2089443"/>
          </a:xfrm>
          <a:prstGeom prst="flowChartOffpage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Стремится </a:t>
            </a:r>
            <a:r>
              <a:rPr lang="ru-RU" sz="1200" dirty="0">
                <a:solidFill>
                  <a:srgbClr val="002060"/>
                </a:solidFill>
              </a:rPr>
              <a:t>к осознанности детьми выполняемых действий, а также обратить внимание </a:t>
            </a:r>
            <a:r>
              <a:rPr lang="ru-RU" sz="1200" dirty="0" smtClean="0">
                <a:solidFill>
                  <a:srgbClr val="002060"/>
                </a:solidFill>
              </a:rPr>
              <a:t>на формирование </a:t>
            </a:r>
            <a:r>
              <a:rPr lang="ru-RU" sz="1200" dirty="0">
                <a:solidFill>
                  <a:srgbClr val="002060"/>
                </a:solidFill>
              </a:rPr>
              <a:t>мотивации к овладению </a:t>
            </a:r>
            <a:r>
              <a:rPr lang="ru-RU" sz="1200" dirty="0" smtClean="0">
                <a:solidFill>
                  <a:srgbClr val="002060"/>
                </a:solidFill>
              </a:rPr>
              <a:t>навыков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473575" y="4150814"/>
            <a:ext cx="3816424" cy="12845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75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Основными принципами обучения являются:</a:t>
            </a:r>
            <a:endParaRPr lang="ru-RU" sz="1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100" dirty="0">
                <a:solidFill>
                  <a:srgbClr val="00206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мотивирование к </a:t>
            </a:r>
            <a:r>
              <a:rPr lang="ru-RU" sz="1100" dirty="0" smtClean="0">
                <a:solidFill>
                  <a:srgbClr val="00206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образовательному </a:t>
            </a:r>
            <a:r>
              <a:rPr lang="ru-RU" sz="1100" dirty="0">
                <a:solidFill>
                  <a:srgbClr val="00206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процессу;</a:t>
            </a:r>
            <a:endParaRPr lang="ru-RU" sz="11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100" dirty="0">
                <a:solidFill>
                  <a:srgbClr val="00206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психологическая безопасность;</a:t>
            </a:r>
            <a:endParaRPr lang="ru-RU" sz="11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100" dirty="0">
                <a:solidFill>
                  <a:srgbClr val="00206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единство совместной деятельности; помощь в приспособлении к окружающим </a:t>
            </a:r>
            <a:r>
              <a:rPr lang="ru-RU" sz="1100" dirty="0" smtClean="0">
                <a:solidFill>
                  <a:srgbClr val="00206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условиям</a:t>
            </a:r>
            <a:endParaRPr lang="ru-RU" sz="11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63303" y="5627190"/>
            <a:ext cx="7371233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При </a:t>
            </a: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работе с детьми учитывать, что нервная система ребят подвижна, эмоциональный фон бывает неустойчив, ребята достаточно быстро устают, поэтому необходимо в арсенале иметь игры на физическое и эмоциональное расслабление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85842" y="836309"/>
            <a:ext cx="2160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специалистов: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педагоги-психологи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учителя-логопеды</a:t>
            </a:r>
            <a:endParaRPr lang="ru-RU" sz="10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учителя-дефектологи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руководители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инструкторы по физкультуре</a:t>
            </a:r>
            <a:endParaRPr lang="ru-RU" sz="10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 descr="Создание индивидуального образовательного маршрута дошкольника - online  presentatio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928" y="1646487"/>
            <a:ext cx="3456384" cy="2416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Федеральный государственный образовательный стандарт дошкольного образован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2814"/>
            <a:ext cx="544544" cy="37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83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7805"/>
            <a:ext cx="792088" cy="84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2267744" y="764704"/>
            <a:ext cx="4896544" cy="881000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2" b="1" dirty="0" smtClean="0">
                <a:solidFill>
                  <a:schemeClr val="bg1"/>
                </a:solidFill>
              </a:rPr>
              <a:t>               </a:t>
            </a:r>
          </a:p>
          <a:p>
            <a:pPr algn="ctr"/>
            <a:r>
              <a:rPr lang="ru-RU" sz="1662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Работа с родителями в условиях реализации ФГОС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40852" y="1483418"/>
            <a:ext cx="1684557" cy="913893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8" name="Овал 4"/>
          <p:cNvSpPr txBox="1"/>
          <p:nvPr/>
        </p:nvSpPr>
        <p:spPr>
          <a:xfrm>
            <a:off x="713753" y="1557966"/>
            <a:ext cx="1740057" cy="76770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 работы ДОО </a:t>
            </a: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семьёй</a:t>
            </a:r>
            <a:endParaRPr lang="ru-RU" sz="1200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390157" y="2436751"/>
            <a:ext cx="1488629" cy="8728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Круглые столы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Родительские собрания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38" name="AutoShape 15"/>
          <p:cNvCxnSpPr>
            <a:cxnSpLocks noChangeShapeType="1"/>
          </p:cNvCxnSpPr>
          <p:nvPr/>
        </p:nvCxnSpPr>
        <p:spPr bwMode="auto">
          <a:xfrm rot="16200000" flipH="1">
            <a:off x="891491" y="3794709"/>
            <a:ext cx="4464050" cy="360362"/>
          </a:xfrm>
          <a:prstGeom prst="bentConnector3">
            <a:avLst>
              <a:gd name="adj1" fmla="val 98108"/>
            </a:avLst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 type="triangle" w="med" len="med"/>
          </a:ln>
        </p:spPr>
      </p:cxnSp>
      <p:sp>
        <p:nvSpPr>
          <p:cNvPr id="39" name="Прямоугольник 38"/>
          <p:cNvSpPr/>
          <p:nvPr/>
        </p:nvSpPr>
        <p:spPr>
          <a:xfrm>
            <a:off x="3400474" y="3925821"/>
            <a:ext cx="1488629" cy="8728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Открытые мероприятия,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праздники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408407" y="5333934"/>
            <a:ext cx="1488629" cy="8728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Сетевое взаимодействие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400248" y="2445013"/>
            <a:ext cx="1488629" cy="8728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Анкетирование, тестирование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406687" y="3949832"/>
            <a:ext cx="1488629" cy="8728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Семейные спортивные встречи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370130" y="5336954"/>
            <a:ext cx="1488629" cy="8728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Консультации, беседы, рекомендации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7357144" y="2436751"/>
            <a:ext cx="1488629" cy="8728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Тематические выставки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7350719" y="3968314"/>
            <a:ext cx="1488629" cy="8728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Творческие конкурсы, выставки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308853" y="5333934"/>
            <a:ext cx="1488629" cy="8728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День открытых дверей</a:t>
            </a:r>
          </a:p>
        </p:txBody>
      </p:sp>
      <p:cxnSp>
        <p:nvCxnSpPr>
          <p:cNvPr id="51" name="AutoShape 14"/>
          <p:cNvCxnSpPr>
            <a:cxnSpLocks noChangeShapeType="1"/>
          </p:cNvCxnSpPr>
          <p:nvPr/>
        </p:nvCxnSpPr>
        <p:spPr bwMode="auto">
          <a:xfrm rot="16200000" flipH="1">
            <a:off x="1876947" y="3355317"/>
            <a:ext cx="2735263" cy="144462"/>
          </a:xfrm>
          <a:prstGeom prst="bentConnector3">
            <a:avLst>
              <a:gd name="adj1" fmla="val 98612"/>
            </a:avLst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 type="triangle" w="med" len="med"/>
          </a:ln>
        </p:spPr>
      </p:cxnSp>
      <p:cxnSp>
        <p:nvCxnSpPr>
          <p:cNvPr id="74" name="AutoShape 15"/>
          <p:cNvCxnSpPr>
            <a:cxnSpLocks noChangeShapeType="1"/>
          </p:cNvCxnSpPr>
          <p:nvPr/>
        </p:nvCxnSpPr>
        <p:spPr bwMode="auto">
          <a:xfrm rot="16200000" flipH="1">
            <a:off x="2967611" y="3646536"/>
            <a:ext cx="4464050" cy="360362"/>
          </a:xfrm>
          <a:prstGeom prst="bentConnector3">
            <a:avLst>
              <a:gd name="adj1" fmla="val 98108"/>
            </a:avLst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 type="triangle" w="med" len="med"/>
          </a:ln>
        </p:spPr>
      </p:cxnSp>
      <p:cxnSp>
        <p:nvCxnSpPr>
          <p:cNvPr id="75" name="AutoShape 14"/>
          <p:cNvCxnSpPr>
            <a:cxnSpLocks noChangeShapeType="1"/>
          </p:cNvCxnSpPr>
          <p:nvPr/>
        </p:nvCxnSpPr>
        <p:spPr bwMode="auto">
          <a:xfrm rot="16200000" flipH="1">
            <a:off x="3935342" y="3324498"/>
            <a:ext cx="2735263" cy="144462"/>
          </a:xfrm>
          <a:prstGeom prst="bentConnector3">
            <a:avLst>
              <a:gd name="adj1" fmla="val 98612"/>
            </a:avLst>
          </a:prstGeom>
          <a:noFill/>
          <a:ln w="76200">
            <a:solidFill>
              <a:srgbClr val="FFC000"/>
            </a:solidFill>
            <a:miter lim="800000"/>
            <a:headEnd/>
            <a:tailEnd type="triangle" w="med" len="med"/>
          </a:ln>
        </p:spPr>
      </p:cxnSp>
      <p:cxnSp>
        <p:nvCxnSpPr>
          <p:cNvPr id="76" name="AutoShape 14"/>
          <p:cNvCxnSpPr>
            <a:cxnSpLocks noChangeShapeType="1"/>
          </p:cNvCxnSpPr>
          <p:nvPr/>
        </p:nvCxnSpPr>
        <p:spPr bwMode="auto">
          <a:xfrm rot="16200000" flipH="1">
            <a:off x="5827138" y="3401346"/>
            <a:ext cx="2735263" cy="144462"/>
          </a:xfrm>
          <a:prstGeom prst="bentConnector3">
            <a:avLst>
              <a:gd name="adj1" fmla="val 98612"/>
            </a:avLst>
          </a:prstGeom>
          <a:noFill/>
          <a:ln w="76200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 type="triangle" w="med" len="med"/>
          </a:ln>
        </p:spPr>
      </p:cxnSp>
      <p:cxnSp>
        <p:nvCxnSpPr>
          <p:cNvPr id="77" name="AutoShape 15"/>
          <p:cNvCxnSpPr>
            <a:cxnSpLocks noChangeShapeType="1"/>
          </p:cNvCxnSpPr>
          <p:nvPr/>
        </p:nvCxnSpPr>
        <p:spPr bwMode="auto">
          <a:xfrm rot="16200000" flipH="1">
            <a:off x="4944938" y="3745640"/>
            <a:ext cx="4464050" cy="360362"/>
          </a:xfrm>
          <a:prstGeom prst="bentConnector3">
            <a:avLst>
              <a:gd name="adj1" fmla="val 98108"/>
            </a:avLst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 type="triangle" w="med" len="med"/>
          </a:ln>
        </p:spPr>
      </p:cxnSp>
      <p:sp>
        <p:nvSpPr>
          <p:cNvPr id="78" name="Rectangle 1"/>
          <p:cNvSpPr>
            <a:spLocks noChangeArrowheads="1"/>
          </p:cNvSpPr>
          <p:nvPr/>
        </p:nvSpPr>
        <p:spPr bwMode="auto">
          <a:xfrm>
            <a:off x="2919243" y="1737871"/>
            <a:ext cx="5878239" cy="36670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Формы взаимодействия с семьей</a:t>
            </a:r>
          </a:p>
          <a:p>
            <a:pPr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-6003" y="2299923"/>
            <a:ext cx="1692188" cy="109616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Овал 4"/>
          <p:cNvSpPr txBox="1"/>
          <p:nvPr/>
        </p:nvSpPr>
        <p:spPr>
          <a:xfrm>
            <a:off x="130794" y="2276592"/>
            <a:ext cx="1431982" cy="100957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Активизация и обогащение воспитательных умений родителей</a:t>
            </a:r>
          </a:p>
        </p:txBody>
      </p:sp>
      <p:sp>
        <p:nvSpPr>
          <p:cNvPr id="83" name="Овал 82"/>
          <p:cNvSpPr/>
          <p:nvPr/>
        </p:nvSpPr>
        <p:spPr>
          <a:xfrm>
            <a:off x="419596" y="5056589"/>
            <a:ext cx="2122920" cy="136139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725656" y="3149076"/>
            <a:ext cx="1692188" cy="109616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Овал 85"/>
          <p:cNvSpPr/>
          <p:nvPr/>
        </p:nvSpPr>
        <p:spPr>
          <a:xfrm>
            <a:off x="260400" y="4078100"/>
            <a:ext cx="1699735" cy="113858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Овал 4"/>
          <p:cNvSpPr txBox="1"/>
          <p:nvPr/>
        </p:nvSpPr>
        <p:spPr>
          <a:xfrm>
            <a:off x="260593" y="4173008"/>
            <a:ext cx="1603186" cy="915877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Объединение усилий для развития и воспитания детей</a:t>
            </a:r>
          </a:p>
        </p:txBody>
      </p:sp>
      <p:sp>
        <p:nvSpPr>
          <p:cNvPr id="88" name="Овал 4"/>
          <p:cNvSpPr txBox="1"/>
          <p:nvPr/>
        </p:nvSpPr>
        <p:spPr>
          <a:xfrm>
            <a:off x="846785" y="3217528"/>
            <a:ext cx="1440555" cy="86057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Установление доверительных, партнерских отношений с родителями</a:t>
            </a:r>
          </a:p>
        </p:txBody>
      </p:sp>
      <p:sp>
        <p:nvSpPr>
          <p:cNvPr id="89" name="Овал 4"/>
          <p:cNvSpPr txBox="1"/>
          <p:nvPr/>
        </p:nvSpPr>
        <p:spPr>
          <a:xfrm>
            <a:off x="716645" y="5045985"/>
            <a:ext cx="1572701" cy="136139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атмосферы взаимопонимания, общности интересов, эмоциональной взаимной поддержки</a:t>
            </a:r>
          </a:p>
        </p:txBody>
      </p:sp>
      <p:pic>
        <p:nvPicPr>
          <p:cNvPr id="31" name="Picture 2" descr="Федеральный государственный образовательный стандарт дошкольного образова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454" y="600072"/>
            <a:ext cx="631093" cy="43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54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373216"/>
            <a:ext cx="8208912" cy="1224136"/>
          </a:xfrm>
        </p:spPr>
        <p:txBody>
          <a:bodyPr>
            <a:noAutofit/>
          </a:bodyPr>
          <a:lstStyle/>
          <a:p>
            <a:pPr algn="l"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Контактная информация:</a:t>
            </a:r>
          </a:p>
          <a:p>
            <a:pPr algn="l"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специального и инклюзивного образования СКИРО ПК и ПРО</a:t>
            </a:r>
          </a:p>
          <a:p>
            <a:pPr algn="l"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Адрес: 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355002, г. Ставрополь, ул. Лермонтова, д. 189А.</a:t>
            </a:r>
          </a:p>
          <a:p>
            <a:pPr algn="l"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Тел</a:t>
            </a:r>
            <a:r>
              <a:rPr lang="ru-RU" altLang="ru-RU" sz="14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.: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8(8652) 99-77-61 </a:t>
            </a:r>
          </a:p>
          <a:p>
            <a:pPr algn="l"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E-</a:t>
            </a:r>
            <a:r>
              <a:rPr lang="ru-RU" alt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mail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: </a:t>
            </a:r>
            <a:r>
              <a:rPr lang="en-US" alt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mezenceva73@mail.ru</a:t>
            </a:r>
            <a:endParaRPr lang="ru-RU" alt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37" y="106065"/>
            <a:ext cx="970650" cy="103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971600" y="2204864"/>
            <a:ext cx="7704856" cy="1073874"/>
          </a:xfrm>
        </p:spPr>
        <p:txBody>
          <a:bodyPr>
            <a:normAutofit fontScale="90000"/>
          </a:bodyPr>
          <a:lstStyle/>
          <a:p>
            <a:r>
              <a:rPr lang="ru-RU" sz="3100" cap="all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3100" cap="all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3100" b="1" cap="all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Дети с ОВЗ в дошкольной организации </a:t>
            </a:r>
            <a:r>
              <a:rPr lang="ru-RU" sz="2800" cap="all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800" cap="all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800" cap="all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800" cap="all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222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708118021"/>
              </p:ext>
            </p:extLst>
          </p:nvPr>
        </p:nvGraphicFramePr>
        <p:xfrm>
          <a:off x="1089199" y="1628800"/>
          <a:ext cx="698477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</a:p>
          <a:p>
            <a:pPr algn="ctr" eaLnBrk="1" hangingPunct="1"/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00818" y="837936"/>
            <a:ext cx="2737147" cy="654103"/>
          </a:xfrm>
          <a:prstGeom prst="roundRect">
            <a:avLst/>
          </a:prstGeom>
          <a:gradFill>
            <a:gsLst>
              <a:gs pos="0">
                <a:schemeClr val="accent3"/>
              </a:gs>
              <a:gs pos="84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/>
              <a:t>Организация и методическое сопровождение инклюзивного образования в ДОУ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4611" y="1929750"/>
            <a:ext cx="1595059" cy="619929"/>
          </a:xfrm>
          <a:prstGeom prst="roundRect">
            <a:avLst/>
          </a:prstGeom>
          <a:gradFill>
            <a:gsLst>
              <a:gs pos="0">
                <a:schemeClr val="accent3"/>
              </a:gs>
              <a:gs pos="84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dk1"/>
                </a:solidFill>
              </a:rPr>
              <a:t>Создание консультативных пунктов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503" y="4019362"/>
            <a:ext cx="1742167" cy="110814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schemeClr val="dk1"/>
                </a:solidFill>
              </a:rPr>
              <a:t>Поэтапное включение ребенка с ООП в образовательный процесс </a:t>
            </a:r>
            <a:r>
              <a:rPr lang="ru-RU" sz="1200" b="1" dirty="0" smtClean="0">
                <a:solidFill>
                  <a:schemeClr val="dk1"/>
                </a:solidFill>
              </a:rPr>
              <a:t>ДОО</a:t>
            </a:r>
            <a:endParaRPr lang="ru-RU" sz="1200" b="1" dirty="0">
              <a:solidFill>
                <a:schemeClr val="dk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00837" y="4590466"/>
            <a:ext cx="2652078" cy="116297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schemeClr val="dk1"/>
                </a:solidFill>
              </a:rPr>
              <a:t>Методы и  средства обучения, проектирование и реализация </a:t>
            </a:r>
            <a:r>
              <a:rPr lang="ru-RU" sz="1200" b="1" dirty="0" smtClean="0">
                <a:solidFill>
                  <a:schemeClr val="dk1"/>
                </a:solidFill>
              </a:rPr>
              <a:t>индивидуально-образовательного маршрута </a:t>
            </a:r>
            <a:r>
              <a:rPr lang="ru-RU" sz="1200" b="1" dirty="0">
                <a:solidFill>
                  <a:schemeClr val="dk1"/>
                </a:solidFill>
              </a:rPr>
              <a:t>ребенка с ООП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59389" y="824713"/>
            <a:ext cx="1368152" cy="6638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dk1"/>
                </a:solidFill>
              </a:rPr>
              <a:t>Диагностика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27541" y="644525"/>
            <a:ext cx="1754198" cy="66541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dk1"/>
                </a:solidFill>
              </a:rPr>
              <a:t>Педагогические кадры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338977" y="877890"/>
            <a:ext cx="1732759" cy="86409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dk1"/>
                </a:solidFill>
              </a:rPr>
              <a:t>Развивающая </a:t>
            </a:r>
            <a:r>
              <a:rPr lang="ru-RU" sz="1400" b="1" dirty="0">
                <a:solidFill>
                  <a:schemeClr val="dk1"/>
                </a:solidFill>
              </a:rPr>
              <a:t>предметно-пространственная среда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491834" y="2091376"/>
            <a:ext cx="1563837" cy="722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schemeClr val="dk1"/>
                </a:solidFill>
              </a:rPr>
              <a:t>Субъекты инклюзивного образовательного процесса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926587" y="4293096"/>
            <a:ext cx="1771204" cy="12042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schemeClr val="dk1"/>
                </a:solidFill>
              </a:rPr>
              <a:t>Оценка создания условий реализации ООП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99099" y="4590466"/>
            <a:ext cx="2332399" cy="11629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schemeClr val="dk1"/>
                </a:solidFill>
              </a:rPr>
              <a:t>Мониторинг реализации инклюзивного образования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700837" y="5855710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Задача ФГОС дошкольного образования   -   позитивная социализация и индивидуализация личности ребенка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93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6" y="272121"/>
            <a:ext cx="597563" cy="63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11"/>
          <p:cNvSpPr txBox="1">
            <a:spLocks noChangeArrowheads="1"/>
          </p:cNvSpPr>
          <p:nvPr/>
        </p:nvSpPr>
        <p:spPr bwMode="auto">
          <a:xfrm>
            <a:off x="1011899" y="67200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Блок-схема: ссылка на другую страницу 28"/>
          <p:cNvSpPr/>
          <p:nvPr/>
        </p:nvSpPr>
        <p:spPr>
          <a:xfrm>
            <a:off x="827584" y="1290086"/>
            <a:ext cx="3312368" cy="4241622"/>
          </a:xfrm>
          <a:prstGeom prst="flowChartOffpage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Образование осуществляется с учетом индивидуальных особенностей воспитанников по основным линиям развития личности ребенка</a:t>
            </a:r>
          </a:p>
          <a:p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(ФГОС дошкольного образования от 17.10.2013г. №1155 «Об утверждении ФГОС ДО»):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физическое развитие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социально-коммуникативное развитие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познавательное развитие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речевое развитие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художественно-эстетическое развитие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4725144"/>
            <a:ext cx="3719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Размещены </a:t>
            </a:r>
            <a:r>
              <a:rPr lang="ru-RU" sz="1200" b="1" dirty="0">
                <a:solidFill>
                  <a:srgbClr val="002060"/>
                </a:solidFill>
              </a:rPr>
              <a:t>в реестре примерных основных общеобразовательных программ  (http://fgosreestr.ru).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427984" y="1484784"/>
            <a:ext cx="4846290" cy="3500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46" b="1" dirty="0">
                <a:solidFill>
                  <a:schemeClr val="accent1">
                    <a:lumMod val="75000"/>
                  </a:schemeClr>
                </a:solidFill>
              </a:rPr>
              <a:t>Разработаны и реализуются АООП дошкольного образования для детей: 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ru-RU" sz="1846" dirty="0">
                <a:solidFill>
                  <a:schemeClr val="accent1">
                    <a:lumMod val="75000"/>
                  </a:schemeClr>
                </a:solidFill>
              </a:rPr>
              <a:t>с задержкой психического </a:t>
            </a:r>
            <a:r>
              <a:rPr lang="ru-RU" sz="1846" dirty="0" smtClean="0">
                <a:solidFill>
                  <a:schemeClr val="accent1">
                    <a:lumMod val="75000"/>
                  </a:schemeClr>
                </a:solidFill>
              </a:rPr>
              <a:t>развития;</a:t>
            </a:r>
            <a:endParaRPr lang="ru-RU" sz="1846" dirty="0">
              <a:solidFill>
                <a:schemeClr val="accent1">
                  <a:lumMod val="75000"/>
                </a:schemeClr>
              </a:solidFill>
            </a:endParaRP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ru-RU" sz="1846" dirty="0">
                <a:solidFill>
                  <a:schemeClr val="accent1">
                    <a:lumMod val="75000"/>
                  </a:schemeClr>
                </a:solidFill>
              </a:rPr>
              <a:t>с тяжелыми нарушениями </a:t>
            </a:r>
            <a:r>
              <a:rPr lang="ru-RU" sz="1846" dirty="0" smtClean="0">
                <a:solidFill>
                  <a:schemeClr val="accent1">
                    <a:lumMod val="75000"/>
                  </a:schemeClr>
                </a:solidFill>
              </a:rPr>
              <a:t>речи;</a:t>
            </a:r>
            <a:endParaRPr lang="ru-RU" sz="1846" dirty="0">
              <a:solidFill>
                <a:schemeClr val="accent1">
                  <a:lumMod val="75000"/>
                </a:schemeClr>
              </a:solidFill>
            </a:endParaRP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ru-RU" sz="1846" dirty="0">
                <a:solidFill>
                  <a:schemeClr val="accent1">
                    <a:lumMod val="75000"/>
                  </a:schemeClr>
                </a:solidFill>
              </a:rPr>
              <a:t>с умственной отсталостью (интеллектуальными нарушениями)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ru-RU" sz="1846" dirty="0">
                <a:solidFill>
                  <a:schemeClr val="accent1">
                    <a:lumMod val="75000"/>
                  </a:schemeClr>
                </a:solidFill>
              </a:rPr>
              <a:t>с нарушениями опорно-двигательного </a:t>
            </a:r>
            <a:r>
              <a:rPr lang="ru-RU" sz="1846" dirty="0" smtClean="0">
                <a:solidFill>
                  <a:schemeClr val="accent1">
                    <a:lumMod val="75000"/>
                  </a:schemeClr>
                </a:solidFill>
              </a:rPr>
              <a:t>аппарата;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ru-RU" sz="1846" dirty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ru-RU" sz="1846" dirty="0" smtClean="0">
                <a:solidFill>
                  <a:schemeClr val="accent1">
                    <a:lumMod val="75000"/>
                  </a:schemeClr>
                </a:solidFill>
              </a:rPr>
              <a:t> нарушением зрения;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ru-RU" sz="1846" dirty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ru-RU" sz="1846" dirty="0" smtClean="0">
                <a:solidFill>
                  <a:schemeClr val="accent1">
                    <a:lumMod val="75000"/>
                  </a:schemeClr>
                </a:solidFill>
              </a:rPr>
              <a:t> нарушением слуха;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ru-RU" sz="1846" dirty="0" smtClean="0">
                <a:solidFill>
                  <a:schemeClr val="accent1">
                    <a:lumMod val="75000"/>
                  </a:schemeClr>
                </a:solidFill>
              </a:rPr>
              <a:t>с расстройствами аутистического спектра.</a:t>
            </a:r>
            <a:endParaRPr lang="en-US" sz="1846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63776" indent="-263776">
              <a:buFont typeface="Arial" panose="020B0604020202020204" pitchFamily="34" charset="0"/>
              <a:buChar char="•"/>
            </a:pPr>
            <a:endParaRPr lang="ru-RU" sz="1846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12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543430" y="1530099"/>
            <a:ext cx="352839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Профессиональная квалификация педагогов и специалистов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51911" y="2377045"/>
            <a:ext cx="3528392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Организация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предметно-пространственной </a:t>
            </a:r>
            <a:r>
              <a:rPr lang="ru-RU" sz="1400" b="1" dirty="0">
                <a:solidFill>
                  <a:srgbClr val="002060"/>
                </a:solidFill>
              </a:rPr>
              <a:t>среды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63798" y="3237035"/>
            <a:ext cx="3528392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Организация отношений между участниками образовательного процесса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119672" y="1501829"/>
            <a:ext cx="352839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Развивают социальные умения, знания, коммуникативные навыки детей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133215" y="2396040"/>
            <a:ext cx="3528392" cy="8046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002060"/>
                </a:solidFill>
              </a:rPr>
              <a:t>Содержательно-насыщенная, трансформированная, полифункциональная, вариативная, доступная, безопасная</a:t>
            </a:r>
            <a:endParaRPr lang="ru-RU" sz="1300" dirty="0">
              <a:solidFill>
                <a:srgbClr val="00206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133215" y="3314236"/>
            <a:ext cx="3528392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Работа единой профессиональной команды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907704" y="819535"/>
            <a:ext cx="6192688" cy="5040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Условия реализации инклюзивного образования в ДОО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1011899" y="67200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 rot="3121169">
            <a:off x="4432828" y="1547558"/>
            <a:ext cx="304008" cy="704167"/>
            <a:chOff x="678699" y="1040355"/>
            <a:chExt cx="304008" cy="70416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9" name="Двойная стрелка влево/вправо 18"/>
            <p:cNvSpPr/>
            <p:nvPr/>
          </p:nvSpPr>
          <p:spPr>
            <a:xfrm rot="18435117">
              <a:off x="478619" y="1240435"/>
              <a:ext cx="704167" cy="304008"/>
            </a:xfrm>
            <a:prstGeom prst="leftRightArrow">
              <a:avLst>
                <a:gd name="adj1" fmla="val 60000"/>
                <a:gd name="adj2" fmla="val 5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20" name="Двойная стрелка влево/вправо 4"/>
            <p:cNvSpPr txBox="1"/>
            <p:nvPr/>
          </p:nvSpPr>
          <p:spPr>
            <a:xfrm rot="18435117">
              <a:off x="569821" y="1301237"/>
              <a:ext cx="521763" cy="1824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/>
            </a:p>
          </p:txBody>
        </p:sp>
      </p:grpSp>
      <p:grpSp>
        <p:nvGrpSpPr>
          <p:cNvPr id="21" name="Группа 20"/>
          <p:cNvGrpSpPr/>
          <p:nvPr/>
        </p:nvGrpSpPr>
        <p:grpSpPr>
          <a:xfrm rot="3121169">
            <a:off x="4423402" y="3233871"/>
            <a:ext cx="304008" cy="704167"/>
            <a:chOff x="678699" y="1040355"/>
            <a:chExt cx="304008" cy="70416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2" name="Двойная стрелка влево/вправо 21"/>
            <p:cNvSpPr/>
            <p:nvPr/>
          </p:nvSpPr>
          <p:spPr>
            <a:xfrm rot="18435117">
              <a:off x="478619" y="1240435"/>
              <a:ext cx="704167" cy="304008"/>
            </a:xfrm>
            <a:prstGeom prst="leftRightArrow">
              <a:avLst>
                <a:gd name="adj1" fmla="val 60000"/>
                <a:gd name="adj2" fmla="val 5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23" name="Двойная стрелка влево/вправо 4"/>
            <p:cNvSpPr txBox="1"/>
            <p:nvPr/>
          </p:nvSpPr>
          <p:spPr>
            <a:xfrm rot="18435117">
              <a:off x="569821" y="1301237"/>
              <a:ext cx="521763" cy="1824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/>
            </a:p>
          </p:txBody>
        </p:sp>
      </p:grpSp>
      <p:grpSp>
        <p:nvGrpSpPr>
          <p:cNvPr id="24" name="Группа 23"/>
          <p:cNvGrpSpPr/>
          <p:nvPr/>
        </p:nvGrpSpPr>
        <p:grpSpPr>
          <a:xfrm rot="3121169">
            <a:off x="4454754" y="2432773"/>
            <a:ext cx="304008" cy="704167"/>
            <a:chOff x="678699" y="1040355"/>
            <a:chExt cx="304008" cy="70416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5" name="Двойная стрелка влево/вправо 24"/>
            <p:cNvSpPr/>
            <p:nvPr/>
          </p:nvSpPr>
          <p:spPr>
            <a:xfrm rot="18435117">
              <a:off x="478619" y="1240435"/>
              <a:ext cx="704167" cy="304008"/>
            </a:xfrm>
            <a:prstGeom prst="leftRightArrow">
              <a:avLst>
                <a:gd name="adj1" fmla="val 60000"/>
                <a:gd name="adj2" fmla="val 5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29" name="Двойная стрелка влево/вправо 4"/>
            <p:cNvSpPr txBox="1"/>
            <p:nvPr/>
          </p:nvSpPr>
          <p:spPr>
            <a:xfrm rot="18435117">
              <a:off x="569821" y="1301237"/>
              <a:ext cx="521763" cy="1824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/>
            </a:p>
          </p:txBody>
        </p:sp>
      </p:grpSp>
      <p:pic>
        <p:nvPicPr>
          <p:cNvPr id="31" name="Рисунок 30" descr="МБДОУ - детский сад &quot;Детство&quot; - Инклюзивное образование детей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2" r="186" b="1741"/>
          <a:stretch/>
        </p:blipFill>
        <p:spPr bwMode="auto">
          <a:xfrm>
            <a:off x="2376736" y="4147858"/>
            <a:ext cx="4176464" cy="25266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Овал 4"/>
          <p:cNvSpPr/>
          <p:nvPr/>
        </p:nvSpPr>
        <p:spPr>
          <a:xfrm>
            <a:off x="5119672" y="5841259"/>
            <a:ext cx="1010733" cy="2600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4300603" y="4147858"/>
            <a:ext cx="1110243" cy="24134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540247" y="4252743"/>
            <a:ext cx="10801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ППкДО</a:t>
            </a:r>
            <a:endParaRPr lang="ru-RU" sz="9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08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6" y="272121"/>
            <a:ext cx="597563" cy="63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11"/>
          <p:cNvSpPr txBox="1">
            <a:spLocks noChangeArrowheads="1"/>
          </p:cNvSpPr>
          <p:nvPr/>
        </p:nvSpPr>
        <p:spPr bwMode="auto">
          <a:xfrm>
            <a:off x="1089199" y="8701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Блок-схема: ссылка на другую страницу 44"/>
          <p:cNvSpPr/>
          <p:nvPr/>
        </p:nvSpPr>
        <p:spPr>
          <a:xfrm>
            <a:off x="5220072" y="1268760"/>
            <a:ext cx="3528392" cy="4241622"/>
          </a:xfrm>
          <a:prstGeom prst="flowChartOffpage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 err="1">
                <a:solidFill>
                  <a:srgbClr val="002060"/>
                </a:solidFill>
              </a:rPr>
              <a:t>гиперактивность</a:t>
            </a:r>
            <a:r>
              <a:rPr lang="ru-RU" sz="1400" dirty="0">
                <a:solidFill>
                  <a:srgbClr val="002060"/>
                </a:solidFill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неврозы;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страхи;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повышенная тревожность;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быстрая утомляемость;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нарушения навыков самообслуживания;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социальная </a:t>
            </a:r>
            <a:r>
              <a:rPr lang="ru-RU" sz="1400" dirty="0" err="1">
                <a:solidFill>
                  <a:srgbClr val="002060"/>
                </a:solidFill>
              </a:rPr>
              <a:t>дезадаптация</a:t>
            </a:r>
            <a:r>
              <a:rPr lang="ru-RU" sz="1400" dirty="0">
                <a:solidFill>
                  <a:srgbClr val="002060"/>
                </a:solidFill>
              </a:rPr>
              <a:t>, трудности при установлении эмоциональных контактов;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склонность ребенка к однообразным действиям – моторным, речевым и пр. </a:t>
            </a:r>
            <a:endParaRPr lang="ru-RU" sz="1400" dirty="0">
              <a:solidFill>
                <a:srgbClr val="002060"/>
              </a:solidFill>
              <a:effectLst/>
            </a:endParaRPr>
          </a:p>
        </p:txBody>
      </p:sp>
      <p:sp>
        <p:nvSpPr>
          <p:cNvPr id="47" name="Блок-схема: ссылка на другую страницу 46"/>
          <p:cNvSpPr/>
          <p:nvPr/>
        </p:nvSpPr>
        <p:spPr>
          <a:xfrm>
            <a:off x="611560" y="1268760"/>
            <a:ext cx="3312368" cy="4241622"/>
          </a:xfrm>
          <a:prstGeom prst="flowChartOffpage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Какие дети входят в категорию с ОВЗ в детском саду?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с задержкой психического развития;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с тяжелыми нарушениями речи;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с умственной отсталостью (интеллектуальными нарушениями)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с нарушениями опорно-двигательного аппарата;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с нарушением зрения;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с нарушением слуха;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с расстройствами аутистического спектра.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Стрелка вправо 47"/>
          <p:cNvSpPr/>
          <p:nvPr/>
        </p:nvSpPr>
        <p:spPr>
          <a:xfrm>
            <a:off x="3779912" y="2852936"/>
            <a:ext cx="1440160" cy="720080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Признаки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1511660" y="5630763"/>
            <a:ext cx="6264696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Приоритетной целью интегрированной группы является социализация детей с ОВЗ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с двумя скругленными противолежащими углами 60"/>
          <p:cNvSpPr/>
          <p:nvPr/>
        </p:nvSpPr>
        <p:spPr>
          <a:xfrm>
            <a:off x="2297088" y="4231541"/>
            <a:ext cx="4176464" cy="1169551"/>
          </a:xfrm>
          <a:prstGeom prst="round2DiagRect">
            <a:avLst>
              <a:gd name="adj1" fmla="val 16667"/>
              <a:gd name="adj2" fmla="val 11424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2657128" y="4286186"/>
            <a:ext cx="34563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ru-RU" sz="12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имеющие разные возможности и нарушения развития, должны научиться взаимодействовать и общаться в одной группе, развивать свой </a:t>
            </a:r>
            <a:r>
              <a:rPr lang="ru-RU" sz="12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потенциал</a:t>
            </a:r>
          </a:p>
          <a:p>
            <a:pPr algn="ctr">
              <a:spcAft>
                <a:spcPts val="0"/>
              </a:spcAft>
            </a:pPr>
            <a:r>
              <a:rPr lang="ru-RU" sz="12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(интеллектуальный и личностный) </a:t>
            </a:r>
            <a:endParaRPr lang="ru-RU" sz="12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28431" y="699696"/>
            <a:ext cx="323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C00000"/>
                </a:solidFill>
              </a:rPr>
              <a:t>Для детей с ОВЗ дошкольная организация – начальная </a:t>
            </a:r>
            <a:r>
              <a:rPr lang="ru-RU" sz="1200" dirty="0" smtClean="0">
                <a:solidFill>
                  <a:srgbClr val="C00000"/>
                </a:solidFill>
              </a:rPr>
              <a:t>ступень к социализации</a:t>
            </a:r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8194" name="Picture 2" descr="Проект «Мы вместе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397" y="664880"/>
            <a:ext cx="989205" cy="9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31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7805"/>
            <a:ext cx="792088" cy="84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9532" y="3869665"/>
            <a:ext cx="3816424" cy="12964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75"/>
              </a:spcAft>
            </a:pP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задача </a:t>
            </a:r>
            <a:r>
              <a:rPr lang="ru-RU" sz="16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у ребенка положительной установки на посещение детского сада и активное включение его в коррекционно- развивающий </a:t>
            </a:r>
            <a:r>
              <a:rPr lang="ru-RU" sz="16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процесс</a:t>
            </a:r>
            <a:endParaRPr lang="ru-RU" sz="1600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 rot="1984918">
            <a:off x="3167031" y="2102927"/>
            <a:ext cx="304008" cy="704167"/>
            <a:chOff x="678699" y="1040355"/>
            <a:chExt cx="304008" cy="70416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9" name="Двойная стрелка влево/вправо 18"/>
            <p:cNvSpPr/>
            <p:nvPr/>
          </p:nvSpPr>
          <p:spPr>
            <a:xfrm rot="18435117">
              <a:off x="478619" y="1240435"/>
              <a:ext cx="704167" cy="304008"/>
            </a:xfrm>
            <a:prstGeom prst="leftRightArrow">
              <a:avLst>
                <a:gd name="adj1" fmla="val 60000"/>
                <a:gd name="adj2" fmla="val 5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20" name="Двойная стрелка влево/вправо 4"/>
            <p:cNvSpPr txBox="1"/>
            <p:nvPr/>
          </p:nvSpPr>
          <p:spPr>
            <a:xfrm rot="18435117">
              <a:off x="569821" y="1301237"/>
              <a:ext cx="521763" cy="1824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/>
            </a:p>
          </p:txBody>
        </p:sp>
      </p:grpSp>
      <p:sp>
        <p:nvSpPr>
          <p:cNvPr id="22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2267744" y="776194"/>
            <a:ext cx="4896544" cy="881000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2" b="1" dirty="0" smtClean="0">
                <a:solidFill>
                  <a:schemeClr val="bg1"/>
                </a:solidFill>
              </a:rPr>
              <a:t>               </a:t>
            </a:r>
          </a:p>
          <a:p>
            <a:pPr algn="ctr"/>
            <a:r>
              <a:rPr lang="ru-RU" sz="1662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Социализация ребенка с ОВЗ в ДОО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4" name="Блок-схема: ссылка на другую страницу 23"/>
          <p:cNvSpPr/>
          <p:nvPr/>
        </p:nvSpPr>
        <p:spPr>
          <a:xfrm>
            <a:off x="827584" y="2066762"/>
            <a:ext cx="1972091" cy="1597080"/>
          </a:xfrm>
          <a:prstGeom prst="flowChartOffpage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ребенка с ОВЗ 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ДОО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Блок-схема: ссылка на другую страницу 24"/>
          <p:cNvSpPr/>
          <p:nvPr/>
        </p:nvSpPr>
        <p:spPr>
          <a:xfrm>
            <a:off x="6693159" y="2066762"/>
            <a:ext cx="1993641" cy="1679521"/>
          </a:xfrm>
          <a:prstGeom prst="flowChartOffpage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детей в рамках группы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3719940" y="1713606"/>
            <a:ext cx="1692188" cy="109616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Этапы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 rot="4666907">
            <a:off x="5898464" y="2093864"/>
            <a:ext cx="304008" cy="704167"/>
            <a:chOff x="678699" y="1040355"/>
            <a:chExt cx="304008" cy="70416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8" name="Двойная стрелка влево/вправо 27"/>
            <p:cNvSpPr/>
            <p:nvPr/>
          </p:nvSpPr>
          <p:spPr>
            <a:xfrm rot="18435117">
              <a:off x="478619" y="1240435"/>
              <a:ext cx="704167" cy="304008"/>
            </a:xfrm>
            <a:prstGeom prst="leftRightArrow">
              <a:avLst>
                <a:gd name="adj1" fmla="val 60000"/>
                <a:gd name="adj2" fmla="val 5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29" name="Двойная стрелка влево/вправо 4"/>
            <p:cNvSpPr txBox="1"/>
            <p:nvPr/>
          </p:nvSpPr>
          <p:spPr>
            <a:xfrm rot="18435117">
              <a:off x="569821" y="1301237"/>
              <a:ext cx="521763" cy="1824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/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4988200" y="3865167"/>
            <a:ext cx="3816424" cy="12964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75"/>
              </a:spcAft>
            </a:pPr>
            <a:r>
              <a:rPr lang="ru-RU" sz="16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Ребёнок </a:t>
            </a: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овладевает первоначальными навыками общения, </a:t>
            </a:r>
            <a:r>
              <a:rPr lang="ru-RU" sz="16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endParaRPr lang="ru-RU" sz="1600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583668" y="5577801"/>
            <a:ext cx="6264696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Главной задачей социализации детей с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ОВЗ -вовлечение в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детский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коллектив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Федеральный государственный образовательный стандарт дошкольного образова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412" y="614565"/>
            <a:ext cx="682893" cy="46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55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7805"/>
            <a:ext cx="792088" cy="84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208041" y="3324732"/>
            <a:ext cx="2178942" cy="179006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2050" name="Picture 2" descr="Музыкальный теат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1" y="3190999"/>
            <a:ext cx="1484880" cy="133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Шестиугольник 4"/>
          <p:cNvSpPr txBox="1"/>
          <p:nvPr/>
        </p:nvSpPr>
        <p:spPr>
          <a:xfrm>
            <a:off x="409179" y="4304603"/>
            <a:ext cx="1792338" cy="66443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rgbClr val="002060"/>
                </a:solidFill>
                <a:latin typeface="Constantia"/>
                <a:ea typeface="+mn-ea"/>
                <a:cs typeface="+mn-cs"/>
              </a:rPr>
              <a:t>Музыкально-художественная</a:t>
            </a:r>
            <a:endParaRPr lang="ru-RU" sz="1400" b="1" kern="1200" dirty="0">
              <a:solidFill>
                <a:srgbClr val="002060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3123270" y="3924574"/>
            <a:ext cx="2698717" cy="183458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37" name="Picture 6" descr="Детский театр Цена - договорная., Новосибирск - НГС.ОБЪЯВЛЕН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60" y="4112224"/>
            <a:ext cx="1443536" cy="96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Шестиугольник 4"/>
          <p:cNvSpPr txBox="1"/>
          <p:nvPr/>
        </p:nvSpPr>
        <p:spPr>
          <a:xfrm>
            <a:off x="3485982" y="5044718"/>
            <a:ext cx="1776099" cy="392415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rgbClr val="002060"/>
                </a:solidFill>
                <a:latin typeface="Constantia"/>
                <a:ea typeface="+mn-ea"/>
                <a:cs typeface="+mn-cs"/>
              </a:rPr>
              <a:t>Коммуникативная</a:t>
            </a:r>
            <a:endParaRPr lang="ru-RU" sz="1400" b="1" kern="1200" dirty="0">
              <a:solidFill>
                <a:srgbClr val="002060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851238" y="921373"/>
            <a:ext cx="2222107" cy="173979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40" name="Picture 2" descr="дети играют в лего - Мои рисунки до 2014 год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158" y="1220233"/>
            <a:ext cx="1130313" cy="57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Шестиугольник 4"/>
          <p:cNvSpPr txBox="1"/>
          <p:nvPr/>
        </p:nvSpPr>
        <p:spPr>
          <a:xfrm>
            <a:off x="1451184" y="1624099"/>
            <a:ext cx="1372059" cy="66443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rgbClr val="002060"/>
                </a:solidFill>
                <a:latin typeface="Constantia"/>
                <a:ea typeface="+mn-ea"/>
                <a:cs typeface="+mn-cs"/>
              </a:rPr>
              <a:t>Игровая</a:t>
            </a:r>
            <a:endParaRPr lang="ru-RU" sz="1600" b="1" kern="1200" dirty="0">
              <a:solidFill>
                <a:srgbClr val="002060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4235029" y="1021099"/>
            <a:ext cx="2505823" cy="17912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44" name="Picture 10" descr="Иллюстрация мальчика с лупой | Премиум вектор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929" y="1187440"/>
            <a:ext cx="1002983" cy="100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Шестиугольник 4"/>
          <p:cNvSpPr txBox="1"/>
          <p:nvPr/>
        </p:nvSpPr>
        <p:spPr>
          <a:xfrm>
            <a:off x="4641765" y="2056126"/>
            <a:ext cx="1995069" cy="606446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rgbClr val="002060"/>
                </a:solidFill>
                <a:latin typeface="Constantia"/>
                <a:ea typeface="+mn-ea"/>
                <a:cs typeface="+mn-cs"/>
              </a:rPr>
              <a:t>Познавательно-исследовательская</a:t>
            </a:r>
            <a:endParaRPr lang="ru-RU" sz="1200" b="1" kern="1200" dirty="0">
              <a:solidFill>
                <a:srgbClr val="002060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323528" y="2158860"/>
            <a:ext cx="2166501" cy="143473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47" name="Picture 8" descr="Рекомендации для родителей &quot;ТРУДОВАЯ ДЕЯТЕЛЬНОСТЬ РЕБЕНКА&quot; (дошкольный  возраст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21" y="2404166"/>
            <a:ext cx="1217756" cy="75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Шестиугольник 4"/>
          <p:cNvSpPr txBox="1"/>
          <p:nvPr/>
        </p:nvSpPr>
        <p:spPr>
          <a:xfrm>
            <a:off x="724469" y="2976603"/>
            <a:ext cx="1372059" cy="66443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rgbClr val="002060"/>
                </a:solidFill>
                <a:latin typeface="Constantia"/>
                <a:ea typeface="+mn-ea"/>
                <a:cs typeface="+mn-cs"/>
              </a:rPr>
              <a:t>Трудовая</a:t>
            </a:r>
            <a:endParaRPr lang="ru-RU" sz="1600" b="1" kern="1200" dirty="0">
              <a:solidFill>
                <a:srgbClr val="002060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1123141" y="4851393"/>
            <a:ext cx="2232723" cy="132396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50" name="Picture 14" descr="Педагогический коллектив: Группа Почемучк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604" y="4979828"/>
            <a:ext cx="1320081" cy="97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Шестиугольник 4"/>
          <p:cNvSpPr txBox="1"/>
          <p:nvPr/>
        </p:nvSpPr>
        <p:spPr>
          <a:xfrm>
            <a:off x="1617486" y="5864130"/>
            <a:ext cx="1372059" cy="368714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rgbClr val="002060"/>
                </a:solidFill>
                <a:latin typeface="Constantia"/>
                <a:ea typeface="+mn-ea"/>
                <a:cs typeface="+mn-cs"/>
              </a:rPr>
              <a:t>Чтение</a:t>
            </a:r>
            <a:endParaRPr lang="ru-RU" sz="1600" b="1" kern="1200" dirty="0">
              <a:solidFill>
                <a:srgbClr val="002060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2629824" y="863206"/>
            <a:ext cx="2434486" cy="182452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53" name="Picture 12" descr="ЭВРИКА: Проектные и игровые технологии как средство творческого развития на  уроках изобразительного искусств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514" y="1005608"/>
            <a:ext cx="1272907" cy="87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Шестиугольник 4"/>
          <p:cNvSpPr txBox="1"/>
          <p:nvPr/>
        </p:nvSpPr>
        <p:spPr>
          <a:xfrm>
            <a:off x="2995134" y="1896274"/>
            <a:ext cx="1867866" cy="453608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rgbClr val="002060"/>
                </a:solidFill>
                <a:latin typeface="Constantia"/>
                <a:ea typeface="+mn-ea"/>
                <a:cs typeface="+mn-cs"/>
              </a:rPr>
              <a:t>Продуктивная</a:t>
            </a:r>
            <a:endParaRPr lang="ru-RU" sz="1600" b="1" kern="1200" dirty="0">
              <a:solidFill>
                <a:srgbClr val="002060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90353" y="2777992"/>
            <a:ext cx="38698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Включение </a:t>
            </a:r>
            <a:r>
              <a:rPr lang="ru-RU" sz="2000" b="1" dirty="0">
                <a:solidFill>
                  <a:srgbClr val="002060"/>
                </a:solidFill>
              </a:rPr>
              <a:t>детей с ОВЗ в систему </a:t>
            </a:r>
            <a:r>
              <a:rPr lang="ru-RU" sz="2000" b="1" dirty="0" smtClean="0">
                <a:solidFill>
                  <a:srgbClr val="002060"/>
                </a:solidFill>
              </a:rPr>
              <a:t>социальных</a:t>
            </a:r>
            <a:r>
              <a:rPr lang="ru-RU" sz="2000" b="1" dirty="0">
                <a:solidFill>
                  <a:srgbClr val="002060"/>
                </a:solidFill>
              </a:rPr>
              <a:t> отношений по средствам детских видов деятельности </a:t>
            </a:r>
          </a:p>
        </p:txBody>
      </p:sp>
      <p:sp>
        <p:nvSpPr>
          <p:cNvPr id="31" name="Блок-схема: ссылка на другую страницу 30"/>
          <p:cNvSpPr/>
          <p:nvPr/>
        </p:nvSpPr>
        <p:spPr>
          <a:xfrm>
            <a:off x="6005448" y="2887474"/>
            <a:ext cx="3025618" cy="3732187"/>
          </a:xfrm>
          <a:prstGeom prst="flowChartOffpage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1400" dirty="0">
              <a:solidFill>
                <a:srgbClr val="002060"/>
              </a:solidFill>
              <a:effectLst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098377" y="3039223"/>
            <a:ext cx="30482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1200" b="1" dirty="0">
                <a:solidFill>
                  <a:srgbClr val="C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предусмотреть увеличение времени </a:t>
            </a:r>
            <a:r>
              <a:rPr lang="ru-RU" sz="1200" b="1" dirty="0" smtClean="0">
                <a:solidFill>
                  <a:srgbClr val="C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отводимого </a:t>
            </a:r>
          </a:p>
          <a:p>
            <a:r>
              <a:rPr lang="ru-RU" sz="1200" b="1" dirty="0" smtClean="0">
                <a:solidFill>
                  <a:srgbClr val="C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b="1" dirty="0">
                <a:solidFill>
                  <a:srgbClr val="C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режимные </a:t>
            </a:r>
            <a:r>
              <a:rPr lang="ru-RU" sz="1200" b="1" dirty="0" smtClean="0">
                <a:solidFill>
                  <a:srgbClr val="C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моменты: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 пищи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различные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упражнения на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релаксацию (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дыхательная и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гимнастика):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гимнастика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глаз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динамические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паузы, </a:t>
            </a:r>
            <a:endParaRPr lang="ru-RU" sz="1200" dirty="0" smtClean="0">
              <a:solidFill>
                <a:schemeClr val="accent1">
                  <a:lumMod val="75000"/>
                </a:schemeClr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err="1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логоритмические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упражнения, </a:t>
            </a:r>
            <a:endParaRPr lang="ru-RU" sz="1200" dirty="0" smtClean="0">
              <a:solidFill>
                <a:schemeClr val="accent1">
                  <a:lumMod val="75000"/>
                </a:schemeClr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водой и песком, </a:t>
            </a:r>
            <a:endParaRPr lang="ru-RU" sz="1200" dirty="0" smtClean="0">
              <a:solidFill>
                <a:schemeClr val="accent1">
                  <a:lumMod val="75000"/>
                </a:schemeClr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самомассаж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сенсорные тропы, </a:t>
            </a:r>
            <a:endParaRPr lang="ru-RU" sz="1200" dirty="0" smtClean="0">
              <a:solidFill>
                <a:schemeClr val="accent1">
                  <a:lumMod val="75000"/>
                </a:schemeClr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ребристые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дорожки, </a:t>
            </a:r>
            <a:endParaRPr lang="ru-RU" sz="1200" dirty="0" smtClean="0">
              <a:solidFill>
                <a:schemeClr val="accent1">
                  <a:lumMod val="75000"/>
                </a:schemeClr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тактильные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панно и коврики, </a:t>
            </a:r>
            <a:endParaRPr lang="ru-RU" sz="1200" dirty="0" smtClean="0">
              <a:solidFill>
                <a:schemeClr val="accent1">
                  <a:lumMod val="75000"/>
                </a:schemeClr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звуковые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эффекты и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музыка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01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7805"/>
            <a:ext cx="792088" cy="84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2123728" y="787712"/>
            <a:ext cx="4896544" cy="881000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2" b="1" dirty="0" smtClean="0">
                <a:solidFill>
                  <a:schemeClr val="bg1"/>
                </a:solidFill>
              </a:rPr>
              <a:t>               </a:t>
            </a:r>
          </a:p>
          <a:p>
            <a:pPr algn="ctr"/>
            <a:r>
              <a:rPr lang="ru-RU" sz="1662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Сенсорное развитие ребенка с ОВЗ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 ДОО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1" name="Picture 2" descr="Научно-технический форум SciTecLibrary - Проста ли простота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41" y="1633497"/>
            <a:ext cx="638175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Как сделать сенсорную коробку? Сенсорная коробка своими рукам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17" y="4293096"/>
            <a:ext cx="3057571" cy="208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Тематические сенсорные коробки для детей (Ферма, Африка, Море, Зима,  Динозавры и др.) | Жили-Были | Сенсорные коробки, Для детей, Коробочк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078" y="4149079"/>
            <a:ext cx="2671113" cy="200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Сенсорное развитие детей раннего возраст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459" y="4558259"/>
            <a:ext cx="2797709" cy="199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Сенсорная комната в детском саду — «РиалТорг-Детям», Челябинск, Курган,  Тюмень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526" y="1487659"/>
            <a:ext cx="2044666" cy="135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Группа 35"/>
          <p:cNvGrpSpPr/>
          <p:nvPr/>
        </p:nvGrpSpPr>
        <p:grpSpPr>
          <a:xfrm>
            <a:off x="281440" y="1668712"/>
            <a:ext cx="2781363" cy="953677"/>
            <a:chOff x="-178" y="2683425"/>
            <a:chExt cx="2000447" cy="69581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-178" y="2683425"/>
              <a:ext cx="2000447" cy="695815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3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38" name="Скругленный прямоугольник 4"/>
            <p:cNvSpPr txBox="1"/>
            <p:nvPr/>
          </p:nvSpPr>
          <p:spPr>
            <a:xfrm>
              <a:off x="20202" y="2703805"/>
              <a:ext cx="1959687" cy="6550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98847" y="1741328"/>
            <a:ext cx="28329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Развитие восприятия и формирование представлений о внешних свойствах </a:t>
            </a:r>
            <a:r>
              <a:rPr lang="ru-RU" sz="1200" b="1" dirty="0" smtClean="0">
                <a:solidFill>
                  <a:schemeClr val="bg1"/>
                </a:solidFill>
              </a:rPr>
              <a:t>предметов, развитие </a:t>
            </a:r>
            <a:r>
              <a:rPr lang="ru-RU" sz="1200" b="1" dirty="0">
                <a:solidFill>
                  <a:schemeClr val="bg1"/>
                </a:solidFill>
              </a:rPr>
              <a:t>органов чувств и их </a:t>
            </a:r>
            <a:r>
              <a:rPr lang="ru-RU" sz="1200" b="1" dirty="0" smtClean="0">
                <a:solidFill>
                  <a:schemeClr val="bg1"/>
                </a:solidFill>
              </a:rPr>
              <a:t>взаимодействие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12" descr="10 шт. Детские разноцветные текстурированные сенсорные шарики, тактильные  сенсорные игрушки, надувные тренировочные массажные мячи для снятия  стресса, детские игрушки - купить недорого в интернет-магазине с доставкой:  сравнение цен, характеристики,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675" y="2764180"/>
            <a:ext cx="1329214" cy="1329214"/>
          </a:xfrm>
          <a:prstGeom prst="rect">
            <a:avLst/>
          </a:prstGeom>
        </p:spPr>
      </p:pic>
      <p:pic>
        <p:nvPicPr>
          <p:cNvPr id="16" name="Picture 2" descr="Федеральный государственный образовательный стандарт дошкольного образования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008" y="515432"/>
            <a:ext cx="792088" cy="54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41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7805"/>
            <a:ext cx="792088" cy="84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2123728" y="787712"/>
            <a:ext cx="4896544" cy="881000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2" b="1" dirty="0" smtClean="0">
                <a:solidFill>
                  <a:schemeClr val="bg1"/>
                </a:solidFill>
              </a:rPr>
              <a:t>               </a:t>
            </a:r>
          </a:p>
          <a:p>
            <a:pPr algn="ctr"/>
            <a:r>
              <a:rPr lang="ru-RU" sz="1662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Моторное развитие ребенка с ОВЗ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 ДОО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8847" y="1741328"/>
            <a:ext cx="28329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Развитие восприятия и формирование представлений о внешних свойствах </a:t>
            </a:r>
            <a:r>
              <a:rPr lang="ru-RU" sz="1200" b="1" dirty="0" smtClean="0">
                <a:solidFill>
                  <a:schemeClr val="bg1"/>
                </a:solidFill>
              </a:rPr>
              <a:t>предметов, развитие </a:t>
            </a:r>
            <a:r>
              <a:rPr lang="ru-RU" sz="1200" b="1" dirty="0">
                <a:solidFill>
                  <a:schemeClr val="bg1"/>
                </a:solidFill>
              </a:rPr>
              <a:t>органов чувств и их </a:t>
            </a:r>
            <a:r>
              <a:rPr lang="ru-RU" sz="1200" b="1" dirty="0" smtClean="0">
                <a:solidFill>
                  <a:schemeClr val="bg1"/>
                </a:solidFill>
              </a:rPr>
              <a:t>взаимодействие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12" descr="10 шт. Детские разноцветные текстурированные сенсорные шарики, тактильные  сенсорные игрушки, надувные тренировочные массажные мячи для снятия  стресса, детские игрушки - купить недорого в интернет-магазине с доставкой:  сравнение цен, характеристики,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Блок-схема: ссылка на другую страницу 15"/>
          <p:cNvSpPr/>
          <p:nvPr/>
        </p:nvSpPr>
        <p:spPr>
          <a:xfrm>
            <a:off x="3542410" y="1744498"/>
            <a:ext cx="1698847" cy="1922280"/>
          </a:xfrm>
          <a:prstGeom prst="flowChartOffpage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Моторика –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двигательные функции всего организма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3337" y="5783250"/>
            <a:ext cx="5984618" cy="630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 планировании работы с детьми с ОВЗ уделять внимание моторному развитию!</a:t>
            </a:r>
            <a:endParaRPr lang="ru-RU" sz="2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959" y="1206904"/>
            <a:ext cx="1225261" cy="1669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295" y="4197861"/>
            <a:ext cx="1631656" cy="14323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216559" y="4372874"/>
            <a:ext cx="2946991" cy="10631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75"/>
              </a:spcAft>
            </a:pPr>
            <a:r>
              <a:rPr lang="ru-RU" sz="1100" b="1" dirty="0">
                <a:solidFill>
                  <a:srgbClr val="00206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такое ПРОПРИОЦЕПЦИЯ?</a:t>
            </a:r>
          </a:p>
          <a:p>
            <a:pPr algn="ctr">
              <a:lnSpc>
                <a:spcPct val="107000"/>
              </a:lnSpc>
              <a:spcAft>
                <a:spcPts val="675"/>
              </a:spcAft>
            </a:pPr>
            <a:r>
              <a:rPr lang="ru-RU" sz="1100" dirty="0">
                <a:solidFill>
                  <a:srgbClr val="00206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мышечное чувство — ощущение положения частей собственного тела относительно друг друга и в пространстве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27977">
            <a:off x="5157635" y="2645848"/>
            <a:ext cx="601308" cy="431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16601">
            <a:off x="2810907" y="2617532"/>
            <a:ext cx="612859" cy="439762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>
          <a:xfrm>
            <a:off x="1194444" y="1741328"/>
            <a:ext cx="1692188" cy="132964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Крупная  моторика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695767" y="1756372"/>
            <a:ext cx="1692188" cy="132964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Мелкая  моторика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2021" y="3159513"/>
            <a:ext cx="1646974" cy="926423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92042" y="4380992"/>
            <a:ext cx="3506772" cy="1055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Полезными будут различные упражнения, игры на развитие </a:t>
            </a:r>
            <a:r>
              <a:rPr lang="ru-RU" sz="1100" dirty="0" err="1">
                <a:solidFill>
                  <a:srgbClr val="00206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проприоцепции</a:t>
            </a:r>
            <a:r>
              <a:rPr lang="ru-RU" sz="1100" dirty="0">
                <a:solidFill>
                  <a:srgbClr val="00206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(способность чувствовать положение тела, положение мышц, даже не используя зрение), которая, в свою очередь, связана с развитием координации и равновесия</a:t>
            </a:r>
            <a:endParaRPr lang="ru-RU" sz="1100" dirty="0">
              <a:solidFill>
                <a:srgbClr val="002060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877" y="3116683"/>
            <a:ext cx="1847235" cy="1231490"/>
          </a:xfrm>
          <a:prstGeom prst="rect">
            <a:avLst/>
          </a:prstGeom>
        </p:spPr>
      </p:pic>
      <p:pic>
        <p:nvPicPr>
          <p:cNvPr id="20" name="Picture 2" descr="Федеральный государственный образовательный стандарт дошкольного образовани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656" y="700052"/>
            <a:ext cx="615787" cy="42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69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11552</TotalTime>
  <Words>1287</Words>
  <Application>Microsoft Office PowerPoint</Application>
  <PresentationFormat>Экран (4:3)</PresentationFormat>
  <Paragraphs>217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Calibri</vt:lpstr>
      <vt:lpstr>Constantia</vt:lpstr>
      <vt:lpstr>Helvetica</vt:lpstr>
      <vt:lpstr>Symbol</vt:lpstr>
      <vt:lpstr>Times New Roman</vt:lpstr>
      <vt:lpstr>Wingdings</vt:lpstr>
      <vt:lpstr>Тема Office</vt:lpstr>
      <vt:lpstr> Дети с ОВЗ в дошкольной организации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Дети с ОВЗ в дошкольной организации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Библиотека-4</dc:creator>
  <cp:lastModifiedBy>NATA</cp:lastModifiedBy>
  <cp:revision>748</cp:revision>
  <cp:lastPrinted>2020-11-12T11:11:30Z</cp:lastPrinted>
  <dcterms:created xsi:type="dcterms:W3CDTF">2016-10-11T11:31:03Z</dcterms:created>
  <dcterms:modified xsi:type="dcterms:W3CDTF">2020-11-13T08:29:11Z</dcterms:modified>
</cp:coreProperties>
</file>