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sldIdLst>
    <p:sldId id="256" r:id="rId2"/>
    <p:sldId id="307" r:id="rId3"/>
    <p:sldId id="300" r:id="rId4"/>
    <p:sldId id="301" r:id="rId5"/>
    <p:sldId id="302" r:id="rId6"/>
    <p:sldId id="308" r:id="rId7"/>
    <p:sldId id="305" r:id="rId8"/>
    <p:sldId id="309" r:id="rId9"/>
    <p:sldId id="310" r:id="rId10"/>
    <p:sldId id="303" r:id="rId11"/>
    <p:sldId id="311" r:id="rId12"/>
    <p:sldId id="320" r:id="rId13"/>
    <p:sldId id="323" r:id="rId14"/>
    <p:sldId id="322" r:id="rId15"/>
    <p:sldId id="324" r:id="rId16"/>
    <p:sldId id="321" r:id="rId17"/>
    <p:sldId id="306" r:id="rId18"/>
    <p:sldId id="312" r:id="rId19"/>
    <p:sldId id="313" r:id="rId20"/>
    <p:sldId id="296" r:id="rId21"/>
    <p:sldId id="304" r:id="rId22"/>
    <p:sldId id="314" r:id="rId23"/>
    <p:sldId id="318" r:id="rId24"/>
    <p:sldId id="317" r:id="rId25"/>
    <p:sldId id="316" r:id="rId26"/>
    <p:sldId id="315" r:id="rId27"/>
    <p:sldId id="319" r:id="rId28"/>
    <p:sldId id="295" r:id="rId29"/>
    <p:sldId id="294" r:id="rId30"/>
    <p:sldId id="298" r:id="rId31"/>
    <p:sldId id="299" r:id="rId32"/>
    <p:sldId id="28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3F60F89-7E26-4899-8B8D-994B481773AF}">
          <p14:sldIdLst>
            <p14:sldId id="256"/>
            <p14:sldId id="307"/>
            <p14:sldId id="300"/>
            <p14:sldId id="301"/>
            <p14:sldId id="302"/>
            <p14:sldId id="308"/>
            <p14:sldId id="305"/>
            <p14:sldId id="309"/>
            <p14:sldId id="310"/>
            <p14:sldId id="303"/>
            <p14:sldId id="311"/>
            <p14:sldId id="320"/>
            <p14:sldId id="323"/>
            <p14:sldId id="322"/>
            <p14:sldId id="324"/>
            <p14:sldId id="321"/>
            <p14:sldId id="306"/>
            <p14:sldId id="312"/>
            <p14:sldId id="313"/>
            <p14:sldId id="296"/>
            <p14:sldId id="304"/>
            <p14:sldId id="314"/>
            <p14:sldId id="318"/>
            <p14:sldId id="317"/>
            <p14:sldId id="316"/>
            <p14:sldId id="315"/>
            <p14:sldId id="319"/>
            <p14:sldId id="295"/>
            <p14:sldId id="294"/>
            <p14:sldId id="298"/>
            <p14:sldId id="299"/>
          </p14:sldIdLst>
        </p14:section>
        <p14:section name="Раздел без заголовка" id="{FE030C76-DD50-41BE-AD96-4E95538DE093}">
          <p14:sldIdLst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4369" autoAdjust="0"/>
  </p:normalViewPr>
  <p:slideViewPr>
    <p:cSldViewPr>
      <p:cViewPr varScale="1">
        <p:scale>
          <a:sx n="94" d="100"/>
          <a:sy n="94" d="100"/>
        </p:scale>
        <p:origin x="20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CCA94-9993-4417-9581-B6528C5E9B28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529EE-966A-45A3-8BB9-5BED7E2F4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91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529EE-966A-45A3-8BB9-5BED7E2F461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3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529EE-966A-45A3-8BB9-5BED7E2F461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758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529EE-966A-45A3-8BB9-5BED7E2F461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428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529EE-966A-45A3-8BB9-5BED7E2F461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19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340768"/>
            <a:ext cx="8100392" cy="26642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cap="all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 </a:t>
            </a: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предметно-методических комиссий всероссийской олимпиады школьников  по основам безопасности жизнедеятельности </a:t>
            </a:r>
            <a:b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2020/2021 учебном году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9368" y="594928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Черкунов Алексей Викторович,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ЦПМК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ОБЖ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Елисеева Наталья Владимировна,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 председателя ЦПМК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ОБЖ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4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96" y="1276104"/>
            <a:ext cx="4586416" cy="257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15" y="1276104"/>
            <a:ext cx="3875031" cy="25737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45" y="3849819"/>
            <a:ext cx="5156831" cy="30081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9"/>
          <a:stretch/>
        </p:blipFill>
        <p:spPr>
          <a:xfrm>
            <a:off x="5220072" y="3843675"/>
            <a:ext cx="3946024" cy="302046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89856" y="0"/>
            <a:ext cx="8172400" cy="12699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заданий, критериев и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</a:t>
            </a:r>
          </a:p>
          <a:p>
            <a:pPr indent="447675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выполненных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олимпиадных</a:t>
            </a:r>
          </a:p>
          <a:p>
            <a:pPr indent="447675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теоретического тура</a:t>
            </a:r>
          </a:p>
        </p:txBody>
      </p:sp>
    </p:spTree>
    <p:extLst>
      <p:ext uri="{BB962C8B-B14F-4D97-AF65-F5344CB8AC3E}">
        <p14:creationId xmlns:p14="http://schemas.microsoft.com/office/powerpoint/2010/main" val="393614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6631"/>
            <a:ext cx="4048128" cy="34567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182921"/>
            <a:ext cx="4474056" cy="341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5" y="3329358"/>
            <a:ext cx="5306022" cy="33229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88640"/>
            <a:ext cx="5472608" cy="303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486881"/>
            <a:ext cx="4039840" cy="52026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16632"/>
            <a:ext cx="3960440" cy="546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6632"/>
            <a:ext cx="3814408" cy="4747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962" y="980728"/>
            <a:ext cx="4079326" cy="577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8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16632"/>
            <a:ext cx="4968552" cy="665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2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16632"/>
            <a:ext cx="4608512" cy="662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3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4943" y="1628800"/>
            <a:ext cx="7848745" cy="4752528"/>
          </a:xfrm>
        </p:spPr>
        <p:txBody>
          <a:bodyPr>
            <a:noAutofit/>
          </a:bodyPr>
          <a:lstStyle/>
          <a:p>
            <a:pPr marL="80963" indent="366713" algn="just">
              <a:spcBef>
                <a:spcPts val="0"/>
              </a:spcBef>
              <a:buNone/>
            </a:pP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Олимпиадные задания практического тура </a:t>
            </a:r>
            <a: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</a:t>
            </a: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возможность выявить и оценить:</a:t>
            </a:r>
            <a:r>
              <a:rPr lang="ru-RU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подготовленности участников 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выполнении приемов оказания первой помощи пострадавшим; 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подготовленности участников 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выживанию в условиях природной среды, по действиям в чрезвычайных ситуациях природного и техногенного характера;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уровень подготовленности участников 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по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основам военной службы (для старшей возрастной группы).</a:t>
            </a:r>
          </a:p>
          <a:p>
            <a:pPr marL="80963" indent="366713" algn="just">
              <a:spcBef>
                <a:spcPts val="0"/>
              </a:spcBef>
              <a:buNone/>
            </a:pPr>
            <a:endParaRPr lang="ru-RU" sz="2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3" indent="366713" algn="just"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заданий должен быть определен таким образом, </a:t>
            </a:r>
            <a: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их выполнение участник школьного этапа смог затратить в общей сложности не более 15 минут, а участник муниципального этапа не более 20 </a:t>
            </a:r>
            <a: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минут.</a:t>
            </a:r>
            <a:endParaRPr lang="ru-RU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9856" y="0"/>
            <a:ext cx="8172400" cy="8569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рекомендации по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составлению</a:t>
            </a:r>
          </a:p>
          <a:p>
            <a:pPr indent="447675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практического тура</a:t>
            </a:r>
          </a:p>
        </p:txBody>
      </p:sp>
    </p:spTree>
    <p:extLst>
      <p:ext uri="{BB962C8B-B14F-4D97-AF65-F5344CB8AC3E}">
        <p14:creationId xmlns:p14="http://schemas.microsoft.com/office/powerpoint/2010/main" val="168017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 txBox="1">
            <a:spLocks noGrp="1"/>
          </p:cNvSpPr>
          <p:nvPr>
            <p:ph idx="1"/>
          </p:nvPr>
        </p:nvSpPr>
        <p:spPr>
          <a:xfrm>
            <a:off x="1180572" y="1844824"/>
            <a:ext cx="3574152" cy="46085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помощи пострадавшим;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выживания в условиях природной среды;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в чрезвычайных ситуациях техногенного характера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5026928" y="1844824"/>
            <a:ext cx="3960440" cy="46527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помощи пострадавшим;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выживания в условиях природной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среды;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чрезвычайных ситуациях техногенного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военной службы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8368" y="924644"/>
            <a:ext cx="4118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основного общего образования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924644"/>
            <a:ext cx="3826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89856" y="0"/>
            <a:ext cx="8172400" cy="620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/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направления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1934" y="836712"/>
            <a:ext cx="7808244" cy="5702622"/>
          </a:xfrm>
        </p:spPr>
        <p:txBody>
          <a:bodyPr>
            <a:noAutofit/>
          </a:bodyPr>
          <a:lstStyle/>
          <a:p>
            <a:pPr marL="0" indent="263525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уровня сложности заданий заявленной возрастной группе но при этом задания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действиям в чрезвычайных ситуациях природного и техногенного характера и по выживанию в условиях природной среды</a:t>
            </a:r>
            <a: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общими для участников всех возрастных групп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63525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по выполнению приемов оказания первой помощи следует ориентировать на уровень практических умений и навыков;</a:t>
            </a:r>
          </a:p>
          <a:p>
            <a:pPr marL="0" lvl="0" indent="263525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олимпиадные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по основам военной службы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разрабатываются только для старшей возрастной группы;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63525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критериям и методике оценивания;</a:t>
            </a:r>
          </a:p>
          <a:p>
            <a:pPr marL="0" lvl="0" indent="263525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заданий, выявляющих склонность к получению специальности, для поступления на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которую(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могут быть потенциально востребованы результаты олимпиады.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9856" y="0"/>
            <a:ext cx="8172400" cy="620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требования к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заданиям: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8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836712"/>
            <a:ext cx="777686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3525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участников олимпиады творческих способностей;</a:t>
            </a:r>
          </a:p>
          <a:p>
            <a:pPr lvl="0" indent="263525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участников олимпиады об основах безопасности личности, общества и государства; основах комплексной безопасности; защите населения Российской Федерации от чрезвычайных ситуаций; основах противодействия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экстремизму,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терроризму и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наркотизму в Российской Федерации; основах медицинских знаний, здорового образа жизни и оказании первой помощи; основах обороны государства; правовых основах военной службы; элементах начальной военной подготовки; военно-профессиональной деятельности.</a:t>
            </a:r>
          </a:p>
          <a:p>
            <a:pPr lvl="0" indent="263525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умений участников олимпиады оценивать ситуации, опасные для жизни и здоровья; действовать в чрезвычайных ситуациях различного генезиса; использовать средства индивидуальной и коллективной защиты; оказывать первую помощь пострадавшим.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89856" y="0"/>
            <a:ext cx="8172400" cy="620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олимпиады: </a:t>
            </a:r>
          </a:p>
        </p:txBody>
      </p:sp>
    </p:spTree>
    <p:extLst>
      <p:ext uri="{BB962C8B-B14F-4D97-AF65-F5344CB8AC3E}">
        <p14:creationId xmlns:p14="http://schemas.microsoft.com/office/powerpoint/2010/main" val="28902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5748" y="1340768"/>
            <a:ext cx="7564103" cy="4968552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оценивания выполненных олимпиадных заданий.</a:t>
            </a:r>
          </a:p>
          <a:p>
            <a:pPr mar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практического тура.</a:t>
            </a:r>
          </a:p>
          <a:p>
            <a:pPr mar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к заданиям (технологическая карта) практического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с заданиями для участников.</a:t>
            </a:r>
          </a:p>
          <a:p>
            <a:pPr mar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с ответами к заданиям для жюри.</a:t>
            </a:r>
          </a:p>
          <a:p>
            <a:pPr mar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необходимого материально-технического обеспечения для выполнения олимпиадных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spcBef>
                <a:spcPts val="0"/>
              </a:spcBef>
              <a:buNone/>
            </a:pPr>
            <a:endParaRPr lang="ru-RU" sz="2400" b="1" cap="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spcBef>
                <a:spcPts val="0"/>
              </a:spcBef>
              <a:buNone/>
            </a:pPr>
            <a:endParaRPr lang="ru-RU" sz="2400" b="1" cap="all" dirty="0" smtClean="0">
              <a:solidFill>
                <a:srgbClr val="002060"/>
              </a:solidFill>
            </a:endParaRPr>
          </a:p>
          <a:p>
            <a:pPr marL="82296" indent="0"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0"/>
            <a:ext cx="8172400" cy="8367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материалов для организации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практического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 олимпиады</a:t>
            </a:r>
          </a:p>
        </p:txBody>
      </p:sp>
    </p:spTree>
    <p:extLst>
      <p:ext uri="{BB962C8B-B14F-4D97-AF65-F5344CB8AC3E}">
        <p14:creationId xmlns:p14="http://schemas.microsoft.com/office/powerpoint/2010/main" val="151544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56" y="4734416"/>
            <a:ext cx="3185376" cy="21235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2981" y="1945490"/>
            <a:ext cx="3399642" cy="21782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261" y="3047099"/>
            <a:ext cx="2951820" cy="19678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437" y="1334773"/>
            <a:ext cx="3187824" cy="21252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50" y="1334773"/>
            <a:ext cx="2950332" cy="19943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58" y="5203891"/>
            <a:ext cx="2483768" cy="16558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9"/>
          <a:stretch/>
        </p:blipFill>
        <p:spPr>
          <a:xfrm>
            <a:off x="3171907" y="3459989"/>
            <a:ext cx="3122705" cy="17421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12" y="4958408"/>
            <a:ext cx="2849388" cy="189959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89856" y="0"/>
            <a:ext cx="8172400" cy="8670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комплектов материалов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</a:p>
          <a:p>
            <a:pPr indent="447675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практического тура олимпиады</a:t>
            </a:r>
          </a:p>
        </p:txBody>
      </p:sp>
    </p:spTree>
    <p:extLst>
      <p:ext uri="{BB962C8B-B14F-4D97-AF65-F5344CB8AC3E}">
        <p14:creationId xmlns:p14="http://schemas.microsoft.com/office/powerpoint/2010/main" val="200448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93" y="1268760"/>
            <a:ext cx="813796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9856" y="0"/>
            <a:ext cx="8172400" cy="620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/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задания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526" y="836712"/>
            <a:ext cx="7476945" cy="586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9856" y="0"/>
            <a:ext cx="8172400" cy="620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критериев и методики оценивания</a:t>
            </a:r>
          </a:p>
        </p:txBody>
      </p:sp>
    </p:spTree>
    <p:extLst>
      <p:ext uri="{BB962C8B-B14F-4D97-AF65-F5344CB8AC3E}">
        <p14:creationId xmlns:p14="http://schemas.microsoft.com/office/powerpoint/2010/main" val="39461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11167"/>
            <a:ext cx="7416824" cy="574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352800"/>
            <a:ext cx="142875" cy="152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448" y="1628800"/>
            <a:ext cx="142875" cy="152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307" y="1621840"/>
            <a:ext cx="142875" cy="1524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89856" y="0"/>
            <a:ext cx="8172400" cy="8367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приложения к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заданиям</a:t>
            </a:r>
          </a:p>
          <a:p>
            <a:pPr indent="447675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карта) практического тура</a:t>
            </a:r>
          </a:p>
        </p:txBody>
      </p:sp>
    </p:spTree>
    <p:extLst>
      <p:ext uri="{BB962C8B-B14F-4D97-AF65-F5344CB8AC3E}">
        <p14:creationId xmlns:p14="http://schemas.microsoft.com/office/powerpoint/2010/main" val="40921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43" y="836712"/>
            <a:ext cx="7184821" cy="597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9856" y="0"/>
            <a:ext cx="8172400" cy="620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карточек с заданиями</a:t>
            </a:r>
          </a:p>
        </p:txBody>
      </p:sp>
    </p:spTree>
    <p:extLst>
      <p:ext uri="{BB962C8B-B14F-4D97-AF65-F5344CB8AC3E}">
        <p14:creationId xmlns:p14="http://schemas.microsoft.com/office/powerpoint/2010/main" val="2424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32" y="1268760"/>
            <a:ext cx="8009921" cy="510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9856" y="0"/>
            <a:ext cx="8172400" cy="620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карточек для жюри</a:t>
            </a:r>
          </a:p>
        </p:txBody>
      </p:sp>
    </p:spTree>
    <p:extLst>
      <p:ext uri="{BB962C8B-B14F-4D97-AF65-F5344CB8AC3E}">
        <p14:creationId xmlns:p14="http://schemas.microsoft.com/office/powerpoint/2010/main" val="71936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84" y="1268760"/>
            <a:ext cx="679214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9856" y="0"/>
            <a:ext cx="8172400" cy="620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таблички для обозначения места</a:t>
            </a:r>
          </a:p>
        </p:txBody>
      </p:sp>
    </p:spTree>
    <p:extLst>
      <p:ext uri="{BB962C8B-B14F-4D97-AF65-F5344CB8AC3E}">
        <p14:creationId xmlns:p14="http://schemas.microsoft.com/office/powerpoint/2010/main" val="33370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764704"/>
            <a:ext cx="77403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5. Придание пострадавшему оптимального положения тела в соответствии с характером повреждения и (или) его состоянием.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судейском столе находятся карточки с заданиями, пострадавший лежит на земле. Участнику необходимо взять карточку с заданием (по жребию) и придать пострадавшему оптимальное положение тела в соответствии с характером повреждения и (или) состоянием, указанными в карточке с заданием.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выполнения задания: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Участник берет карточку с заданием.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Придаёт пострадавшему оптимальное положение тела в соответствии с характером повреждения и (или) его состоянием, указанными в карточке с заданием.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задания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Максимальная оценка за правильно выполненное задание –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баллов.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6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6552728" cy="652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60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9028" y="1268760"/>
            <a:ext cx="7674056" cy="4800600"/>
          </a:xfrm>
        </p:spPr>
        <p:txBody>
          <a:bodyPr>
            <a:normAutofit fontScale="85000" lnSpcReduction="20000"/>
          </a:bodyPr>
          <a:lstStyle/>
          <a:p>
            <a:pPr marL="0" indent="447675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группа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обучающиеся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общеобразовательных организаций;</a:t>
            </a:r>
          </a:p>
          <a:p>
            <a:pPr marL="0" indent="447675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группа –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7-8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организаций;</a:t>
            </a:r>
          </a:p>
          <a:p>
            <a:pPr marL="0" indent="447675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группа –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организаций;</a:t>
            </a:r>
          </a:p>
          <a:p>
            <a:pPr marL="0" indent="447675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четвёртая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группа – обучающиеся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10-11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9856" y="0"/>
            <a:ext cx="8172400" cy="620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группы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олимпиады: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0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968552" cy="650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37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23828" y="1268760"/>
            <a:ext cx="7704455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just">
              <a:spcAft>
                <a:spcPts val="0"/>
              </a:spcAft>
            </a:pPr>
            <a:r>
              <a:rPr lang="ru-RU" kern="1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</a:t>
            </a:r>
            <a:r>
              <a:rPr lang="ru-RU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разработке методики оценивания олимпиадных заданий </a:t>
            </a:r>
            <a:r>
              <a:rPr lang="ru-RU" kern="1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рекомендуется</a:t>
            </a:r>
            <a:r>
              <a:rPr lang="ru-RU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2075" lvl="0" indent="263525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всем теоретическим и практическим заданиям начисление баллов производить целыми, а не дробными </a:t>
            </a:r>
            <a:r>
              <a:rPr lang="ru-RU" kern="1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числами; 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2075" lvl="0" indent="263525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размер максимальных баллов за задания теоретического тура установить в зависимости от уровня сложности </a:t>
            </a:r>
            <a:r>
              <a:rPr lang="ru-RU" kern="1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задания;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2075" lvl="0" indent="263525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kern="1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общий </a:t>
            </a:r>
            <a:r>
              <a:rPr lang="ru-RU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 оценивать путем простого сложения баллов, полученных участниками за каждое теоретическое и практическое задание. 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8310" algn="just">
              <a:spcAft>
                <a:spcPts val="0"/>
              </a:spcAft>
            </a:pPr>
            <a:endParaRPr lang="ru-RU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8310" algn="just">
              <a:spcAft>
                <a:spcPts val="0"/>
              </a:spcAft>
            </a:pPr>
            <a:r>
              <a:rPr lang="ru-RU" kern="1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Оценка </a:t>
            </a:r>
            <a:r>
              <a:rPr lang="ru-RU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выполнения участником любого задания</a:t>
            </a:r>
            <a:r>
              <a:rPr lang="ru-RU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не может быть отрицательной, </a:t>
            </a:r>
            <a:r>
              <a:rPr lang="ru-RU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минимальная оценка, выставляемая за выполнение отдельно взятого задания </a:t>
            </a:r>
            <a:r>
              <a:rPr lang="ru-RU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 баллов</a:t>
            </a:r>
            <a:r>
              <a:rPr lang="ru-RU" b="1" kern="1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7675" algn="just">
              <a:lnSpc>
                <a:spcPct val="150000"/>
              </a:lnSpc>
            </a:pPr>
            <a:r>
              <a:rPr lang="ru-RU" b="1" kern="1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Максимальная оценка </a:t>
            </a:r>
            <a:r>
              <a:rPr lang="ru-RU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итогам выполнения </a:t>
            </a:r>
            <a:r>
              <a:rPr lang="ru-RU" b="1" kern="1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заданий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7675"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этапа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баллов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(теоретический тур не более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практический тур не более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баллов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 indent="447675"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этапа не более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баллов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(теоретический тур не более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практический тур не более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баллов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89856" y="0"/>
            <a:ext cx="8172400" cy="8367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оценивания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выполненных</a:t>
            </a:r>
          </a:p>
          <a:p>
            <a:pPr indent="447675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олимпиадных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15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sz="48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62509"/>
            <a:ext cx="3189137" cy="3715499"/>
          </a:xfrm>
        </p:spPr>
      </p:pic>
      <p:sp>
        <p:nvSpPr>
          <p:cNvPr id="6" name="TextBox 5"/>
          <p:cNvSpPr txBox="1"/>
          <p:nvPr/>
        </p:nvSpPr>
        <p:spPr>
          <a:xfrm>
            <a:off x="5364088" y="551723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aavvc@mail.ru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6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08517" y="3959877"/>
            <a:ext cx="7488833" cy="88407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82296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этап</a:t>
            </a:r>
          </a:p>
          <a:p>
            <a:pPr marL="82296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7-11 классы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5373216"/>
            <a:ext cx="7488833" cy="82377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этап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5-11 классы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1331640" y="2619719"/>
            <a:ext cx="7488833" cy="82377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этап</a:t>
            </a:r>
          </a:p>
          <a:p>
            <a:pPr marL="82296" indent="0" algn="ctr">
              <a:buFont typeface="Wingdings 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9-11 классы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1331640" y="1270860"/>
            <a:ext cx="7488833" cy="82377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</a:p>
          <a:p>
            <a:pPr marL="82296" indent="0" algn="ctr">
              <a:buFont typeface="Wingdings 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9-11 классы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4849800" y="4853733"/>
            <a:ext cx="600012" cy="501889"/>
          </a:xfrm>
          <a:prstGeom prst="rightArrow">
            <a:avLst>
              <a:gd name="adj1" fmla="val 332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4844836" y="3458232"/>
            <a:ext cx="600012" cy="501889"/>
          </a:xfrm>
          <a:prstGeom prst="rightArrow">
            <a:avLst>
              <a:gd name="adj1" fmla="val 332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4833997" y="2092794"/>
            <a:ext cx="600012" cy="501889"/>
          </a:xfrm>
          <a:prstGeom prst="rightArrow">
            <a:avLst>
              <a:gd name="adj1" fmla="val 332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89856" y="0"/>
            <a:ext cx="8172400" cy="620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/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олимпиады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81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5"/>
          <p:cNvSpPr>
            <a:spLocks noGrp="1"/>
          </p:cNvSpPr>
          <p:nvPr>
            <p:ph idx="1"/>
          </p:nvPr>
        </p:nvSpPr>
        <p:spPr>
          <a:xfrm>
            <a:off x="1435608" y="981522"/>
            <a:ext cx="7369598" cy="64727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296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этап</a:t>
            </a: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435608" y="3867796"/>
            <a:ext cx="7384864" cy="61276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этап</a:t>
            </a: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1435608" y="1916832"/>
            <a:ext cx="3568440" cy="165618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spcBef>
                <a:spcPts val="0"/>
              </a:spcBef>
              <a:buFont typeface="Wingdings 2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 тур</a:t>
            </a:r>
          </a:p>
          <a:p>
            <a:pPr marL="82296" indent="0">
              <a:spcBef>
                <a:spcPts val="0"/>
              </a:spcBef>
              <a:buNone/>
            </a:pPr>
            <a:endParaRPr lang="ru-RU" sz="1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spcBef>
                <a:spcPts val="0"/>
              </a:spcBef>
              <a:buFont typeface="Wingdings 2"/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заданий: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открытого типа, 15 тестовых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 выполнение: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мин. </a:t>
            </a:r>
          </a:p>
          <a:p>
            <a:pPr marL="82296" indent="0" algn="ctr">
              <a:spcBef>
                <a:spcPts val="0"/>
              </a:spcBef>
              <a:buFont typeface="Wingdings 2"/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1435608" y="4804797"/>
            <a:ext cx="3568440" cy="165618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spcBef>
                <a:spcPts val="0"/>
              </a:spcBef>
              <a:buFont typeface="Wingdings 2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 тур</a:t>
            </a:r>
          </a:p>
          <a:p>
            <a:pPr marL="82296" indent="0" algn="ctr">
              <a:spcBef>
                <a:spcPts val="0"/>
              </a:spcBef>
              <a:buFont typeface="Wingdings 2"/>
              <a:buNone/>
            </a:pPr>
            <a:endParaRPr lang="ru-RU" sz="1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spcBef>
                <a:spcPts val="0"/>
              </a:spcBef>
              <a:buFont typeface="Wingdings 2"/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заданий: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открытого типа, 20 тестовых</a:t>
            </a:r>
          </a:p>
          <a:p>
            <a:pPr marL="82296" indent="0" algn="ctr">
              <a:spcBef>
                <a:spcPts val="0"/>
              </a:spcBef>
              <a:buNone/>
            </a:pPr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 выполнение: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5252032" y="1923580"/>
            <a:ext cx="3568440" cy="165618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spcBef>
                <a:spcPts val="0"/>
              </a:spcBef>
              <a:buFont typeface="Wingdings 2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тур</a:t>
            </a:r>
          </a:p>
          <a:p>
            <a:pPr marL="82296" indent="0">
              <a:spcBef>
                <a:spcPts val="0"/>
              </a:spcBef>
              <a:buNone/>
            </a:pPr>
            <a:endParaRPr lang="ru-RU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spcBef>
                <a:spcPts val="0"/>
              </a:spcBef>
              <a:buFont typeface="Wingdings 2"/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заданий: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3-х до 5-ти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5252032" y="4869160"/>
            <a:ext cx="3568440" cy="165618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spcBef>
                <a:spcPts val="0"/>
              </a:spcBef>
              <a:buFont typeface="Wingdings 2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тур</a:t>
            </a:r>
          </a:p>
          <a:p>
            <a:pPr marL="82296" indent="0">
              <a:spcBef>
                <a:spcPts val="0"/>
              </a:spcBef>
              <a:buNone/>
            </a:pPr>
            <a:endParaRPr lang="ru-RU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заданий: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4-х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89856" y="0"/>
            <a:ext cx="8172400" cy="620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/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Состязательные туры олимпиады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6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4"/>
            <a:ext cx="8034096" cy="5293568"/>
          </a:xfrm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уровня сложности заданий заявленной возрастной группе;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разнообразие заданий;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корректность формулировок заданий;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заданий, выполнение которых невозможно без знаний, выходящих за рамки школьной программы для соответствующего класса (уровня образования);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заданий критериям и методике оценивания;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заданий, выявляющих склонность к научной деятельности и высокий уровень интеллектуального развития участников;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заданий, выявляющих склонность к получению специальности, для поступления на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которую(</a:t>
            </a:r>
            <a:r>
              <a:rPr lang="ru-RU" sz="9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ые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могут быть потенциально востребованы результаты олимпиады.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9856" y="0"/>
            <a:ext cx="8172400" cy="908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требования к заданиям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теоретического тура: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1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9856" y="1340768"/>
            <a:ext cx="7979240" cy="460851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формулировки вопросов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ясные и четкие, не допускающие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двусмысленного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толкования;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время, выделенное на выполнение задания, должно быть потрачено на поиск ответа, а не на понимание условия вопроса;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изменении допустимых условий вопроса задания, правильный ответ никогда не должен стать неправильным;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следует разнообразить по форме и содержанию;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разработке ситуационных задач, включаемых в вопросы исключить возможные противоречия.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89856" y="0"/>
            <a:ext cx="8172400" cy="908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рекомендации по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составлению</a:t>
            </a:r>
          </a:p>
          <a:p>
            <a:pPr indent="447675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теоретического тура:</a:t>
            </a:r>
          </a:p>
        </p:txBody>
      </p:sp>
    </p:spTree>
    <p:extLst>
      <p:ext uri="{BB962C8B-B14F-4D97-AF65-F5344CB8AC3E}">
        <p14:creationId xmlns:p14="http://schemas.microsoft.com/office/powerpoint/2010/main" val="148427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 txBox="1">
            <a:spLocks noGrp="1"/>
          </p:cNvSpPr>
          <p:nvPr>
            <p:ph idx="1"/>
          </p:nvPr>
        </p:nvSpPr>
        <p:spPr>
          <a:xfrm>
            <a:off x="1187624" y="2060848"/>
            <a:ext cx="3528392" cy="40324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0" indent="263525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личной безопасности в повседневной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</a:p>
          <a:p>
            <a:pPr marL="0" lvl="0" indent="263525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личной безопасности в чрезвычайных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ситуациях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4950296" y="2074703"/>
            <a:ext cx="3986272" cy="40324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личной безопасности в повседневной жизни и в чрезвычайных ситуациях</a:t>
            </a:r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система обеспечения безопасности населения</a:t>
            </a:r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обороны государства и воинская обязанность</a:t>
            </a:r>
            <a:endParaRPr lang="ru-RU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8544" y="1141293"/>
            <a:ext cx="4118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основного общего образования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40032" y="1142717"/>
            <a:ext cx="383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89856" y="0"/>
            <a:ext cx="8172400" cy="620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направления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245544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80728"/>
            <a:ext cx="7704856" cy="4824536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ряды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определение принципа их построения;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ряды «на включение» и/или «на исключение»;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соотнесение двух рядов;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с пропусками;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по работе с иллюстративными источниками;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картами;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документами;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письменный ответ;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тесты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закрытого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типа: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выбором одного правильного ответа;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выбором всех (нескольких) правильных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ответов.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9856" y="0"/>
            <a:ext cx="8172400" cy="620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типы заданий:</a:t>
            </a:r>
          </a:p>
        </p:txBody>
      </p:sp>
    </p:spTree>
    <p:extLst>
      <p:ext uri="{BB962C8B-B14F-4D97-AF65-F5344CB8AC3E}">
        <p14:creationId xmlns:p14="http://schemas.microsoft.com/office/powerpoint/2010/main" val="75886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3662</TotalTime>
  <Words>1131</Words>
  <Application>Microsoft Office PowerPoint</Application>
  <PresentationFormat>Экран (4:3)</PresentationFormat>
  <Paragraphs>144</Paragraphs>
  <Slides>32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Calibri</vt:lpstr>
      <vt:lpstr>Corbel</vt:lpstr>
      <vt:lpstr>Gill Sans MT</vt:lpstr>
      <vt:lpstr>Symbol</vt:lpstr>
      <vt:lpstr>Times New Roman</vt:lpstr>
      <vt:lpstr>Verdana</vt:lpstr>
      <vt:lpstr>Wingdings</vt:lpstr>
      <vt:lpstr>Wingdings 2</vt:lpstr>
      <vt:lpstr>Солнцестояние</vt:lpstr>
      <vt:lpstr>Вебинар  для предметно-методических комиссий всероссийской олимпиады школьников  по основам безопасности жизнедеятельности  в 2020/2021 учебном году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ПОРЯДОК ПРОВЕДЕНИЯ ВСЕРОССИЙСКОЙ ОЛИМПИАДЫ ШКОЛЬНИКОВ  (Утвержден приказом Министерства образования и науки Российской Федерации от 18 ноября 2013 г. N 1252  </dc:title>
  <dc:creator>Сотрудник</dc:creator>
  <cp:lastModifiedBy>Елисеева Наталья Владимировна</cp:lastModifiedBy>
  <cp:revision>171</cp:revision>
  <dcterms:created xsi:type="dcterms:W3CDTF">2016-09-14T08:48:24Z</dcterms:created>
  <dcterms:modified xsi:type="dcterms:W3CDTF">2020-09-07T08:25:50Z</dcterms:modified>
</cp:coreProperties>
</file>