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3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4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5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6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7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8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9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9"/>
  </p:notesMasterIdLst>
  <p:sldIdLst>
    <p:sldId id="256" r:id="rId2"/>
    <p:sldId id="274" r:id="rId3"/>
    <p:sldId id="389" r:id="rId4"/>
    <p:sldId id="390" r:id="rId5"/>
    <p:sldId id="380" r:id="rId6"/>
    <p:sldId id="273" r:id="rId7"/>
    <p:sldId id="381" r:id="rId8"/>
    <p:sldId id="382" r:id="rId9"/>
    <p:sldId id="383" r:id="rId10"/>
    <p:sldId id="384" r:id="rId11"/>
    <p:sldId id="391" r:id="rId12"/>
    <p:sldId id="257" r:id="rId13"/>
    <p:sldId id="258" r:id="rId14"/>
    <p:sldId id="259" r:id="rId15"/>
    <p:sldId id="260" r:id="rId16"/>
    <p:sldId id="261" r:id="rId17"/>
    <p:sldId id="262" r:id="rId18"/>
    <p:sldId id="269" r:id="rId19"/>
    <p:sldId id="270" r:id="rId20"/>
    <p:sldId id="272" r:id="rId21"/>
    <p:sldId id="263" r:id="rId22"/>
    <p:sldId id="264" r:id="rId23"/>
    <p:sldId id="265" r:id="rId24"/>
    <p:sldId id="266" r:id="rId25"/>
    <p:sldId id="267" r:id="rId26"/>
    <p:sldId id="268" r:id="rId27"/>
    <p:sldId id="27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4593" autoAdjust="0"/>
  </p:normalViewPr>
  <p:slideViewPr>
    <p:cSldViewPr snapToGrid="0">
      <p:cViewPr varScale="1">
        <p:scale>
          <a:sx n="73" d="100"/>
          <a:sy n="73" d="100"/>
        </p:scale>
        <p:origin x="11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GA\&#1042;&#1083;&#1072;&#1076;&#1080;&#1084;&#1080;&#1088;\_&#1042;c&#1054;&#1064;\2018-2019\_&#1056;&#1077;&#1075;&#1080;&#1086;&#1085;\&#1057;&#1090;&#1072;&#1090;&#1080;&#1089;&#1090;&#1080;&#1082;&#1072;\&#1057;&#1090;&#1072;&#1090;&#1080;&#1089;&#1090;&#1080;&#1082;&#1072;%20&#1087;&#1086;%20&#1079;&#1072;&#1076;&#1072;&#1095;&#1072;&#1084;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&#1086;&#1083;&#1080;&#1084;&#1087;&#1080;&#1072;&#1076;&#1072;\&#1057;&#1090;&#1072;&#1090;&#1080;&#1089;&#1090;&#1080;&#1082;&#1072;\&#1056;&#1077;&#1079;&#1091;&#1083;&#1100;&#1090;&#1072;&#1090;&#1099;%20&#1056;&#1069;%202017\_&#1057;&#1090;&#1072;&#1090;&#1080;&#1089;&#1090;&#1080;&#1082;&#1072;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&#1086;&#1083;&#1080;&#1084;&#1087;&#1080;&#1072;&#1076;&#1072;\&#1057;&#1090;&#1072;&#1090;&#1080;&#1089;&#1090;&#1080;&#1082;&#1072;\&#1056;&#1077;&#1079;&#1091;&#1083;&#1100;&#1090;&#1072;&#1090;&#1099;%20&#1056;&#1069;%202017\_&#1057;&#1090;&#1072;&#1090;&#1080;&#1089;&#1090;&#1080;&#1082;&#1072;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7-2018\&#1047;&#1069;\_&#1044;&#1086;&#1082;&#1091;&#1084;&#1077;&#1085;&#1090;&#1099;\&#1048;&#1090;&#1086;&#1075;&#1086;&#1074;&#1099;&#1077;%20&#1074;&#1077;&#1076;&#1086;&#1084;&#1086;&#1089;&#1090;&#1080;\9%20%20&#1082;&#1083;&#1072;&#1089;&#1089;%20&#1087;&#1086;&#1089;&#1083;&#1077;%20&#1087;&#1086;&#1082;&#1072;&#1079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7-2018\&#1047;&#1069;\_&#1044;&#1086;&#1082;&#1091;&#1084;&#1077;&#1085;&#1090;&#1099;\&#1048;&#1090;&#1086;&#1075;&#1086;&#1074;&#1099;&#1077;%20&#1074;&#1077;&#1076;&#1086;&#1084;&#1086;&#1089;&#1090;&#1080;\9%20%20&#1082;&#1083;&#1072;&#1089;&#1089;%20&#1087;&#1086;&#1089;&#1083;&#1077;%20&#1087;&#1086;&#1082;&#1072;&#1079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7-2018\&#1047;&#1069;\_&#1044;&#1086;&#1082;&#1091;&#1084;&#1077;&#1085;&#1090;&#1099;\&#1048;&#1090;&#1086;&#1075;&#1086;&#1074;&#1099;&#1077;%20&#1074;&#1077;&#1076;&#1086;&#1084;&#1086;&#1089;&#1090;&#1080;\9%20%20&#1082;&#1083;&#1072;&#1089;&#1089;%20&#1087;&#1086;&#1089;&#1083;&#1077;%20&#1087;&#1086;&#1082;&#1072;&#1079;&#107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EGA\&#1042;&#1083;&#1072;&#1076;&#1080;&#1084;&#1080;&#1088;\_&#1042;c&#1054;&#1064;\2019-2020\&#1056;&#1077;&#1075;&#1080;&#1086;&#1085;\__&#1057;&#1090;&#1072;&#1090;&#1080;&#1089;&#1090;&#1080;&#1082;&#1072;\__&#1061;&#1080;&#1084;&#1080;&#1103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10-3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НХ)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18/19</a:t>
            </a:r>
          </a:p>
        </c:rich>
      </c:tx>
      <c:layout>
        <c:manualLayout>
          <c:xMode val="edge"/>
          <c:yMode val="edge"/>
          <c:x val="0.1930167597765363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8401785714285711E-2"/>
          <c:y val="0.1299956349206349"/>
          <c:w val="0.88639980158730147"/>
          <c:h val="0.799759523809523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</c:spPr>
          <c:invertIfNegative val="0"/>
          <c:trendline>
            <c:spPr>
              <a:ln w="25400">
                <a:solidFill>
                  <a:srgbClr val="006600"/>
                </a:solidFill>
              </a:ln>
            </c:spPr>
            <c:trendlineType val="poly"/>
            <c:order val="3"/>
            <c:dispRSqr val="0"/>
            <c:dispEq val="0"/>
          </c:trendline>
          <c:cat>
            <c:numRef>
              <c:f>'10 класс'!$M$4:$M$14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'10 класс'!$O$32:$O$42</c:f>
              <c:numCache>
                <c:formatCode>General</c:formatCode>
                <c:ptCount val="11"/>
                <c:pt idx="0">
                  <c:v>0.2943089430894309</c:v>
                </c:pt>
                <c:pt idx="1">
                  <c:v>0.21951219512195122</c:v>
                </c:pt>
                <c:pt idx="2">
                  <c:v>0.17073170731707318</c:v>
                </c:pt>
                <c:pt idx="3">
                  <c:v>8.6178861788617889E-2</c:v>
                </c:pt>
                <c:pt idx="4">
                  <c:v>6.5040650406504072E-2</c:v>
                </c:pt>
                <c:pt idx="5">
                  <c:v>3.2520325203252036E-2</c:v>
                </c:pt>
                <c:pt idx="6">
                  <c:v>2.9268292682926831E-2</c:v>
                </c:pt>
                <c:pt idx="7">
                  <c:v>1.6260162601626018E-2</c:v>
                </c:pt>
                <c:pt idx="8">
                  <c:v>8.130081300813009E-3</c:v>
                </c:pt>
                <c:pt idx="9">
                  <c:v>3.2520325203252032E-3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90-4094-BA7D-0DF3DB0E0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88547256"/>
        <c:axId val="688550208"/>
      </c:barChart>
      <c:catAx>
        <c:axId val="688547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688550208"/>
        <c:crosses val="autoZero"/>
        <c:auto val="1"/>
        <c:lblAlgn val="ctr"/>
        <c:lblOffset val="100"/>
        <c:noMultiLvlLbl val="0"/>
      </c:catAx>
      <c:valAx>
        <c:axId val="688550208"/>
        <c:scaling>
          <c:orientation val="minMax"/>
          <c:max val="0.30000000000000004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88547256"/>
        <c:crosses val="autoZero"/>
        <c:crossBetween val="between"/>
      </c:valAx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Лист3!$S$7:$S$16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Лист3!$W$7:$W$16</c:f>
              <c:numCache>
                <c:formatCode>0.0%</c:formatCode>
                <c:ptCount val="10"/>
                <c:pt idx="0">
                  <c:v>0.18996617812852312</c:v>
                </c:pt>
                <c:pt idx="1">
                  <c:v>0.14881623449830891</c:v>
                </c:pt>
                <c:pt idx="2">
                  <c:v>0.10597519729425028</c:v>
                </c:pt>
                <c:pt idx="3">
                  <c:v>7.4971815107102588E-2</c:v>
                </c:pt>
                <c:pt idx="4">
                  <c:v>4.3968432919954906E-2</c:v>
                </c:pt>
                <c:pt idx="5">
                  <c:v>1.8038331454340473E-2</c:v>
                </c:pt>
                <c:pt idx="6">
                  <c:v>1.1273957158962795E-2</c:v>
                </c:pt>
                <c:pt idx="7">
                  <c:v>6.2006764374295375E-3</c:v>
                </c:pt>
                <c:pt idx="8">
                  <c:v>5.0732807215332579E-3</c:v>
                </c:pt>
                <c:pt idx="9">
                  <c:v>2.2547914317925591E-3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C-4D55-AF68-8436E7E15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Лист3!$S$7:$S$16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Лист3!$X$7:$X$16</c:f>
              <c:numCache>
                <c:formatCode>0.0%</c:formatCode>
                <c:ptCount val="10"/>
                <c:pt idx="0">
                  <c:v>8.5118376550169114E-2</c:v>
                </c:pt>
                <c:pt idx="1">
                  <c:v>3.1567080045095827E-2</c:v>
                </c:pt>
                <c:pt idx="2">
                  <c:v>3.1567080045095827E-2</c:v>
                </c:pt>
                <c:pt idx="3">
                  <c:v>3.269447576099211E-2</c:v>
                </c:pt>
                <c:pt idx="4">
                  <c:v>2.987598647125141E-2</c:v>
                </c:pt>
                <c:pt idx="5">
                  <c:v>4.3968432919954906E-2</c:v>
                </c:pt>
                <c:pt idx="6">
                  <c:v>4.2277339346110485E-2</c:v>
                </c:pt>
                <c:pt idx="7">
                  <c:v>1.5783540022547914E-2</c:v>
                </c:pt>
                <c:pt idx="8">
                  <c:v>1.1273957158962795E-2</c:v>
                </c:pt>
                <c:pt idx="9">
                  <c:v>1.6347237880496055E-2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0-40B2-A882-5DD4522CB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"Нули"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Лист3!$T$4:$X$4</c:f>
              <c:strCache>
                <c:ptCount val="5"/>
                <c:pt idx="0">
                  <c:v>9-1</c:v>
                </c:pt>
                <c:pt idx="1">
                  <c:v>9-2</c:v>
                </c:pt>
                <c:pt idx="2">
                  <c:v>9-3</c:v>
                </c:pt>
                <c:pt idx="3">
                  <c:v>9-4</c:v>
                </c:pt>
                <c:pt idx="4">
                  <c:v>9-5</c:v>
                </c:pt>
              </c:strCache>
            </c:strRef>
          </c:cat>
          <c:val>
            <c:numRef>
              <c:f>Лист3!$T$5:$X$5</c:f>
              <c:numCache>
                <c:formatCode>0.0%</c:formatCode>
                <c:ptCount val="5"/>
                <c:pt idx="0">
                  <c:v>0.32919954904171367</c:v>
                </c:pt>
                <c:pt idx="1">
                  <c:v>0.41826381059751971</c:v>
                </c:pt>
                <c:pt idx="2">
                  <c:v>0.5625704622322435</c:v>
                </c:pt>
                <c:pt idx="3">
                  <c:v>0.39346110484780156</c:v>
                </c:pt>
                <c:pt idx="4">
                  <c:v>0.6595264937993236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8-49C3-B45A-D1CD5E273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5154464"/>
        <c:axId val="1035155448"/>
      </c:barChart>
      <c:catAx>
        <c:axId val="10351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5155448"/>
        <c:crosses val="autoZero"/>
        <c:auto val="1"/>
        <c:lblAlgn val="ctr"/>
        <c:lblOffset val="100"/>
        <c:noMultiLvlLbl val="0"/>
      </c:catAx>
      <c:valAx>
        <c:axId val="1035155448"/>
        <c:scaling>
          <c:orientation val="minMax"/>
          <c:max val="0.6800000000000001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515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093080065359477"/>
          <c:y val="0.11588742690058479"/>
          <c:w val="0.62845138888888885"/>
          <c:h val="0.740729824561403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статистика!$AB$7:$AB$16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статистика!$AG$7:$AG$16</c:f>
              <c:numCache>
                <c:formatCode>0.0%</c:formatCode>
                <c:ptCount val="10"/>
                <c:pt idx="0">
                  <c:v>8.4303937881308924E-2</c:v>
                </c:pt>
                <c:pt idx="1">
                  <c:v>3.1059345535219079E-2</c:v>
                </c:pt>
                <c:pt idx="2">
                  <c:v>3.1059345535219079E-2</c:v>
                </c:pt>
                <c:pt idx="3">
                  <c:v>3.2168607875762617E-2</c:v>
                </c:pt>
                <c:pt idx="4">
                  <c:v>2.9395452024403773E-2</c:v>
                </c:pt>
                <c:pt idx="5">
                  <c:v>4.3261231281198007E-2</c:v>
                </c:pt>
                <c:pt idx="6">
                  <c:v>4.1597337770382693E-2</c:v>
                </c:pt>
                <c:pt idx="7">
                  <c:v>1.552967276760954E-2</c:v>
                </c:pt>
                <c:pt idx="8">
                  <c:v>1.1092623405435386E-2</c:v>
                </c:pt>
                <c:pt idx="9">
                  <c:v>1.6084303937881309E-2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9-417A-9C90-3BFC7127B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093080065359477"/>
          <c:y val="0.125245"/>
          <c:w val="0.62845138888888885"/>
          <c:h val="0.72090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статистика!$AB$7:$AB$16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статистика!$AE$7:$AE$16</c:f>
              <c:numCache>
                <c:formatCode>0.0%</c:formatCode>
                <c:ptCount val="10"/>
                <c:pt idx="0">
                  <c:v>6.4891846921797003E-2</c:v>
                </c:pt>
                <c:pt idx="1">
                  <c:v>6.1009428729894621E-2</c:v>
                </c:pt>
                <c:pt idx="2">
                  <c:v>4.4370493621741544E-2</c:v>
                </c:pt>
                <c:pt idx="3">
                  <c:v>7.6539101497504161E-2</c:v>
                </c:pt>
                <c:pt idx="4">
                  <c:v>6.7110371602884078E-2</c:v>
                </c:pt>
                <c:pt idx="5">
                  <c:v>4.7698280643372157E-2</c:v>
                </c:pt>
                <c:pt idx="6">
                  <c:v>2.7731558513588463E-2</c:v>
                </c:pt>
                <c:pt idx="7">
                  <c:v>1.9412090959511925E-2</c:v>
                </c:pt>
                <c:pt idx="8">
                  <c:v>9.9833610648918467E-3</c:v>
                </c:pt>
                <c:pt idx="9">
                  <c:v>1.1647254575707155E-2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7-41A9-BD45-ADD55EA79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15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093080065359477"/>
          <c:y val="0.125245"/>
          <c:w val="0.62845138888888885"/>
          <c:h val="0.72090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статистика!$AB$7:$AB$16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статистика!$AD$7:$AD$16</c:f>
              <c:numCache>
                <c:formatCode>0.0%</c:formatCode>
                <c:ptCount val="10"/>
                <c:pt idx="0">
                  <c:v>0.1064891846921797</c:v>
                </c:pt>
                <c:pt idx="1">
                  <c:v>0.10870770937326678</c:v>
                </c:pt>
                <c:pt idx="2">
                  <c:v>0.100942872989462</c:v>
                </c:pt>
                <c:pt idx="3">
                  <c:v>5.2135330005546314E-2</c:v>
                </c:pt>
                <c:pt idx="4">
                  <c:v>5.3244592346089852E-2</c:v>
                </c:pt>
                <c:pt idx="5">
                  <c:v>4.2151968940654462E-2</c:v>
                </c:pt>
                <c:pt idx="6">
                  <c:v>3.9933444259567387E-2</c:v>
                </c:pt>
                <c:pt idx="7">
                  <c:v>3.3277870216306155E-2</c:v>
                </c:pt>
                <c:pt idx="8">
                  <c:v>2.1630615640599003E-2</c:v>
                </c:pt>
                <c:pt idx="9">
                  <c:v>1.4420410427066E-2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B-4625-B67F-A14CEA094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15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217388649048444"/>
          <c:y val="0.12361230725308342"/>
          <c:w val="0.71735560479597515"/>
          <c:h val="0.722654879268429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статистика!$AB$7:$AB$16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статистика!$AC$7:$AC$16</c:f>
              <c:numCache>
                <c:formatCode>0.0%</c:formatCode>
                <c:ptCount val="10"/>
                <c:pt idx="0">
                  <c:v>0.12035496394897394</c:v>
                </c:pt>
                <c:pt idx="1">
                  <c:v>3.1059345535219079E-2</c:v>
                </c:pt>
                <c:pt idx="2">
                  <c:v>6.8774265113699384E-2</c:v>
                </c:pt>
                <c:pt idx="3">
                  <c:v>0.12756516916250693</c:v>
                </c:pt>
                <c:pt idx="4">
                  <c:v>9.3732667775929007E-2</c:v>
                </c:pt>
                <c:pt idx="5">
                  <c:v>4.2151968940654462E-2</c:v>
                </c:pt>
                <c:pt idx="6">
                  <c:v>3.2168607875762617E-2</c:v>
                </c:pt>
                <c:pt idx="7">
                  <c:v>6.2118691070438159E-2</c:v>
                </c:pt>
                <c:pt idx="8">
                  <c:v>6.3227953410981697E-2</c:v>
                </c:pt>
                <c:pt idx="9">
                  <c:v>2.2739877981142541E-2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4-4279-B89A-6A88EF6F2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15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093080065359477"/>
          <c:y val="0.11960087719298246"/>
          <c:w val="0.62845138888888885"/>
          <c:h val="0.7370163742690056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статистика!$AB$7:$AB$16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статистика!$AF$7:$AF$16</c:f>
              <c:numCache>
                <c:formatCode>0.0%</c:formatCode>
                <c:ptCount val="10"/>
                <c:pt idx="0">
                  <c:v>0.18746533555185801</c:v>
                </c:pt>
                <c:pt idx="1">
                  <c:v>0.14697726012201887</c:v>
                </c:pt>
                <c:pt idx="2">
                  <c:v>0.10427066001109263</c:v>
                </c:pt>
                <c:pt idx="3">
                  <c:v>7.3765945646145317E-2</c:v>
                </c:pt>
                <c:pt idx="4">
                  <c:v>4.2706600110926231E-2</c:v>
                </c:pt>
                <c:pt idx="5">
                  <c:v>1.8302828618968387E-2</c:v>
                </c:pt>
                <c:pt idx="6">
                  <c:v>1.1092623405435386E-2</c:v>
                </c:pt>
                <c:pt idx="7">
                  <c:v>6.1009428729894618E-3</c:v>
                </c:pt>
                <c:pt idx="8">
                  <c:v>4.9916805324459234E-3</c:v>
                </c:pt>
                <c:pt idx="9">
                  <c:v>2.2185246810870773E-3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EB-4D2D-BC42-567535440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10-1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032944444444446"/>
          <c:y val="0.10936703703703704"/>
          <c:w val="0.750865"/>
          <c:h val="0.766897962962962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Лист3!$AB$52:$AB$61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Лист3!$AC$52:$AC$61</c:f>
              <c:numCache>
                <c:formatCode>0.0%</c:formatCode>
                <c:ptCount val="10"/>
                <c:pt idx="0">
                  <c:v>0.11142061281337047</c:v>
                </c:pt>
                <c:pt idx="1">
                  <c:v>6.4066852367688026E-2</c:v>
                </c:pt>
                <c:pt idx="2">
                  <c:v>7.6323119777158777E-2</c:v>
                </c:pt>
                <c:pt idx="3">
                  <c:v>7.1866295264623958E-2</c:v>
                </c:pt>
                <c:pt idx="4">
                  <c:v>5.7381615598885792E-2</c:v>
                </c:pt>
                <c:pt idx="5">
                  <c:v>3.5097493036211701E-2</c:v>
                </c:pt>
                <c:pt idx="6">
                  <c:v>2.2284122562674095E-2</c:v>
                </c:pt>
                <c:pt idx="7">
                  <c:v>1.3370473537604457E-2</c:v>
                </c:pt>
                <c:pt idx="8">
                  <c:v>2.7855153203342618E-3</c:v>
                </c:pt>
                <c:pt idx="9">
                  <c:v>5.5710306406685239E-4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B-43AC-B894-017166A0C1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10-2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Лист3!$AB$52:$AB$61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Лист3!$AD$52:$AD$61</c:f>
              <c:numCache>
                <c:formatCode>0.0%</c:formatCode>
                <c:ptCount val="10"/>
                <c:pt idx="0">
                  <c:v>0.12311977715877437</c:v>
                </c:pt>
                <c:pt idx="1">
                  <c:v>6.2395543175487463E-2</c:v>
                </c:pt>
                <c:pt idx="2">
                  <c:v>3.9554317548746519E-2</c:v>
                </c:pt>
                <c:pt idx="3">
                  <c:v>2.6740947075208913E-2</c:v>
                </c:pt>
                <c:pt idx="4">
                  <c:v>2.2284122562674095E-2</c:v>
                </c:pt>
                <c:pt idx="5">
                  <c:v>5.7381615598885792E-2</c:v>
                </c:pt>
                <c:pt idx="6">
                  <c:v>9.3593314763231197E-2</c:v>
                </c:pt>
                <c:pt idx="7">
                  <c:v>2.5626740947075208E-2</c:v>
                </c:pt>
                <c:pt idx="8">
                  <c:v>6.6852367688022283E-3</c:v>
                </c:pt>
                <c:pt idx="9">
                  <c:v>3.8997214484679664E-3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CF-4588-9F3F-5DA700C37C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/>
              <a:t>Задача 10-3 (НХ) 16/17</a:t>
            </a:r>
          </a:p>
        </c:rich>
      </c:tx>
      <c:layout>
        <c:manualLayout>
          <c:xMode val="edge"/>
          <c:yMode val="edge"/>
          <c:x val="0.21833333333333332"/>
          <c:y val="7.5595238095238094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858179738705845"/>
          <c:y val="0.1270764593515096"/>
          <c:w val="0.82044985996862119"/>
          <c:h val="0.80487123015873019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trendline>
            <c:spPr>
              <a:ln w="31750" cap="rnd">
                <a:solidFill>
                  <a:srgbClr val="006600"/>
                </a:solidFill>
                <a:prstDash val="solid"/>
              </a:ln>
              <a:effectLst/>
            </c:spPr>
            <c:trendlineType val="poly"/>
            <c:order val="5"/>
            <c:dispRSqr val="0"/>
            <c:dispEq val="0"/>
          </c:trendline>
          <c:cat>
            <c:numRef>
              <c:f>'10 класс'!$L$15:$L$25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'10 класс'!$O$15:$O$25</c:f>
              <c:numCache>
                <c:formatCode>General</c:formatCode>
                <c:ptCount val="11"/>
                <c:pt idx="0">
                  <c:v>0.25166444740346205</c:v>
                </c:pt>
                <c:pt idx="1">
                  <c:v>6.3914780292942744E-2</c:v>
                </c:pt>
                <c:pt idx="2">
                  <c:v>5.0599201065246339E-2</c:v>
                </c:pt>
                <c:pt idx="3">
                  <c:v>3.7283621837549935E-2</c:v>
                </c:pt>
                <c:pt idx="4">
                  <c:v>6.2583222370173108E-2</c:v>
                </c:pt>
                <c:pt idx="5">
                  <c:v>8.6551264980026632E-2</c:v>
                </c:pt>
                <c:pt idx="6">
                  <c:v>0.11318242343541944</c:v>
                </c:pt>
                <c:pt idx="7">
                  <c:v>0.10918774966711052</c:v>
                </c:pt>
                <c:pt idx="8">
                  <c:v>9.4540612516644473E-2</c:v>
                </c:pt>
                <c:pt idx="9">
                  <c:v>4.7936085219707054E-2</c:v>
                </c:pt>
                <c:pt idx="10">
                  <c:v>3.462050599201065E-2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27-409B-9DA8-E3C0D5485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12343312"/>
        <c:axId val="612347904"/>
      </c:barChart>
      <c:catAx>
        <c:axId val="61234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2347904"/>
        <c:crosses val="autoZero"/>
        <c:auto val="1"/>
        <c:lblAlgn val="ctr"/>
        <c:lblOffset val="100"/>
        <c:noMultiLvlLbl val="0"/>
      </c:catAx>
      <c:valAx>
        <c:axId val="612347904"/>
        <c:scaling>
          <c:orientation val="minMax"/>
          <c:max val="0.25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234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10-3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Лист3!$AB$52:$AB$61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Лист3!$AE$52:$AE$61</c:f>
              <c:numCache>
                <c:formatCode>0.0%</c:formatCode>
                <c:ptCount val="10"/>
                <c:pt idx="0">
                  <c:v>0.14373259052924792</c:v>
                </c:pt>
                <c:pt idx="1">
                  <c:v>7.1309192200557106E-2</c:v>
                </c:pt>
                <c:pt idx="2">
                  <c:v>0.12479108635097493</c:v>
                </c:pt>
                <c:pt idx="3">
                  <c:v>3.9554317548746519E-2</c:v>
                </c:pt>
                <c:pt idx="4">
                  <c:v>2.9526462395543174E-2</c:v>
                </c:pt>
                <c:pt idx="5">
                  <c:v>2.5069637883008356E-2</c:v>
                </c:pt>
                <c:pt idx="6">
                  <c:v>2.3398328690807799E-2</c:v>
                </c:pt>
                <c:pt idx="7">
                  <c:v>2.7855153203342618E-2</c:v>
                </c:pt>
                <c:pt idx="8">
                  <c:v>1.8941504178272981E-2</c:v>
                </c:pt>
                <c:pt idx="9">
                  <c:v>2.841225626740947E-2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2-4BC9-8C2B-77C47763E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10-4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Лист3!$AB$52:$AB$61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Лист3!$AF$52:$AF$61</c:f>
              <c:numCache>
                <c:formatCode>0.0%</c:formatCode>
                <c:ptCount val="10"/>
                <c:pt idx="0">
                  <c:v>0.18105849582172701</c:v>
                </c:pt>
                <c:pt idx="1">
                  <c:v>6.740947075208914E-2</c:v>
                </c:pt>
                <c:pt idx="2">
                  <c:v>3.6768802228412258E-2</c:v>
                </c:pt>
                <c:pt idx="3">
                  <c:v>3.0640668523676879E-2</c:v>
                </c:pt>
                <c:pt idx="4">
                  <c:v>1.16991643454039E-2</c:v>
                </c:pt>
                <c:pt idx="5">
                  <c:v>7.2423398328690805E-3</c:v>
                </c:pt>
                <c:pt idx="6">
                  <c:v>7.7994428969359328E-3</c:v>
                </c:pt>
                <c:pt idx="7">
                  <c:v>1.3927576601671309E-2</c:v>
                </c:pt>
                <c:pt idx="8">
                  <c:v>2.8969359331476322E-2</c:v>
                </c:pt>
                <c:pt idx="9">
                  <c:v>4.7910863509749303E-2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33-4DE0-B9B3-100E33BCD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10-5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Лист3!$AB$52:$AB$61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Лист3!$AG$52:$AG$61</c:f>
              <c:numCache>
                <c:formatCode>0.0%</c:formatCode>
                <c:ptCount val="10"/>
                <c:pt idx="0">
                  <c:v>0.29470752089136493</c:v>
                </c:pt>
                <c:pt idx="1">
                  <c:v>0.13314763231197771</c:v>
                </c:pt>
                <c:pt idx="2">
                  <c:v>8.0222841225626743E-2</c:v>
                </c:pt>
                <c:pt idx="3">
                  <c:v>4.5125348189415042E-2</c:v>
                </c:pt>
                <c:pt idx="4">
                  <c:v>2.116991643454039E-2</c:v>
                </c:pt>
                <c:pt idx="5">
                  <c:v>1.9498607242339833E-2</c:v>
                </c:pt>
                <c:pt idx="6">
                  <c:v>5.0139275766016714E-3</c:v>
                </c:pt>
                <c:pt idx="7">
                  <c:v>2.7855153203342618E-3</c:v>
                </c:pt>
                <c:pt idx="8">
                  <c:v>3.3426183844011141E-3</c:v>
                </c:pt>
                <c:pt idx="9">
                  <c:v>2.2284122562674096E-3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83-4839-8DF1-CA62A224E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"Нули"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Лист3!$AC$49:$AG$49</c:f>
              <c:strCache>
                <c:ptCount val="5"/>
                <c:pt idx="0">
                  <c:v>10-1</c:v>
                </c:pt>
                <c:pt idx="1">
                  <c:v>10-2</c:v>
                </c:pt>
                <c:pt idx="2">
                  <c:v>10-3</c:v>
                </c:pt>
                <c:pt idx="3">
                  <c:v>10-4</c:v>
                </c:pt>
                <c:pt idx="4">
                  <c:v>10-5</c:v>
                </c:pt>
              </c:strCache>
            </c:strRef>
          </c:cat>
          <c:val>
            <c:numRef>
              <c:f>Лист3!$AC$50:$AG$50</c:f>
              <c:numCache>
                <c:formatCode>0.0%</c:formatCode>
                <c:ptCount val="5"/>
                <c:pt idx="0">
                  <c:v>0.54484679665738156</c:v>
                </c:pt>
                <c:pt idx="1">
                  <c:v>0.53871866295264625</c:v>
                </c:pt>
                <c:pt idx="2">
                  <c:v>0.46740947075208916</c:v>
                </c:pt>
                <c:pt idx="3">
                  <c:v>0.5665738161559889</c:v>
                </c:pt>
                <c:pt idx="4">
                  <c:v>0.39275766016713093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2-4C9E-862B-5CCEE0CEC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5154464"/>
        <c:axId val="1035155448"/>
      </c:barChart>
      <c:catAx>
        <c:axId val="10351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5155448"/>
        <c:crosses val="autoZero"/>
        <c:auto val="1"/>
        <c:lblAlgn val="ctr"/>
        <c:lblOffset val="100"/>
        <c:noMultiLvlLbl val="0"/>
      </c:catAx>
      <c:valAx>
        <c:axId val="1035155448"/>
        <c:scaling>
          <c:orientation val="minMax"/>
          <c:max val="0.5800000000000000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515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11-1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Лист3!$AB$98:$AB$107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Лист3!$AC$98:$AC$107</c:f>
              <c:numCache>
                <c:formatCode>0.0%</c:formatCode>
                <c:ptCount val="10"/>
                <c:pt idx="0">
                  <c:v>0.12283737024221453</c:v>
                </c:pt>
                <c:pt idx="1">
                  <c:v>0.12918108419838523</c:v>
                </c:pt>
                <c:pt idx="2">
                  <c:v>0.10265282583621683</c:v>
                </c:pt>
                <c:pt idx="3">
                  <c:v>5.6516724336793542E-2</c:v>
                </c:pt>
                <c:pt idx="4">
                  <c:v>3.4025374855824686E-2</c:v>
                </c:pt>
                <c:pt idx="5">
                  <c:v>1.9607843137254902E-2</c:v>
                </c:pt>
                <c:pt idx="6">
                  <c:v>2.1337946943483274E-2</c:v>
                </c:pt>
                <c:pt idx="7">
                  <c:v>9.22722029988466E-3</c:v>
                </c:pt>
                <c:pt idx="8">
                  <c:v>1.7301038062283738E-3</c:v>
                </c:pt>
                <c:pt idx="9">
                  <c:v>5.7670126874279125E-4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7B-41AA-A2B0-3312E9388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11-2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Лист3!$AB$98:$AB$107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Лист3!$AD$98:$AD$107</c:f>
              <c:numCache>
                <c:formatCode>0.0%</c:formatCode>
                <c:ptCount val="10"/>
                <c:pt idx="0">
                  <c:v>0.16897347174163782</c:v>
                </c:pt>
                <c:pt idx="1">
                  <c:v>9.1118800461361019E-2</c:v>
                </c:pt>
                <c:pt idx="2">
                  <c:v>1.2687427912341407E-2</c:v>
                </c:pt>
                <c:pt idx="3">
                  <c:v>1.7301038062283738E-2</c:v>
                </c:pt>
                <c:pt idx="4">
                  <c:v>3.3448673587081888E-2</c:v>
                </c:pt>
                <c:pt idx="5">
                  <c:v>4.7289504036908882E-2</c:v>
                </c:pt>
                <c:pt idx="6">
                  <c:v>5.3056516724336797E-2</c:v>
                </c:pt>
                <c:pt idx="7">
                  <c:v>7.0934256055363326E-2</c:v>
                </c:pt>
                <c:pt idx="8">
                  <c:v>6.7474048442906581E-2</c:v>
                </c:pt>
                <c:pt idx="9">
                  <c:v>4.2099192618223757E-2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32-46DE-8FF5-52138615F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11-3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Лист3!$AB$98:$AB$107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Лист3!$AE$98:$AE$107</c:f>
              <c:numCache>
                <c:formatCode>0.0%</c:formatCode>
                <c:ptCount val="10"/>
                <c:pt idx="0">
                  <c:v>0.15916955017301038</c:v>
                </c:pt>
                <c:pt idx="1">
                  <c:v>4.3829296424452137E-2</c:v>
                </c:pt>
                <c:pt idx="2">
                  <c:v>1.1534025374855825E-2</c:v>
                </c:pt>
                <c:pt idx="3">
                  <c:v>1.4417531718569781E-2</c:v>
                </c:pt>
                <c:pt idx="4">
                  <c:v>8.6505190311418692E-3</c:v>
                </c:pt>
                <c:pt idx="5">
                  <c:v>5.7670126874279125E-3</c:v>
                </c:pt>
                <c:pt idx="6">
                  <c:v>2.306805074971165E-3</c:v>
                </c:pt>
                <c:pt idx="7">
                  <c:v>1.1534025374855825E-3</c:v>
                </c:pt>
                <c:pt idx="8">
                  <c:v>4.0369088811995383E-3</c:v>
                </c:pt>
                <c:pt idx="9">
                  <c:v>1.1534025374855825E-3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E1-4F8A-BB15-A04A6BFBC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11-4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Лист3!$AB$98:$AB$107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Лист3!$AF$98:$AF$107</c:f>
              <c:numCache>
                <c:formatCode>0.0%</c:formatCode>
                <c:ptCount val="10"/>
                <c:pt idx="0">
                  <c:v>0.18281430219146483</c:v>
                </c:pt>
                <c:pt idx="1">
                  <c:v>0.11649365628604383</c:v>
                </c:pt>
                <c:pt idx="2">
                  <c:v>6.7474048442906581E-2</c:v>
                </c:pt>
                <c:pt idx="3">
                  <c:v>5.3056516724336797E-2</c:v>
                </c:pt>
                <c:pt idx="4">
                  <c:v>5.4786620530565169E-2</c:v>
                </c:pt>
                <c:pt idx="5">
                  <c:v>4.6712802768166091E-2</c:v>
                </c:pt>
                <c:pt idx="6">
                  <c:v>4.8442906574394463E-2</c:v>
                </c:pt>
                <c:pt idx="7">
                  <c:v>3.6332179930795849E-2</c:v>
                </c:pt>
                <c:pt idx="8">
                  <c:v>1.9607843137254902E-2</c:v>
                </c:pt>
                <c:pt idx="9">
                  <c:v>2.1337946943483274E-2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D-47E4-8FB4-4B55E8735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11-5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Лист3!$AB$98:$AB$107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Лист3!$AG$98:$AG$107</c:f>
              <c:numCache>
                <c:formatCode>0.0%</c:formatCode>
                <c:ptCount val="10"/>
                <c:pt idx="0">
                  <c:v>0.12629757785467127</c:v>
                </c:pt>
                <c:pt idx="1">
                  <c:v>4.2099192618223757E-2</c:v>
                </c:pt>
                <c:pt idx="2">
                  <c:v>5.7093425605536333E-2</c:v>
                </c:pt>
                <c:pt idx="3">
                  <c:v>4.7289504036908882E-2</c:v>
                </c:pt>
                <c:pt idx="4">
                  <c:v>2.4221453287197232E-2</c:v>
                </c:pt>
                <c:pt idx="5">
                  <c:v>3.8638985005767013E-2</c:v>
                </c:pt>
                <c:pt idx="6">
                  <c:v>2.8258362168396771E-2</c:v>
                </c:pt>
                <c:pt idx="7">
                  <c:v>1.2110726643598616E-2</c:v>
                </c:pt>
                <c:pt idx="8">
                  <c:v>2.5374855824682813E-2</c:v>
                </c:pt>
                <c:pt idx="9">
                  <c:v>2.8835063437139562E-2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9D-4CAB-8A78-11E2ED84F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"Нули"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Лист3!$AC$95:$AG$95</c:f>
              <c:strCache>
                <c:ptCount val="5"/>
                <c:pt idx="0">
                  <c:v>11-1</c:v>
                </c:pt>
                <c:pt idx="1">
                  <c:v>11-2</c:v>
                </c:pt>
                <c:pt idx="2">
                  <c:v>11-3</c:v>
                </c:pt>
                <c:pt idx="3">
                  <c:v>11-4</c:v>
                </c:pt>
                <c:pt idx="4">
                  <c:v>11-5</c:v>
                </c:pt>
              </c:strCache>
            </c:strRef>
          </c:cat>
          <c:val>
            <c:numRef>
              <c:f>Лист3!$AC$96:$AG$96</c:f>
              <c:numCache>
                <c:formatCode>0.0%</c:formatCode>
                <c:ptCount val="5"/>
                <c:pt idx="0">
                  <c:v>0.53748558246828138</c:v>
                </c:pt>
                <c:pt idx="1">
                  <c:v>0.43079584775086505</c:v>
                </c:pt>
                <c:pt idx="2">
                  <c:v>0.78316032295271054</c:v>
                </c:pt>
                <c:pt idx="3">
                  <c:v>0.38811995386389853</c:v>
                </c:pt>
                <c:pt idx="4">
                  <c:v>0.60495963091118798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B-4465-9ED4-0FE407062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35154464"/>
        <c:axId val="1035155448"/>
      </c:barChart>
      <c:catAx>
        <c:axId val="10351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5155448"/>
        <c:crosses val="autoZero"/>
        <c:auto val="1"/>
        <c:lblAlgn val="ctr"/>
        <c:lblOffset val="100"/>
        <c:noMultiLvlLbl val="0"/>
      </c:catAx>
      <c:valAx>
        <c:axId val="1035155448"/>
        <c:scaling>
          <c:orientation val="minMax"/>
          <c:max val="0.8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515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Задача 11-1 (НХ) 16/17</a:t>
            </a:r>
          </a:p>
        </c:rich>
      </c:tx>
      <c:layout>
        <c:manualLayout>
          <c:xMode val="edge"/>
          <c:yMode val="edge"/>
          <c:x val="0.22028249999999999"/>
          <c:y val="7.55952380952380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964444444444445"/>
          <c:y val="0.1270764593515096"/>
          <c:w val="0.78035555555555558"/>
          <c:h val="0.80487123015873019"/>
        </c:manualLayout>
      </c:layout>
      <c:barChart>
        <c:barDir val="col"/>
        <c:grouping val="clustered"/>
        <c:varyColors val="0"/>
        <c:ser>
          <c:idx val="1"/>
          <c:order val="0"/>
          <c:tx>
            <c:v>Задача 1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trendline>
            <c:spPr>
              <a:ln w="31750" cap="rnd">
                <a:solidFill>
                  <a:srgbClr val="006600"/>
                </a:solidFill>
                <a:prstDash val="solid"/>
              </a:ln>
              <a:effectLst/>
            </c:spPr>
            <c:trendlineType val="poly"/>
            <c:order val="4"/>
            <c:dispRSqr val="0"/>
            <c:dispEq val="0"/>
          </c:trendline>
          <c:cat>
            <c:numRef>
              <c:f>'11 класс'!$L$3:$L$13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'11 класс'!$M$15:$M$25</c:f>
              <c:numCache>
                <c:formatCode>General</c:formatCode>
                <c:ptCount val="11"/>
                <c:pt idx="0">
                  <c:v>6.575342465753424E-2</c:v>
                </c:pt>
                <c:pt idx="1">
                  <c:v>8.2191780821917804E-2</c:v>
                </c:pt>
                <c:pt idx="2">
                  <c:v>0.12191780821917808</c:v>
                </c:pt>
                <c:pt idx="3">
                  <c:v>0.13972602739726028</c:v>
                </c:pt>
                <c:pt idx="4">
                  <c:v>0.14383561643835616</c:v>
                </c:pt>
                <c:pt idx="5">
                  <c:v>0.13150684931506848</c:v>
                </c:pt>
                <c:pt idx="6">
                  <c:v>9.3150684931506855E-2</c:v>
                </c:pt>
                <c:pt idx="7">
                  <c:v>7.5342465753424653E-2</c:v>
                </c:pt>
                <c:pt idx="8">
                  <c:v>5.6164383561643834E-2</c:v>
                </c:pt>
                <c:pt idx="9">
                  <c:v>3.1506849315068496E-2</c:v>
                </c:pt>
                <c:pt idx="10">
                  <c:v>1.7808219178082191E-2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3-4B3D-AD03-495115B9D3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12343312"/>
        <c:axId val="612347904"/>
      </c:barChart>
      <c:catAx>
        <c:axId val="61234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2347904"/>
        <c:crosses val="autoZero"/>
        <c:auto val="1"/>
        <c:lblAlgn val="ctr"/>
        <c:lblOffset val="100"/>
        <c:noMultiLvlLbl val="0"/>
      </c:catAx>
      <c:valAx>
        <c:axId val="612347904"/>
        <c:scaling>
          <c:orientation val="minMax"/>
          <c:max val="0.15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12343312"/>
        <c:crosses val="autoZero"/>
        <c:crossBetween val="between"/>
        <c:majorUnit val="3.0000000000000006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"Добрая" задача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Лист1!$C$1:$C$11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Лист1!$E$1:$E$11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7.9365079365079361E-2</c:v>
                </c:pt>
                <c:pt idx="6">
                  <c:v>7.9365079365079361E-2</c:v>
                </c:pt>
                <c:pt idx="7">
                  <c:v>0.12698412698412698</c:v>
                </c:pt>
                <c:pt idx="8">
                  <c:v>0.31746031746031744</c:v>
                </c:pt>
                <c:pt idx="9">
                  <c:v>0.20634920634920634</c:v>
                </c:pt>
                <c:pt idx="10">
                  <c:v>0.19047619047619047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F0-49CB-9D34-9B0E66F55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3397848"/>
        <c:axId val="603403752"/>
      </c:barChart>
      <c:catAx>
        <c:axId val="603397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403752"/>
        <c:crosses val="autoZero"/>
        <c:auto val="1"/>
        <c:lblAlgn val="ctr"/>
        <c:lblOffset val="100"/>
        <c:noMultiLvlLbl val="0"/>
      </c:catAx>
      <c:valAx>
        <c:axId val="603403752"/>
        <c:scaling>
          <c:orientation val="minMax"/>
          <c:max val="0.3300000000000000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397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/>
              <a:t>"Антигаусс"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9404270833333334"/>
          <c:y val="0.11893670634920635"/>
          <c:w val="0.77716319444444448"/>
          <c:h val="0.78987837301587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Лист2!$C$1:$C$11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Лист2!$E$1:$E$11</c:f>
              <c:numCache>
                <c:formatCode>General</c:formatCode>
                <c:ptCount val="11"/>
                <c:pt idx="0">
                  <c:v>0.15254237288135594</c:v>
                </c:pt>
                <c:pt idx="1">
                  <c:v>0.11864406779661017</c:v>
                </c:pt>
                <c:pt idx="2">
                  <c:v>0</c:v>
                </c:pt>
                <c:pt idx="3">
                  <c:v>1.6949152542372881E-2</c:v>
                </c:pt>
                <c:pt idx="4">
                  <c:v>1.6949152542372881E-2</c:v>
                </c:pt>
                <c:pt idx="5">
                  <c:v>0</c:v>
                </c:pt>
                <c:pt idx="6">
                  <c:v>1.6949152542372881E-2</c:v>
                </c:pt>
                <c:pt idx="7">
                  <c:v>6.7796610169491525E-2</c:v>
                </c:pt>
                <c:pt idx="8">
                  <c:v>1.6949152542372881E-2</c:v>
                </c:pt>
                <c:pt idx="9">
                  <c:v>0.16949152542372881</c:v>
                </c:pt>
                <c:pt idx="10">
                  <c:v>0.42372881355932202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1-46C0-8202-63A7F18BE0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3397848"/>
        <c:axId val="603403752"/>
      </c:barChart>
      <c:catAx>
        <c:axId val="603397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403752"/>
        <c:crosses val="autoZero"/>
        <c:auto val="1"/>
        <c:lblAlgn val="ctr"/>
        <c:lblOffset val="100"/>
        <c:noMultiLvlLbl val="0"/>
      </c:catAx>
      <c:valAx>
        <c:axId val="603403752"/>
        <c:scaling>
          <c:orientation val="minMax"/>
          <c:max val="0.4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39784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"Злая" задача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9404270833333334"/>
          <c:y val="0.11893670634920635"/>
          <c:w val="0.77716319444444448"/>
          <c:h val="0.78987837301587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'Лист2 (2)'!$C$1:$C$11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</c:numCache>
            </c:numRef>
          </c:cat>
          <c:val>
            <c:numRef>
              <c:f>'Лист2 (2)'!$E$1:$E$11</c:f>
              <c:numCache>
                <c:formatCode>General</c:formatCode>
                <c:ptCount val="11"/>
                <c:pt idx="0">
                  <c:v>0.16</c:v>
                </c:pt>
                <c:pt idx="1">
                  <c:v>2.5000000000000001E-2</c:v>
                </c:pt>
                <c:pt idx="2">
                  <c:v>1.0999999999999999E-2</c:v>
                </c:pt>
                <c:pt idx="3">
                  <c:v>7.0000000000000001E-3</c:v>
                </c:pt>
                <c:pt idx="4">
                  <c:v>5.0000000000000001E-3</c:v>
                </c:pt>
                <c:pt idx="5">
                  <c:v>4.0000000000000001E-3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8A-4877-B783-B2C14B88E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03397848"/>
        <c:axId val="603403752"/>
      </c:barChart>
      <c:catAx>
        <c:axId val="603397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403752"/>
        <c:crosses val="autoZero"/>
        <c:auto val="1"/>
        <c:lblAlgn val="ctr"/>
        <c:lblOffset val="100"/>
        <c:noMultiLvlLbl val="0"/>
      </c:catAx>
      <c:valAx>
        <c:axId val="603403752"/>
        <c:scaling>
          <c:orientation val="minMax"/>
          <c:max val="0.17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39784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Лист3!$AB$7:$AB$16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Лист3!$AD$7:$AD$16</c:f>
              <c:numCache>
                <c:formatCode>0.0%</c:formatCode>
                <c:ptCount val="10"/>
                <c:pt idx="0">
                  <c:v>0.1076056338028169</c:v>
                </c:pt>
                <c:pt idx="1">
                  <c:v>0.1104225352112676</c:v>
                </c:pt>
                <c:pt idx="2">
                  <c:v>0.10253521126760563</c:v>
                </c:pt>
                <c:pt idx="3">
                  <c:v>5.295774647887324E-2</c:v>
                </c:pt>
                <c:pt idx="4">
                  <c:v>5.4084507042253524E-2</c:v>
                </c:pt>
                <c:pt idx="5">
                  <c:v>4.2816901408450701E-2</c:v>
                </c:pt>
                <c:pt idx="6">
                  <c:v>4.056338028169014E-2</c:v>
                </c:pt>
                <c:pt idx="7">
                  <c:v>3.3802816901408447E-2</c:v>
                </c:pt>
                <c:pt idx="8">
                  <c:v>2.1971830985915493E-2</c:v>
                </c:pt>
                <c:pt idx="9">
                  <c:v>1.4647887323943662E-2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D9-42DC-B8A5-C74C92412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Лист3!$AB$7:$AB$16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Лист3!$AC$7:$AC$16</c:f>
              <c:numCache>
                <c:formatCode>0.0%</c:formatCode>
                <c:ptCount val="10"/>
                <c:pt idx="0">
                  <c:v>0.12112676056338029</c:v>
                </c:pt>
                <c:pt idx="1">
                  <c:v>3.1549295774647886E-2</c:v>
                </c:pt>
                <c:pt idx="2">
                  <c:v>6.816901408450704E-2</c:v>
                </c:pt>
                <c:pt idx="3">
                  <c:v>0.12845070422535212</c:v>
                </c:pt>
                <c:pt idx="4">
                  <c:v>9.5211267605633809E-2</c:v>
                </c:pt>
                <c:pt idx="5">
                  <c:v>4.2816901408450701E-2</c:v>
                </c:pt>
                <c:pt idx="6">
                  <c:v>3.267605633802817E-2</c:v>
                </c:pt>
                <c:pt idx="7">
                  <c:v>6.3098591549295771E-2</c:v>
                </c:pt>
                <c:pt idx="8">
                  <c:v>6.4225352112676062E-2</c:v>
                </c:pt>
                <c:pt idx="9">
                  <c:v>2.3098591549295774E-2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D0-4F6A-A328-C66F8D84DB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9-3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Лист3!$AB$7:$AB$16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cat>
          <c:val>
            <c:numRef>
              <c:f>Лист3!$AE$7:$AE$16</c:f>
              <c:numCache>
                <c:formatCode>0.0%</c:formatCode>
                <c:ptCount val="10"/>
                <c:pt idx="0">
                  <c:v>6.5915492957746485E-2</c:v>
                </c:pt>
                <c:pt idx="1">
                  <c:v>6.1971830985915494E-2</c:v>
                </c:pt>
                <c:pt idx="2">
                  <c:v>4.507042253521127E-2</c:v>
                </c:pt>
                <c:pt idx="3">
                  <c:v>7.7746478873239433E-2</c:v>
                </c:pt>
                <c:pt idx="4">
                  <c:v>6.816901408450704E-2</c:v>
                </c:pt>
                <c:pt idx="5">
                  <c:v>4.8450704225352116E-2</c:v>
                </c:pt>
                <c:pt idx="6">
                  <c:v>2.8169014084507043E-2</c:v>
                </c:pt>
                <c:pt idx="7">
                  <c:v>1.9718309859154931E-2</c:v>
                </c:pt>
                <c:pt idx="8">
                  <c:v>1.0140845070422535E-2</c:v>
                </c:pt>
                <c:pt idx="9">
                  <c:v>1.1830985915492958E-2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01-4119-BA3E-E24D85D55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3062096"/>
        <c:axId val="993056192"/>
      </c:barChart>
      <c:catAx>
        <c:axId val="99306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56192"/>
        <c:crosses val="autoZero"/>
        <c:auto val="1"/>
        <c:lblAlgn val="ctr"/>
        <c:lblOffset val="100"/>
        <c:noMultiLvlLbl val="0"/>
      </c:catAx>
      <c:valAx>
        <c:axId val="99305619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306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45080-D3CE-4E55-AC3E-37BFDF69E5AF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297B8-3E88-4001-A17F-6434B9316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3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70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90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79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81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73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Указаны не все обязанности организатора.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297B8-3E88-4001-A17F-6434B9316AE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64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215B9-9427-4EA9-BC1C-AB9920AD9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F48CEC-4761-42D8-BC05-08F38274C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E0CA53-9D3A-40F8-BE20-26BE6CA82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CB6DC-4964-4DED-B501-B9DA563B8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B5C1D-F465-4199-883A-8573D76F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0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9B331-E220-4ED3-A7E8-CDBA7F65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FD2DF2-F83E-4A94-8E26-743C4D60C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62B529-24DD-47C9-B5E9-0D42FCA3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20D6D7-3E75-4EF8-9BF6-948D4CCD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F03388-6580-47BF-A92D-C792B65D6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1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CD3864-2A8A-4870-AA1C-F9D0D0E9E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5C9694-28DD-4DEF-B582-A71311AB3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AD8539-5162-4B9E-8468-C0E22C0F2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F32E82-3F1A-4AEA-AE49-A521F800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090B4-668D-484D-A90F-DA5090BC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32692-CCEC-49E9-9027-D3825DB6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EACEF-8675-4266-A483-24410753D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39FD-2D33-452A-8A39-2771CFA2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EA513D-DD36-4511-899C-82A82DE67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524241-421B-441D-94CE-4A86081E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8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09578-A75B-4CEB-802E-B37582144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E1756F-6F8D-481D-A83B-3BFA74263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07ACE0-EF64-46FF-814A-60D736B01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F542A7-DB36-4B7D-B849-37B70DDB9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CCBCF0-E9E8-4AB3-BD7D-6E90B8FD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17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87B57-BC25-4199-ADFE-4A3FCCBB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6B0B85-1011-4E63-816F-40A7AB0910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26B2F0-8DA3-4BE1-A35A-840E96520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4D8354-410F-4D14-8838-C6F148C9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489696-5C18-4E11-BF66-43456BCD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D47123-7936-4BA5-BEF0-DF8AC979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1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8091E-AF73-4F05-B758-363530CC8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A66B63-FA93-405E-8866-501AFFF0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0D0C1D-3004-4C6A-A997-9018C3B40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2125FF-989A-47ED-A60C-3C56C1AF8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C35D28-73E0-4FB9-B976-6DA84006C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EBE199-5A06-42BE-9BE9-D6E4A3AA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8B31E13-3A26-4693-A0F9-25F9CADE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C71054-0782-4663-9F68-283E6F90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6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F63C6-A45D-4351-A6ED-E2140EB3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CB7AF8F-3802-4CF5-B87E-656675E3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77B458-0C0A-401D-BFDC-EB5866AA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69FB11-CCC4-4C38-BDD4-1396A278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65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165358-5A3B-44D5-B261-83BFFE06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29BF41-F13E-4CC6-9958-8F53D5BE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B106258-88B0-47D9-83C8-FB9DD5A5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9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0EDA6-F55D-47B4-9DE6-FCC8C531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0B6B80-6AE0-4D9D-BF34-2215A8179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2D080A-B24C-4B82-AFE7-564D1D8E7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1A610E-EF75-4C29-B917-962040693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67170C-74C6-47B9-A0B4-8F24518A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D857F9-EA21-44EE-AD24-A61B70A7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16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7A897-682D-471A-AC0B-742DF0CE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BD0048-00C4-42E7-AA05-9E7EA96D6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10FE93-CDE6-4365-A773-4BA259FB5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54C2CA-E3BA-4904-AF6F-AC0BAA39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95360D-9363-4151-80FD-20804A6C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D91816-CF20-4BD3-9DAB-1C15D32F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25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462E8-35E0-4F92-A237-86DB7BE37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1BD24F-320B-48C6-8482-B4AC7BA06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A547EC-93C4-461E-B13E-B543D902C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3D76-FD9B-4856-9C70-2E183C822025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6A828E-4C5B-457C-ABCA-7B77BFED0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2BF138-F08A-4C77-8D55-D6BA133792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936B1-69FA-4624-8B13-B79E5ECB5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5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218EE9-9E72-4B52-A775-0BF8143F6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484" y="0"/>
            <a:ext cx="10069032" cy="38808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вебинар в рамках всероссийской олимпиады школьников по химии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2020/2021 учебном году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60A5E8-49C7-4132-9B24-0105D47A84F1}"/>
              </a:ext>
            </a:extLst>
          </p:cNvPr>
          <p:cNvSpPr txBox="1"/>
          <p:nvPr/>
        </p:nvSpPr>
        <p:spPr>
          <a:xfrm>
            <a:off x="2974184" y="4518837"/>
            <a:ext cx="6243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/>
              <a:t>Долженко Владимир Дмитриевич</a:t>
            </a:r>
          </a:p>
        </p:txBody>
      </p:sp>
    </p:spTree>
    <p:extLst>
      <p:ext uri="{BB962C8B-B14F-4D97-AF65-F5344CB8AC3E}">
        <p14:creationId xmlns:p14="http://schemas.microsoft.com/office/powerpoint/2010/main" val="2955032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B6353066-CCF6-429F-8D30-7DF5D5E2D961}"/>
              </a:ext>
            </a:extLst>
          </p:cNvPr>
          <p:cNvGraphicFramePr>
            <a:graphicFrameLocks/>
          </p:cNvGraphicFramePr>
          <p:nvPr/>
        </p:nvGraphicFramePr>
        <p:xfrm>
          <a:off x="0" y="1378495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5008D596-42F4-473C-B62D-4538D8A0A587}"/>
              </a:ext>
            </a:extLst>
          </p:cNvPr>
          <p:cNvGraphicFramePr>
            <a:graphicFrameLocks/>
          </p:cNvGraphicFramePr>
          <p:nvPr/>
        </p:nvGraphicFramePr>
        <p:xfrm>
          <a:off x="4296000" y="1378495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C5087C42-185C-4B3F-822B-ED465BCB84A5}"/>
              </a:ext>
            </a:extLst>
          </p:cNvPr>
          <p:cNvGraphicFramePr>
            <a:graphicFrameLocks/>
          </p:cNvGraphicFramePr>
          <p:nvPr/>
        </p:nvGraphicFramePr>
        <p:xfrm>
          <a:off x="8592000" y="1378495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080264-49B8-40F9-81F1-81AF19A8748C}"/>
              </a:ext>
            </a:extLst>
          </p:cNvPr>
          <p:cNvSpPr txBox="1"/>
          <p:nvPr/>
        </p:nvSpPr>
        <p:spPr>
          <a:xfrm>
            <a:off x="2430221" y="110166"/>
            <a:ext cx="7331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Статистика регионального этапа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12968-2E52-446A-B348-E933F366992D}"/>
              </a:ext>
            </a:extLst>
          </p:cNvPr>
          <p:cNvSpPr txBox="1"/>
          <p:nvPr/>
        </p:nvSpPr>
        <p:spPr>
          <a:xfrm>
            <a:off x="5371699" y="818052"/>
            <a:ext cx="1656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1</a:t>
            </a:r>
            <a:r>
              <a:rPr lang="en-US" sz="3200" b="1" dirty="0"/>
              <a:t>1</a:t>
            </a:r>
            <a:r>
              <a:rPr lang="ru-RU" sz="3200" b="1" dirty="0"/>
              <a:t> класс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E61A8E-C12C-45BD-978B-2F00F8823DA6}"/>
              </a:ext>
            </a:extLst>
          </p:cNvPr>
          <p:cNvSpPr txBox="1"/>
          <p:nvPr/>
        </p:nvSpPr>
        <p:spPr>
          <a:xfrm>
            <a:off x="2514027" y="1352549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</a:rPr>
              <a:t>O</a:t>
            </a:r>
            <a:r>
              <a:rPr lang="ru-RU" sz="2400" b="1" dirty="0">
                <a:solidFill>
                  <a:srgbClr val="FF0066"/>
                </a:solidFill>
              </a:rPr>
              <a:t>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A58D8A-24D6-4AEE-8301-528FA4CCB68C}"/>
              </a:ext>
            </a:extLst>
          </p:cNvPr>
          <p:cNvSpPr txBox="1"/>
          <p:nvPr/>
        </p:nvSpPr>
        <p:spPr>
          <a:xfrm>
            <a:off x="6820301" y="1400941"/>
            <a:ext cx="56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C1A711-162F-4D0B-BC7C-27D90750DC60}"/>
              </a:ext>
            </a:extLst>
          </p:cNvPr>
          <p:cNvSpPr txBox="1"/>
          <p:nvPr/>
        </p:nvSpPr>
        <p:spPr>
          <a:xfrm>
            <a:off x="819149" y="2110713"/>
            <a:ext cx="277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66"/>
                </a:solidFill>
              </a:rPr>
              <a:t>Золото-органика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E0F138-33A0-48BF-9EE2-443066BD0DE6}"/>
              </a:ext>
            </a:extLst>
          </p:cNvPr>
          <p:cNvSpPr txBox="1"/>
          <p:nvPr/>
        </p:nvSpPr>
        <p:spPr>
          <a:xfrm>
            <a:off x="5332841" y="2110713"/>
            <a:ext cx="208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ТД – Дегидратация</a:t>
            </a:r>
          </a:p>
        </p:txBody>
      </p:sp>
    </p:spTree>
    <p:extLst>
      <p:ext uri="{BB962C8B-B14F-4D97-AF65-F5344CB8AC3E}">
        <p14:creationId xmlns:p14="http://schemas.microsoft.com/office/powerpoint/2010/main" val="231346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080264-49B8-40F9-81F1-81AF19A8748C}"/>
              </a:ext>
            </a:extLst>
          </p:cNvPr>
          <p:cNvSpPr txBox="1"/>
          <p:nvPr/>
        </p:nvSpPr>
        <p:spPr>
          <a:xfrm>
            <a:off x="4854314" y="110166"/>
            <a:ext cx="24833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Задача 9-3</a:t>
            </a:r>
          </a:p>
        </p:txBody>
      </p:sp>
      <p:pic>
        <p:nvPicPr>
          <p:cNvPr id="2050" name="Рисунок 2">
            <a:extLst>
              <a:ext uri="{FF2B5EF4-FFF2-40B4-BE49-F238E27FC236}">
                <a16:creationId xmlns:a16="http://schemas.microsoft.com/office/drawing/2014/main" id="{B523EE89-2EDF-4CD2-B3D4-F1416E2D4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4289" y="80936"/>
            <a:ext cx="1407711" cy="163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00FDB263-00D6-4268-829A-5EEF5FFE8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878" y="27022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085906E-5137-45AD-814A-5E7A5844E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878" y="3159457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B84EA0-4E78-43BF-BA02-0DB9E6C93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88" y="693284"/>
            <a:ext cx="11941224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Фосфор при взаимодействии с избытком газа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образует твёрдое вещество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 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ru-RU" altLang="ko-KR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р‑</a:t>
            </a:r>
            <a:r>
              <a:rPr kumimoji="0" lang="ru-RU" altLang="ko-KR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ция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Которое состоит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ионов 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образованных из одних и тех же двух элементов. При нагревании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плавится, причём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расплав состоит из молекул, имеющих форму тригональной </a:t>
            </a:r>
            <a:r>
              <a:rPr kumimoji="0" lang="ru-RU" altLang="ko-K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бипирамиды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(см. рис.). Нагревание выше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точки кипения приводит к частичному обратимому разложению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 газообразные вещества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ru-RU" altLang="ko-KR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р‑</a:t>
            </a:r>
            <a:r>
              <a:rPr kumimoji="0" lang="ru-RU" altLang="ko-KR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ция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2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Причем плотность газа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в 2.94 раза выше, чем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одинаковых условиях.</a:t>
            </a:r>
            <a:endParaRPr kumimoji="0" lang="ru-RU" altLang="ko-K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Определите формулы веществ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Запишите уравнения реакций получения и разложения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ko-K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Из каких ионов 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состоит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твердом состоянии?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altLang="ko-K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Рассчитайте степень разложения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250 °С (то есть долю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которая разложилась) и состав смеси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мольных %), если плотность газообразной смеси, полученной из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нагреванием до этой температуры, по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равна 1.65.</a:t>
            </a:r>
            <a:endParaRPr kumimoji="0" lang="ru-RU" altLang="ko-KR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altLang="ko-KR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бурно реагируют с водой (</a:t>
            </a:r>
            <a:r>
              <a:rPr kumimoji="0" lang="ru-RU" altLang="ko-KR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р‑</a:t>
            </a:r>
            <a:r>
              <a:rPr kumimoji="0" lang="ru-RU" altLang="ko-KR" b="1" i="1" u="none" strike="noStrike" cap="none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ции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 образованием растворов, содержащих сильную кислоту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кислоты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случае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случае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При пропускании газа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через раствор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образуются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 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ru-RU" altLang="ko-KR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р‑</a:t>
            </a:r>
            <a:r>
              <a:rPr kumimoji="0" lang="ru-RU" altLang="ko-KR" b="1" i="1" u="none" strike="noStrike" cap="none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ция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При длительном контакте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влажным воздухом образуется жидкое вещество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молекулярного строения (</a:t>
            </a:r>
            <a:r>
              <a:rPr kumimoji="0" lang="ru-RU" altLang="ko-KR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р‑</a:t>
            </a:r>
            <a:r>
              <a:rPr kumimoji="0" lang="ru-RU" altLang="ko-KR" b="1" i="1" u="none" strike="noStrike" cap="none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ция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которое в промышленности получается взаимодействием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простым газообразным веществом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ru-RU" altLang="ko-KR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р‑</a:t>
            </a:r>
            <a:r>
              <a:rPr kumimoji="0" lang="ru-RU" altLang="ko-KR" b="1" i="1" u="none" strike="noStrike" cap="none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ция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Молекулы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имеют такую же геометрическую форму, как и ион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ko-KR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О каких веществах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идет речь? Определите их формулы и запишите уравнения пяти описанных реакций.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altLang="ko-KR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сложными методами можно получить твердое вещество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Б'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состоящее из катионов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анионов 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мольном отношении 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: 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.= 1 : 1 Известно, что один из них образуется при растворении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воде.</a:t>
            </a:r>
            <a:endParaRPr kumimoji="0" lang="ru-RU" altLang="ko-KR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Определите оставшийся ион </a:t>
            </a: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kumimoji="0" lang="ru-RU" altLang="ko-KR" b="0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Запишите формулу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Б'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виде совокупности ионов, учитывая, что количества анионов в составе </a:t>
            </a:r>
            <a:r>
              <a:rPr kumimoji="0" lang="ru-RU" altLang="ko-KR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Б'</a:t>
            </a:r>
            <a:r>
              <a:rPr kumimoji="0" lang="ru-RU" altLang="ko-K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равны.</a:t>
            </a:r>
            <a:endParaRPr kumimoji="0" lang="ru-RU" altLang="ko-KR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7102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FCF71E0-2E81-4C73-B20F-AA479465A9D5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7227D2-193C-4962-878A-CB034D6781AA}"/>
              </a:ext>
            </a:extLst>
          </p:cNvPr>
          <p:cNvSpPr txBox="1"/>
          <p:nvPr/>
        </p:nvSpPr>
        <p:spPr>
          <a:xfrm>
            <a:off x="467833" y="1430520"/>
            <a:ext cx="11183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/>
              <a:t>Приказ № 1252 Министерства образования и науки Российской Федерации от 18 ноября 2013 г, </a:t>
            </a:r>
          </a:p>
          <a:p>
            <a:r>
              <a:rPr lang="ru-RU" sz="2000" i="1" dirty="0"/>
              <a:t>изменения:</a:t>
            </a:r>
          </a:p>
          <a:p>
            <a:r>
              <a:rPr lang="ru-RU" sz="2000" i="1" dirty="0"/>
              <a:t>приказ № 249 от 17 марта </a:t>
            </a:r>
            <a:r>
              <a:rPr lang="ru-RU" sz="2000" b="1" i="1" dirty="0"/>
              <a:t>2015</a:t>
            </a:r>
            <a:r>
              <a:rPr lang="ru-RU" sz="2000" i="1" dirty="0"/>
              <a:t> г., приказ № 1488 от 17 декабря </a:t>
            </a:r>
            <a:r>
              <a:rPr lang="ru-RU" sz="2000" b="1" i="1" dirty="0"/>
              <a:t>2015</a:t>
            </a:r>
            <a:r>
              <a:rPr lang="ru-RU" sz="2000" i="1" dirty="0"/>
              <a:t> г., приказ № 1435 от 17 ноября </a:t>
            </a:r>
            <a:r>
              <a:rPr lang="ru-RU" sz="2000" b="1" i="1" dirty="0"/>
              <a:t>2016</a:t>
            </a:r>
            <a:r>
              <a:rPr lang="ru-RU" sz="2000" i="1" dirty="0"/>
              <a:t> г.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80225-A9E1-4659-A0E6-0AF915676CAE}"/>
              </a:ext>
            </a:extLst>
          </p:cNvPr>
          <p:cNvSpPr txBox="1"/>
          <p:nvPr/>
        </p:nvSpPr>
        <p:spPr>
          <a:xfrm>
            <a:off x="900225" y="865077"/>
            <a:ext cx="10751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/>
              <a:t>Порядок проведения всероссийской олимпиады школьников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6B8AE4-43FC-49B1-8B18-3615D3E816B1}"/>
              </a:ext>
            </a:extLst>
          </p:cNvPr>
          <p:cNvSpPr txBox="1"/>
          <p:nvPr/>
        </p:nvSpPr>
        <p:spPr>
          <a:xfrm>
            <a:off x="626431" y="3703323"/>
            <a:ext cx="11124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Организатор -</a:t>
            </a:r>
            <a:r>
              <a:rPr lang="ru-RU" sz="2000" dirty="0"/>
              <a:t> орган местного самоуправления, осуществляющий управление в сфере образования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6" y="4025055"/>
            <a:ext cx="11183679" cy="2153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оргкомитет </a:t>
            </a:r>
            <a:r>
              <a:rPr lang="ru-RU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школьного и муниципального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этапов олимпиады и утверждает его состав;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жюри </a:t>
            </a:r>
            <a:r>
              <a:rPr lang="ru-RU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школьного и муниципального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этапов олимпиады и утверждает их составы;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dirty="0"/>
              <a:t>определяет квоты победителей и призёров </a:t>
            </a:r>
            <a:r>
              <a:rPr lang="ru-RU" b="1" i="1" dirty="0"/>
              <a:t>школьного и муниципального </a:t>
            </a:r>
            <a:r>
              <a:rPr lang="ru-RU" dirty="0"/>
              <a:t>этапов;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dirty="0"/>
              <a:t>утверждает результаты </a:t>
            </a:r>
            <a:r>
              <a:rPr lang="ru-RU" b="1" i="1" dirty="0"/>
              <a:t>школьного и муниципального </a:t>
            </a:r>
            <a:r>
              <a:rPr lang="ru-RU" dirty="0"/>
              <a:t>этапов олимпиады</a:t>
            </a:r>
            <a:r>
              <a:rPr lang="en-US" dirty="0"/>
              <a:t>;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</a:t>
            </a:r>
            <a:r>
              <a:rPr lang="ru-RU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предметно-методические комиссии олимпиады и утверждает их составы;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/>
              <a:t>передаёт результаты участников </a:t>
            </a:r>
            <a:r>
              <a:rPr lang="ru-RU" b="1" i="1" dirty="0"/>
              <a:t>муниципального</a:t>
            </a:r>
            <a:r>
              <a:rPr lang="ru-RU" dirty="0"/>
              <a:t> этапа олимпиады организатору регионального этапа;</a:t>
            </a: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/>
              <a:t>награждает победителей и призёров </a:t>
            </a:r>
            <a:r>
              <a:rPr lang="ru-RU" b="1" i="1" dirty="0"/>
              <a:t>муниципального</a:t>
            </a:r>
            <a:r>
              <a:rPr lang="ru-RU" dirty="0"/>
              <a:t> этапа олимпиады поощрительными грамотами.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63D1FE-67FB-4568-95A6-E1A787D9C3C9}"/>
              </a:ext>
            </a:extLst>
          </p:cNvPr>
          <p:cNvSpPr txBox="1"/>
          <p:nvPr/>
        </p:nvSpPr>
        <p:spPr>
          <a:xfrm>
            <a:off x="540488" y="2881088"/>
            <a:ext cx="111240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FF"/>
                </a:solidFill>
                <a:ea typeface="Times New Roman" panose="02020603050405020304" pitchFamily="18" charset="0"/>
              </a:rPr>
              <a:t>Необходимо </a:t>
            </a:r>
            <a:r>
              <a:rPr lang="ru-RU" sz="1800" dirty="0">
                <a:solidFill>
                  <a:srgbClr val="0000FF"/>
                </a:solidFill>
                <a:effectLst/>
                <a:ea typeface="Times New Roman" panose="02020603050405020304" pitchFamily="18" charset="0"/>
              </a:rPr>
              <a:t>предусмотреть при организации школьного и муниципального этапов </a:t>
            </a:r>
            <a:r>
              <a:rPr lang="ru-RU" sz="1800" b="1" dirty="0">
                <a:solidFill>
                  <a:srgbClr val="0000FF"/>
                </a:solidFill>
                <a:effectLst/>
                <a:ea typeface="Times New Roman" panose="02020603050405020304" pitchFamily="18" charset="0"/>
              </a:rPr>
              <a:t>возможность проведения олимпиады с использованием информационно-коммуникационных технологий</a:t>
            </a: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4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A6B8AE4-43FC-49B1-8B18-3615D3E816B1}"/>
              </a:ext>
            </a:extLst>
          </p:cNvPr>
          <p:cNvSpPr txBox="1"/>
          <p:nvPr/>
        </p:nvSpPr>
        <p:spPr>
          <a:xfrm>
            <a:off x="626431" y="711200"/>
            <a:ext cx="425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Оргкомитет</a:t>
            </a:r>
            <a:r>
              <a:rPr lang="ru-RU" sz="2000" dirty="0"/>
              <a:t> соответствующего этапа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6" y="1111310"/>
            <a:ext cx="11183679" cy="126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/>
              <a:t>определяет организационно-технологическую модель проведения 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этапа олимпиады;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/>
              <a:t>обеспечивает организацию и проведение этапа олимпиады</a:t>
            </a:r>
            <a:r>
              <a:rPr lang="ru-RU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dirty="0"/>
              <a:t>осуществляет кодирование олимпиадных работ участников;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dirty="0"/>
              <a:t>несёт ответственность за жизнь и здоровье участников олимпиады.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FC713E7-3A89-49AE-AFA8-751372FDD4FC}"/>
              </a:ext>
            </a:extLst>
          </p:cNvPr>
          <p:cNvSpPr/>
          <p:nvPr/>
        </p:nvSpPr>
        <p:spPr>
          <a:xfrm>
            <a:off x="294165" y="178362"/>
            <a:ext cx="11183679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Организатор формирует оргкомитет и жюри</a:t>
            </a:r>
            <a:endParaRPr lang="ru-RU" sz="20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35BC0D-3BCE-4844-8871-FA89887B779C}"/>
              </a:ext>
            </a:extLst>
          </p:cNvPr>
          <p:cNvSpPr txBox="1"/>
          <p:nvPr/>
        </p:nvSpPr>
        <p:spPr>
          <a:xfrm>
            <a:off x="626431" y="2616200"/>
            <a:ext cx="3569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Жюри</a:t>
            </a:r>
            <a:r>
              <a:rPr lang="ru-RU" sz="2000" dirty="0"/>
              <a:t> соответствующего этапа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A71FBF0-65D1-412C-9C76-0450D2FCF2BC}"/>
              </a:ext>
            </a:extLst>
          </p:cNvPr>
          <p:cNvSpPr/>
          <p:nvPr/>
        </p:nvSpPr>
        <p:spPr>
          <a:xfrm>
            <a:off x="294166" y="3016310"/>
            <a:ext cx="111836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ru-RU" dirty="0"/>
              <a:t>принимает для оценивания </a:t>
            </a:r>
            <a:r>
              <a:rPr lang="ru-RU" b="1" u="sng" dirty="0"/>
              <a:t>закодированные олимпиадные работы</a:t>
            </a:r>
            <a:r>
              <a:rPr lang="ru-RU" dirty="0"/>
              <a:t>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оценивает выполненные олимпиадные задания;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проводит с участниками олимпиады </a:t>
            </a:r>
            <a:r>
              <a:rPr lang="ru-RU" b="1" u="sng" dirty="0"/>
              <a:t>анализ олимпиадных заданий и их решений</a:t>
            </a:r>
            <a:r>
              <a:rPr lang="ru-RU" dirty="0"/>
              <a:t>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u="sng" dirty="0"/>
              <a:t>осуществляет очно по запросу участника олимпиады показ выполненных им олимпиадных заданий</a:t>
            </a:r>
            <a:r>
              <a:rPr lang="ru-RU" dirty="0"/>
              <a:t>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представляет результаты олимпиады её участникам;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рассматривает очно апелляции участников олимпиады с использованием видеофиксации;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определяет победителей и призеров школьного и муниципального этапов олимпиады на основании рейтинга участников (</a:t>
            </a:r>
            <a:r>
              <a:rPr lang="ru-RU" b="1" u="sng" dirty="0"/>
              <a:t>нет ограничений по проценту выполнения!</a:t>
            </a:r>
            <a:r>
              <a:rPr lang="ru-RU" dirty="0"/>
              <a:t>);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представляет организатору олимпиады результаты олимпиады (протоколы) для их утверждения;</a:t>
            </a:r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составляет и представляет организатору соответствующего этапа олимпиады аналитический отчёт о результатах выполнения олимпиадных заданий.</a:t>
            </a:r>
          </a:p>
        </p:txBody>
      </p:sp>
    </p:spTree>
    <p:extLst>
      <p:ext uri="{BB962C8B-B14F-4D97-AF65-F5344CB8AC3E}">
        <p14:creationId xmlns:p14="http://schemas.microsoft.com/office/powerpoint/2010/main" val="119701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A6B8AE4-43FC-49B1-8B18-3615D3E816B1}"/>
              </a:ext>
            </a:extLst>
          </p:cNvPr>
          <p:cNvSpPr txBox="1"/>
          <p:nvPr/>
        </p:nvSpPr>
        <p:spPr>
          <a:xfrm>
            <a:off x="626431" y="558800"/>
            <a:ext cx="7524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Муниципальные предметно-методические комиссии олимпиады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6" y="958910"/>
            <a:ext cx="11613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ru-RU" dirty="0"/>
              <a:t>разрабатывают требования к организации и проведению школьного этапа олимпиады;</a:t>
            </a:r>
            <a:endParaRPr lang="ru-RU" sz="2400" dirty="0"/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составляют олимпиадные задания на </a:t>
            </a:r>
            <a:r>
              <a:rPr lang="ru-RU" u="sng" dirty="0"/>
              <a:t>основе содержания образовательных программ начального общего, основного общего и среднего общего образования углублённого уровня</a:t>
            </a:r>
            <a:r>
              <a:rPr lang="ru-RU" dirty="0"/>
              <a:t>, формируют из них комплекты заданий для школьного этапа олимпиады.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FC713E7-3A89-49AE-AFA8-751372FDD4FC}"/>
              </a:ext>
            </a:extLst>
          </p:cNvPr>
          <p:cNvSpPr/>
          <p:nvPr/>
        </p:nvSpPr>
        <p:spPr>
          <a:xfrm>
            <a:off x="294165" y="178362"/>
            <a:ext cx="11183679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ru-RU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</a:t>
            </a:r>
            <a:r>
              <a:rPr lang="ru-RU" sz="2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предметно-методические комиссии</a:t>
            </a:r>
            <a:endParaRPr lang="ru-RU" sz="2000" b="1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F9D864-E0F0-4E5B-B65E-4D527DA57F50}"/>
              </a:ext>
            </a:extLst>
          </p:cNvPr>
          <p:cNvSpPr txBox="1"/>
          <p:nvPr/>
        </p:nvSpPr>
        <p:spPr>
          <a:xfrm>
            <a:off x="639131" y="2190750"/>
            <a:ext cx="7298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Региональные предметно-методические комиссии олимпиады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97D0F1A-7876-4005-9C44-B2177F245E0D}"/>
              </a:ext>
            </a:extLst>
          </p:cNvPr>
          <p:cNvSpPr/>
          <p:nvPr/>
        </p:nvSpPr>
        <p:spPr>
          <a:xfrm>
            <a:off x="306866" y="2590860"/>
            <a:ext cx="116007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ru-RU" dirty="0"/>
              <a:t>разрабатывают требования к организации и проведению муниципального этапа олимпиады;</a:t>
            </a:r>
            <a:endParaRPr lang="ru-RU" sz="2400" dirty="0"/>
          </a:p>
          <a:p>
            <a:pPr marL="800100" lvl="1" indent="-342900">
              <a:buFont typeface="+mj-lt"/>
              <a:buAutoNum type="alphaLcPeriod"/>
            </a:pPr>
            <a:r>
              <a:rPr lang="ru-RU" dirty="0"/>
              <a:t>составляют олимпиадные задания на </a:t>
            </a:r>
            <a:r>
              <a:rPr lang="ru-RU" u="sng" dirty="0"/>
              <a:t>основе содержания образовательных программ начального общего, основного общего и среднего общего образования углублённого уровня</a:t>
            </a:r>
            <a:r>
              <a:rPr lang="ru-RU" dirty="0"/>
              <a:t>, формируют из них комплекты заданий для муниципального этапа олимпиады.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F3B2F5-E4CB-4FA1-B0DE-9A4CC4D035F6}"/>
              </a:ext>
            </a:extLst>
          </p:cNvPr>
          <p:cNvSpPr txBox="1"/>
          <p:nvPr/>
        </p:nvSpPr>
        <p:spPr>
          <a:xfrm>
            <a:off x="639131" y="3765550"/>
            <a:ext cx="7247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Центральная предметно-</a:t>
            </a:r>
            <a:r>
              <a:rPr lang="ru-RU" sz="2000" b="1" dirty="0" err="1"/>
              <a:t>методическаяе</a:t>
            </a:r>
            <a:r>
              <a:rPr lang="ru-RU" sz="2000" b="1" dirty="0"/>
              <a:t> комиссия олимпиады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4D83315-89C3-413C-97B3-1A265F321CE3}"/>
              </a:ext>
            </a:extLst>
          </p:cNvPr>
          <p:cNvSpPr/>
          <p:nvPr/>
        </p:nvSpPr>
        <p:spPr>
          <a:xfrm>
            <a:off x="723900" y="4165660"/>
            <a:ext cx="111836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ru-RU" dirty="0"/>
              <a:t>готовит методические рекомендации по разработке требований к организации и проведению </a:t>
            </a:r>
            <a:r>
              <a:rPr lang="ru-RU" b="1" i="1" dirty="0"/>
              <a:t>школьного и муниципального</a:t>
            </a:r>
            <a:r>
              <a:rPr lang="ru-RU" dirty="0"/>
              <a:t> этапов олимпиады, определяющие принципы составления олимпиадных заданий и формирования комплектов олимпиадных заданий, описание необходимого материально-технического обеспечения, перечень справочных материалов, средств связи и электронно-вычислительной техники, разрешенных к использованию во время проведения олимпиады, критерии и методики оценивания выполненных олимпиадных заданий, процедуру регистрации участников олимпиады, показ олимпиадных работ, а также рассмотрения апелляций участников олимпиады;</a:t>
            </a:r>
          </a:p>
        </p:txBody>
      </p:sp>
    </p:spTree>
    <p:extLst>
      <p:ext uri="{BB962C8B-B14F-4D97-AF65-F5344CB8AC3E}">
        <p14:creationId xmlns:p14="http://schemas.microsoft.com/office/powerpoint/2010/main" val="427470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7" y="958910"/>
            <a:ext cx="113009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lphaLcPeriod"/>
            </a:pPr>
            <a:r>
              <a:rPr lang="ru-RU" dirty="0"/>
              <a:t>Не допускается взимание платы за участие в олимпиаде.</a:t>
            </a: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При проведении этапов олимпиады каждому участнику олимпиады должно быть предоставлено отдельное рабочее место, оборудованное в соответствии с требованиями. Все рабочие места участников олимпиады должны обеспечивать участникам олимпиады равные условия.</a:t>
            </a:r>
          </a:p>
          <a:p>
            <a:pPr marL="342900" indent="-342900">
              <a:buFont typeface="+mj-lt"/>
              <a:buAutoNum type="alphaLcPeriod"/>
            </a:pPr>
            <a:r>
              <a:rPr lang="ru-RU" dirty="0"/>
              <a:t>На школьном этапе олимпиады на добровольной основе принимают индивидуальное участие обучающиеся 5 - 11 классов. (</a:t>
            </a:r>
            <a:r>
              <a:rPr lang="ru-RU" b="1" dirty="0"/>
              <a:t>без ограничения!</a:t>
            </a:r>
            <a:r>
              <a:rPr lang="ru-RU" dirty="0"/>
              <a:t>)</a:t>
            </a:r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На муниципальном этапе олимпиады принимают индивидуальное участие: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участники школьного этапа олимпиады текущего учебного года, набравшие необходимое для участия в муниципальном этапе олимпиады количество баллов;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победители и призёры муниципального этапа олимпиады предыдущего учебного года, продолжающие обучение.</a:t>
            </a:r>
            <a:endParaRPr lang="ru-RU" sz="24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50DC73D-5EDA-40FE-B4FA-A1D100620FB3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DEE7472-20EC-47DC-8D5F-DACA1CB076BC}"/>
              </a:ext>
            </a:extLst>
          </p:cNvPr>
          <p:cNvSpPr/>
          <p:nvPr/>
        </p:nvSpPr>
        <p:spPr>
          <a:xfrm>
            <a:off x="294166" y="4115138"/>
            <a:ext cx="113009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Участники вправе выполнять олимпиадные задания, разработанные для более старших классов по отношению к тем, в которых они проходят обучение. В случае прохождения на последующие этапы олимпиады данные участники выполняют олимпиадные задания, разработанные для класса, который они выбрали самом раннем этапе олимпиады</a:t>
            </a:r>
          </a:p>
        </p:txBody>
      </p:sp>
    </p:spTree>
    <p:extLst>
      <p:ext uri="{BB962C8B-B14F-4D97-AF65-F5344CB8AC3E}">
        <p14:creationId xmlns:p14="http://schemas.microsoft.com/office/powerpoint/2010/main" val="16260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7" y="958910"/>
            <a:ext cx="1130093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lphaLcPeriod"/>
            </a:pPr>
            <a:r>
              <a:rPr lang="ru-RU" dirty="0"/>
              <a:t>Родитель (законный представитель) обучающегося, заявившего о своем участии в олимпиаде, в срок не менее чем за 10 рабочих дней до начала школьного этапа олимпиады в письменной форме подтверждает ознакомление Порядком и предоставляет организатору школьного этапа олимпиады согласие на публикацию олимпиадной работы своего несовершеннолетнего ребенка, в том числе в сети "Интернет".</a:t>
            </a:r>
          </a:p>
          <a:p>
            <a:pPr marL="342900" lvl="0" indent="-342900">
              <a:buFont typeface="+mj-lt"/>
              <a:buAutoNum type="alphaLcPeriod"/>
            </a:pP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Во время проведения олимпиады участники олимпиады: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должны соблюдать Порядок и требования к проведению олимпиады;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должны следовать указаниям представителей организатора олимпиады;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не вправе общаться друг с другом, свободно перемещаться по аудитории;</a:t>
            </a:r>
            <a:endParaRPr lang="ru-RU" sz="2400" dirty="0"/>
          </a:p>
          <a:p>
            <a:pPr marL="800100" lvl="1" indent="-342900">
              <a:buFont typeface="+mj-lt"/>
              <a:buAutoNum type="arabicParenR"/>
            </a:pPr>
            <a:r>
              <a:rPr lang="ru-RU" dirty="0"/>
              <a:t>вправе иметь </a:t>
            </a:r>
            <a:r>
              <a:rPr lang="ru-RU" b="1" u="sng" dirty="0"/>
              <a:t>таблицу растворимости, таблицу Д.И. Менделеева и калькулятор</a:t>
            </a:r>
            <a:r>
              <a:rPr lang="ru-RU" dirty="0"/>
              <a:t>.</a:t>
            </a: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В случае нарушения участником олимпиады настоящего Порядка и (или) утверждённых требований к организации и проведению соответствующего этапа олимпиады, представитель организатора олимпиады вправе удалить данного участника олимпиады из аудитории, составив акт об удалении участника олимпиады.</a:t>
            </a: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Участники олимпиады, которые были удалены, лишаются права дальнейшего участия в олимпиаде по данному общеобразовательному предмету в текущем году.</a:t>
            </a:r>
            <a:endParaRPr lang="ru-RU" sz="2400" dirty="0"/>
          </a:p>
          <a:p>
            <a:pPr marL="342900" lvl="0" indent="-342900">
              <a:buFont typeface="+mj-lt"/>
              <a:buAutoNum type="alphaLcPeriod"/>
            </a:pPr>
            <a:r>
              <a:rPr lang="ru-RU" dirty="0"/>
              <a:t>Участники олимпиады вправе подать в письменной форме апелляцию о несогласии с выставленными баллами в жюри соответствующего этапа олимпиады.</a:t>
            </a:r>
            <a:endParaRPr lang="ru-RU" sz="24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50DC73D-5EDA-40FE-B4FA-A1D100620FB3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и ответственность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64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5625AB-5D1C-410D-AC0D-905D0396A7F4}"/>
              </a:ext>
            </a:extLst>
          </p:cNvPr>
          <p:cNvSpPr/>
          <p:nvPr/>
        </p:nvSpPr>
        <p:spPr>
          <a:xfrm>
            <a:off x="294167" y="958910"/>
            <a:ext cx="11300934" cy="3111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ru-RU" dirty="0"/>
              <a:t>Участник олимпиады перед подачей апелляции вправе убедиться в том, что его работа проверена и оценена в соответствии с установленными критериями и методикой оценивания выполненных олимпиадных заданий.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ru-RU" dirty="0"/>
              <a:t>Рассмотрение апелляции проводится с участием самого участника олимпиады.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ru-RU" dirty="0"/>
              <a:t>По результатам рассмотрения апелляции о несогласии с выставленными баллами жюри соответствующего этапа олимпиады принимает решение об отклонении апелляции и сохранении выставленных баллов или об удовлетворении апелляции и корректировке баллов.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50DC73D-5EDA-40FE-B4FA-A1D100620FB3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6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886313-45CB-490E-9B4C-46BC483E1818}"/>
              </a:ext>
            </a:extLst>
          </p:cNvPr>
          <p:cNvSpPr/>
          <p:nvPr/>
        </p:nvSpPr>
        <p:spPr>
          <a:xfrm>
            <a:off x="412750" y="682543"/>
            <a:ext cx="11366500" cy="5866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Задача должна быть познавательной, будить любопытство, удивлять.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олимпиадной задачи должны быть сложными, т.е. решаться в несколько действий.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Задача должна быть комбинированной: включать вопросы как качественного, так и расчетного характера; желательно, чтобы в задаче содержался и материал из других естественнонаучных дисциплин. По возможности и задачи, и вопросы должны быть составлены и сформулированы оригинально. 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задачи должно требовать от участников олимпиады не знания редких фактов, а понимания сути химических явлений и умения логически мыслить.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 задачах полезно использовать различные способы названий веществ, которые используются в быту и технике.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к задаче должны быть выделены, четко сформулированы, не могут допускать двоякого толкования.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dirty="0"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оценивания строится на основе вопросов 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 олимпиады школьного и муниципального этапов </a:t>
            </a:r>
            <a:r>
              <a:rPr lang="ru-RU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должны быть оригинальными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(разработанными методическими комиссиями, соответствующего этапа).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 заданий для каждой параллели должен содержать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по всем разделам химии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1184425-9FC5-455B-86BE-6F0B48A6745E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Методические требования к олимпиадным задачам</a:t>
            </a:r>
          </a:p>
        </p:txBody>
      </p:sp>
    </p:spTree>
    <p:extLst>
      <p:ext uri="{BB962C8B-B14F-4D97-AF65-F5344CB8AC3E}">
        <p14:creationId xmlns:p14="http://schemas.microsoft.com/office/powerpoint/2010/main" val="3937406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4CC9B90-52B8-4496-9D85-5EEED4646017}"/>
              </a:ext>
            </a:extLst>
          </p:cNvPr>
          <p:cNvSpPr/>
          <p:nvPr/>
        </p:nvSpPr>
        <p:spPr>
          <a:xfrm>
            <a:off x="425450" y="687262"/>
            <a:ext cx="1134110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cs typeface="Times New Roman" panose="02020603050405020304" pitchFamily="18" charset="0"/>
              </a:rPr>
              <a:t>Решение должно ориентировать школьника на самостоятельную работу: оно должно быть развивающим, обучающим (ознакомительным). Важно, чтобы задачи имели ограниченное число верных решений, и эти решения должны быть развернутыми, подробными, логически выстроенными и включали систему оценивания.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36CBD593-4116-4140-A565-A573E2CF35C8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5AD928E-07CD-4E4F-AD11-9BBCAE23A68F}"/>
              </a:ext>
            </a:extLst>
          </p:cNvPr>
          <p:cNvSpPr/>
          <p:nvPr/>
        </p:nvSpPr>
        <p:spPr>
          <a:xfrm>
            <a:off x="425450" y="2969028"/>
            <a:ext cx="11341100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  <a:tabLst>
                <a:tab pos="952500" algn="l"/>
              </a:tabLst>
            </a:pPr>
            <a:r>
              <a:rPr lang="ru-RU" dirty="0"/>
              <a:t>Система оценивания решения задачи опирается на поэлементный анализ.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952500" algn="l"/>
              </a:tabLst>
            </a:pPr>
            <a:r>
              <a:rPr lang="ru-RU" dirty="0"/>
              <a:t>Задания носят творческий характер и путей получения ответа может быть несколько, поэтому необходимо выявить основные характеристики верных ответов, не зависящие от путей решения, или рассмотреть и оценить каждый из возможных вариантов решения.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952500" algn="l"/>
              </a:tabLst>
            </a:pPr>
            <a:r>
              <a:rPr lang="ru-RU" dirty="0"/>
              <a:t>Система оценок должна сводить субъективность проверки к минимуму.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tabLst>
                <a:tab pos="952500" algn="l"/>
              </a:tabLst>
            </a:pPr>
            <a:r>
              <a:rPr lang="ru-RU" dirty="0"/>
              <a:t>При этом она должна быть четко детерминированной.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818833C-320A-41B9-B560-355463D28EB7}"/>
              </a:ext>
            </a:extLst>
          </p:cNvPr>
          <p:cNvSpPr txBox="1">
            <a:spLocks/>
          </p:cNvSpPr>
          <p:nvPr/>
        </p:nvSpPr>
        <p:spPr>
          <a:xfrm>
            <a:off x="1068171" y="2257441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оценивания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0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60F64472-07E1-4596-8429-F10075A08D5D}"/>
              </a:ext>
            </a:extLst>
          </p:cNvPr>
          <p:cNvGraphicFramePr>
            <a:graphicFrameLocks/>
          </p:cNvGraphicFramePr>
          <p:nvPr/>
        </p:nvGraphicFramePr>
        <p:xfrm>
          <a:off x="-1" y="1325083"/>
          <a:ext cx="392182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2E84AA5-B2E4-4E70-A06A-DC1C821FF309}"/>
              </a:ext>
            </a:extLst>
          </p:cNvPr>
          <p:cNvGraphicFramePr>
            <a:graphicFrameLocks/>
          </p:cNvGraphicFramePr>
          <p:nvPr/>
        </p:nvGraphicFramePr>
        <p:xfrm>
          <a:off x="8592000" y="1325083"/>
          <a:ext cx="360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112D7F81-13AD-456B-82CA-8CCC9E21B929}"/>
              </a:ext>
            </a:extLst>
          </p:cNvPr>
          <p:cNvGraphicFramePr>
            <a:graphicFrameLocks/>
          </p:cNvGraphicFramePr>
          <p:nvPr/>
        </p:nvGraphicFramePr>
        <p:xfrm>
          <a:off x="4296000" y="1325083"/>
          <a:ext cx="360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5103DCC-82A0-4F20-B1B0-E2EFB892FE4D}"/>
              </a:ext>
            </a:extLst>
          </p:cNvPr>
          <p:cNvCxnSpPr>
            <a:cxnSpLocks/>
          </p:cNvCxnSpPr>
          <p:nvPr/>
        </p:nvCxnSpPr>
        <p:spPr>
          <a:xfrm flipV="1">
            <a:off x="703114" y="2049464"/>
            <a:ext cx="0" cy="3965575"/>
          </a:xfrm>
          <a:prstGeom prst="line">
            <a:avLst/>
          </a:prstGeom>
          <a:ln w="50800"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03238C5-99A4-40AD-9F8B-778CE47989F2}"/>
              </a:ext>
            </a:extLst>
          </p:cNvPr>
          <p:cNvCxnSpPr>
            <a:cxnSpLocks/>
          </p:cNvCxnSpPr>
          <p:nvPr/>
        </p:nvCxnSpPr>
        <p:spPr>
          <a:xfrm flipV="1">
            <a:off x="9359224" y="1998663"/>
            <a:ext cx="0" cy="4038600"/>
          </a:xfrm>
          <a:prstGeom prst="line">
            <a:avLst/>
          </a:prstGeom>
          <a:ln w="50800"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F317BC2-2539-4A3D-9245-9B03F72801BF}"/>
              </a:ext>
            </a:extLst>
          </p:cNvPr>
          <p:cNvCxnSpPr>
            <a:cxnSpLocks/>
          </p:cNvCxnSpPr>
          <p:nvPr/>
        </p:nvCxnSpPr>
        <p:spPr>
          <a:xfrm flipV="1">
            <a:off x="5209262" y="4233863"/>
            <a:ext cx="0" cy="1790700"/>
          </a:xfrm>
          <a:prstGeom prst="line">
            <a:avLst/>
          </a:prstGeom>
          <a:ln w="50800"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D86A775-E5E5-4409-87DD-38A3370788C9}"/>
              </a:ext>
            </a:extLst>
          </p:cNvPr>
          <p:cNvCxnSpPr/>
          <p:nvPr/>
        </p:nvCxnSpPr>
        <p:spPr>
          <a:xfrm flipH="1">
            <a:off x="5094963" y="4241800"/>
            <a:ext cx="214313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491B338A-F53B-4825-9347-46B2BF073CEE}"/>
              </a:ext>
            </a:extLst>
          </p:cNvPr>
          <p:cNvCxnSpPr/>
          <p:nvPr/>
        </p:nvCxnSpPr>
        <p:spPr>
          <a:xfrm flipH="1">
            <a:off x="9254449" y="1979613"/>
            <a:ext cx="2143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697C371-C05F-4732-AC2D-F82B6F8A9366}"/>
              </a:ext>
            </a:extLst>
          </p:cNvPr>
          <p:cNvCxnSpPr/>
          <p:nvPr/>
        </p:nvCxnSpPr>
        <p:spPr>
          <a:xfrm flipH="1">
            <a:off x="577876" y="2049463"/>
            <a:ext cx="21431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4" name="Rectangle 2">
            <a:extLst>
              <a:ext uri="{FF2B5EF4-FFF2-40B4-BE49-F238E27FC236}">
                <a16:creationId xmlns:a16="http://schemas.microsoft.com/office/drawing/2014/main" id="{DB24FBD1-6E27-4087-B478-CE24CCA67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dirty="0">
                <a:latin typeface="+mn-lt"/>
                <a:ea typeface="+mn-ea"/>
                <a:cs typeface="+mn-cs"/>
              </a:rPr>
              <a:t>Типичная олимпиадная задача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AC9028D-ACD2-4185-BA42-3BF74A5DD604}"/>
              </a:ext>
            </a:extLst>
          </p:cNvPr>
          <p:cNvSpPr/>
          <p:nvPr/>
        </p:nvSpPr>
        <p:spPr>
          <a:xfrm>
            <a:off x="754743" y="682543"/>
            <a:ext cx="1078411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 задачи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пропускании паров воды через оксид кальция масса реакционной смеси увеличилась на 9,65%. Запишите уравнение реакции. Определите массовые доли веществ в полученной смеси.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1E507CAF-FDA3-4CC2-ACF1-1771D683FA3A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31FC7CB-E6CC-43B6-BC59-BF028D245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466973"/>
              </p:ext>
            </p:extLst>
          </p:nvPr>
        </p:nvGraphicFramePr>
        <p:xfrm>
          <a:off x="1063255" y="2925927"/>
          <a:ext cx="10475601" cy="26723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7591">
                  <a:extLst>
                    <a:ext uri="{9D8B030D-6E8A-4147-A177-3AD203B41FA5}">
                      <a16:colId xmlns:a16="http://schemas.microsoft.com/office/drawing/2014/main" val="2109999113"/>
                    </a:ext>
                  </a:extLst>
                </a:gridCol>
                <a:gridCol w="8278808">
                  <a:extLst>
                    <a:ext uri="{9D8B030D-6E8A-4147-A177-3AD203B41FA5}">
                      <a16:colId xmlns:a16="http://schemas.microsoft.com/office/drawing/2014/main" val="1279688907"/>
                    </a:ext>
                  </a:extLst>
                </a:gridCol>
                <a:gridCol w="1619202">
                  <a:extLst>
                    <a:ext uri="{9D8B030D-6E8A-4147-A177-3AD203B41FA5}">
                      <a16:colId xmlns:a16="http://schemas.microsoft.com/office/drawing/2014/main" val="17060897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Уравнение химической реакции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2 балла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815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Обоснованный вывод о том, что вода прореагировала полностью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208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Обоснованный вывод о том, что представляет собой полученная смесь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2 балла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7996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Расчет массы СаО в полученной смеси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2 балла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43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Расчет массы Са(ОН)</a:t>
                      </a:r>
                      <a:r>
                        <a:rPr lang="ru-RU" sz="1800" baseline="-25000">
                          <a:effectLst/>
                        </a:rPr>
                        <a:t>2</a:t>
                      </a:r>
                      <a:r>
                        <a:rPr lang="ru-RU" sz="1800">
                          <a:effectLst/>
                        </a:rPr>
                        <a:t> в полученной смеси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0420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Расчет массы полученной смеси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8546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 dirty="0">
                          <a:effectLst/>
                        </a:rPr>
                        <a:t>Расчет </a:t>
                      </a:r>
                      <a:r>
                        <a:rPr lang="en-US" sz="1800" i="0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en-US" sz="1800" i="1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ru-RU" sz="1800" dirty="0" err="1">
                          <a:effectLst/>
                        </a:rPr>
                        <a:t>Са</a:t>
                      </a:r>
                      <a:r>
                        <a:rPr lang="en-US" sz="1800" dirty="0">
                          <a:effectLst/>
                        </a:rPr>
                        <a:t>O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814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 dirty="0">
                          <a:effectLst/>
                        </a:rPr>
                        <a:t>Расчет </a:t>
                      </a:r>
                      <a:r>
                        <a:rPr lang="en-US" sz="1800" i="0" dirty="0"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w 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ru-RU" sz="1800" dirty="0" err="1">
                          <a:effectLst/>
                        </a:rPr>
                        <a:t>Са</a:t>
                      </a: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OH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r>
                        <a:rPr lang="ru-RU" sz="1800" baseline="-25000" dirty="0">
                          <a:effectLst/>
                        </a:rPr>
                        <a:t>2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35268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 dirty="0">
                          <a:effectLst/>
                        </a:rPr>
                        <a:t>ИТОГО: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20130" algn="r"/>
                        </a:tabLst>
                      </a:pPr>
                      <a:r>
                        <a:rPr lang="ru-RU" sz="1800" dirty="0">
                          <a:effectLst/>
                        </a:rPr>
                        <a:t>10 баллов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266754"/>
                  </a:ext>
                </a:extLst>
              </a:tr>
            </a:tbl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93F7EF4-4378-444F-97E9-8B033F78AFD1}"/>
              </a:ext>
            </a:extLst>
          </p:cNvPr>
          <p:cNvSpPr/>
          <p:nvPr/>
        </p:nvSpPr>
        <p:spPr>
          <a:xfrm>
            <a:off x="754743" y="2425120"/>
            <a:ext cx="2900346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оценивания: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92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29437" y="260648"/>
            <a:ext cx="6733126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Химия – наука экспериментальная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79576" y="1124745"/>
            <a:ext cx="7632848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самый действенный путь для создания мотивации и заинтересованности школьника.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79576" y="2644170"/>
            <a:ext cx="35989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эксперимента: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67608" y="5013177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Крайне желательно вводить эксперимент на самых ранних этапах обучения!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3D09E7-7047-4F1B-A0DB-E3C6DA5A1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50860"/>
            <a:ext cx="3816424" cy="28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24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5520" y="188641"/>
            <a:ext cx="8900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Какими, по возможности, должны быть задачи эксперимента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7017" y="836712"/>
            <a:ext cx="109466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должно охватывать основные разделы курса химии соответствующего класса, охватывать пройденный к моменту проведения олимпиады материал и освоенные навыки работы в лаборатории. 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призваны дать возможность школьникам продемонстрировать ясность понимания основных законов, умение творчески применять их для решения задачи, сообразительность, правильные навыки экспериментальной работы.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возможности должны включать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связи. Это способствует пониманию роли и места химии в жизни и среди других наук: физики, биологии и других.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заданий необходимо представлять уровень сложности заданий следующего этапа олимпиады, чтобы получить оптимальный уровень трудности задания и учесть преемственность.</a:t>
            </a:r>
          </a:p>
          <a:p>
            <a:pPr marL="342900" indent="-342900" algn="just">
              <a:spcAft>
                <a:spcPts val="12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Желательно, чтобы условия заданий, кроме требования быть интересными и поучительными, были связаны с реальными процессами в природе и технике, отражали связь химии с жизнью. Это способствует развитию активного интереса у учащихся к предмету. </a:t>
            </a:r>
          </a:p>
        </p:txBody>
      </p:sp>
    </p:spTree>
    <p:extLst>
      <p:ext uri="{BB962C8B-B14F-4D97-AF65-F5344CB8AC3E}">
        <p14:creationId xmlns:p14="http://schemas.microsoft.com/office/powerpoint/2010/main" val="3280932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9178" y="188641"/>
            <a:ext cx="3253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типы задач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2960" y="836712"/>
            <a:ext cx="10515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идентификация нескольких неизвестных веществ из известного перечня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идентификация неизвестного вещества по характерным реакциям образующих его ионов или вещества как целого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идентификация компонентов смесей (например, обнаружение катионов или анионов в растворах смесей солей)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доказательство природы анализируемого вещества/смеси, когда само вещество или состав смеси известен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dirty="0">
                <a:cs typeface="Times New Roman" panose="02020603050405020304" pitchFamily="18" charset="0"/>
              </a:rPr>
              <a:t>задачи синтеза или приготовления растворов с заданными свойствами</a:t>
            </a:r>
          </a:p>
        </p:txBody>
      </p:sp>
    </p:spTree>
    <p:extLst>
      <p:ext uri="{BB962C8B-B14F-4D97-AF65-F5344CB8AC3E}">
        <p14:creationId xmlns:p14="http://schemas.microsoft.com/office/powerpoint/2010/main" val="28468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344658" y="329318"/>
            <a:ext cx="5523372" cy="424732"/>
          </a:xfrm>
        </p:spPr>
        <p:txBody>
          <a:bodyPr wrap="none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 экспериментального задания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7829" y="980729"/>
            <a:ext cx="1095973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четырех пронумерованных пробирках находятся растворы хлорида кальция, карбоната натрия, сульфата натрия и уксусной кислоты.</a:t>
            </a:r>
          </a:p>
          <a:p>
            <a:pPr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формулы перечисленных веществ.</a:t>
            </a:r>
          </a:p>
          <a:p>
            <a:pPr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уравнения реакций, протекающих при попарном сливании их растворов, отмечая наблюдаемые эффекты (выделение газа, выпадение осадка)</a:t>
            </a:r>
          </a:p>
          <a:p>
            <a:pPr>
              <a:spcAft>
                <a:spcPts val="12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пользуясь никакими другими реактивами, определите, содержимое каждой из пробирок.</a:t>
            </a:r>
          </a:p>
        </p:txBody>
      </p:sp>
    </p:spTree>
    <p:extLst>
      <p:ext uri="{BB962C8B-B14F-4D97-AF65-F5344CB8AC3E}">
        <p14:creationId xmlns:p14="http://schemas.microsoft.com/office/powerpoint/2010/main" val="4132248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57328"/>
              </p:ext>
            </p:extLst>
          </p:nvPr>
        </p:nvGraphicFramePr>
        <p:xfrm>
          <a:off x="2711624" y="1226369"/>
          <a:ext cx="7617624" cy="2072640"/>
        </p:xfrm>
        <a:graphic>
          <a:graphicData uri="http://schemas.openxmlformats.org/drawingml/2006/table">
            <a:tbl>
              <a:tblPr/>
              <a:tblGrid>
                <a:gridCol w="19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9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aCl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US" sz="24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COOH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aCl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↑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↓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COOH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↑ </a:t>
                      </a:r>
                      <a:r>
                        <a:rPr lang="ru-RU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р-я</a:t>
                      </a: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93777" y="461665"/>
            <a:ext cx="5004447" cy="46166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взаимодействий веществ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75657" y="3734136"/>
            <a:ext cx="11016343" cy="219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CaCl</a:t>
            </a:r>
            <a:r>
              <a:rPr lang="en-US" sz="24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Na</a:t>
            </a:r>
            <a:r>
              <a:rPr lang="en-US" sz="24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</a:t>
            </a:r>
            <a:r>
              <a:rPr lang="en-US" sz="24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CaCO</a:t>
            </a:r>
            <a:r>
              <a:rPr lang="en-US" sz="24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↓+ 2NaCl				(1)</a:t>
            </a:r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CaCl</a:t>
            </a:r>
            <a:r>
              <a:rPr lang="en-US" sz="24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Na</a:t>
            </a:r>
            <a:r>
              <a:rPr lang="en-US" sz="24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</a:t>
            </a:r>
            <a:r>
              <a:rPr lang="en-US" sz="24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+2H</a:t>
            </a:r>
            <a:r>
              <a:rPr lang="en-US" sz="24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= CaSO</a:t>
            </a:r>
            <a:r>
              <a:rPr lang="en-US" sz="2400" baseline="-30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·H</a:t>
            </a:r>
            <a:r>
              <a:rPr lang="en-US" sz="24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O↓+ 2NaCl		(2)</a:t>
            </a: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lang="en-US" sz="2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CO</a:t>
            </a:r>
            <a:r>
              <a:rPr lang="en-US" sz="2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+ 2CH</a:t>
            </a:r>
            <a:r>
              <a:rPr lang="en-US" sz="2400" baseline="-25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COOH = 2CH</a:t>
            </a:r>
            <a:r>
              <a:rPr lang="en-US" sz="2400" baseline="-25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COONa + CO</a:t>
            </a:r>
            <a:r>
              <a:rPr lang="en-US" sz="2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↑ + H</a:t>
            </a:r>
            <a:r>
              <a:rPr lang="en-US" sz="2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O	</a:t>
            </a:r>
            <a:r>
              <a:rPr lang="ru-RU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(3)</a:t>
            </a:r>
            <a:r>
              <a:rPr lang="ru-RU" sz="2400" dirty="0"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9900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80858" y="332657"/>
            <a:ext cx="4830297" cy="46166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Простейший перечень реактивов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79576" y="1124745"/>
            <a:ext cx="158417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Кислоты:</a:t>
            </a:r>
          </a:p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16152" y="1124745"/>
            <a:ext cx="1728192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1" y="1124743"/>
            <a:ext cx="5778136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газа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цветные реакции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ZnSO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амфотерность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BaCl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осадки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нерастворимое в воде вещество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7960" y="2487809"/>
            <a:ext cx="3456384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Метиловый оранжевый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Фенолфталеин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67607" y="5510733"/>
            <a:ext cx="88232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участия в экспериментальном туре нужна подготовка!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C7B02C8-0D10-4EB2-B054-FA12EF5F75A3}"/>
              </a:ext>
            </a:extLst>
          </p:cNvPr>
          <p:cNvSpPr/>
          <p:nvPr/>
        </p:nvSpPr>
        <p:spPr>
          <a:xfrm>
            <a:off x="2287959" y="4033408"/>
            <a:ext cx="1957469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Окислители: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0345FE3-7B45-4999-8BF1-4BA2AB5C16E7}"/>
              </a:ext>
            </a:extLst>
          </p:cNvPr>
          <p:cNvSpPr/>
          <p:nvPr/>
        </p:nvSpPr>
        <p:spPr>
          <a:xfrm>
            <a:off x="4471606" y="4033408"/>
            <a:ext cx="2582337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Восстановители: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87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264B65-F8F1-45AA-9E7B-6662D49028F8}"/>
              </a:ext>
            </a:extLst>
          </p:cNvPr>
          <p:cNvSpPr/>
          <p:nvPr/>
        </p:nvSpPr>
        <p:spPr>
          <a:xfrm>
            <a:off x="158645" y="1781014"/>
            <a:ext cx="3352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http://vos.olimpiada.ru/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5D57F63-528C-444A-8B47-7CA44BCFC8D4}"/>
              </a:ext>
            </a:extLst>
          </p:cNvPr>
          <p:cNvSpPr txBox="1">
            <a:spLocks/>
          </p:cNvSpPr>
          <p:nvPr/>
        </p:nvSpPr>
        <p:spPr>
          <a:xfrm>
            <a:off x="1063256" y="0"/>
            <a:ext cx="10069032" cy="68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F582B-FF41-4563-ADFA-750C19F2C592}"/>
              </a:ext>
            </a:extLst>
          </p:cNvPr>
          <p:cNvSpPr txBox="1"/>
          <p:nvPr/>
        </p:nvSpPr>
        <p:spPr>
          <a:xfrm>
            <a:off x="3511101" y="1781014"/>
            <a:ext cx="7890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- Этапы всероссийской олимпиады школьников в </a:t>
            </a:r>
            <a:r>
              <a:rPr lang="ru-RU" sz="2400" dirty="0" err="1"/>
              <a:t>г.Москве</a:t>
            </a:r>
            <a:endParaRPr lang="ru-RU" sz="24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91B80ED-FBE5-4642-B750-4D755E7379F9}"/>
              </a:ext>
            </a:extLst>
          </p:cNvPr>
          <p:cNvSpPr/>
          <p:nvPr/>
        </p:nvSpPr>
        <p:spPr>
          <a:xfrm>
            <a:off x="158645" y="1164158"/>
            <a:ext cx="4001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http://vserosolymp.rudn.ru</a:t>
            </a:r>
            <a:r>
              <a:rPr lang="ru-RU" sz="2400" b="1" dirty="0">
                <a:solidFill>
                  <a:srgbClr val="0000FF"/>
                </a:solidFill>
              </a:rPr>
              <a:t>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1AEAEA-F8E6-4B39-8F40-2E190A315D28}"/>
              </a:ext>
            </a:extLst>
          </p:cNvPr>
          <p:cNvSpPr txBox="1"/>
          <p:nvPr/>
        </p:nvSpPr>
        <p:spPr>
          <a:xfrm>
            <a:off x="3991431" y="1164158"/>
            <a:ext cx="819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2400"/>
            </a:lvl1pPr>
          </a:lstStyle>
          <a:p>
            <a:r>
              <a:rPr lang="ru-RU" dirty="0"/>
              <a:t>- Методический сайт всероссийской олимпиады школьников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EFD3B2C-31BF-4A06-BA7D-A79FC0A81B23}"/>
              </a:ext>
            </a:extLst>
          </p:cNvPr>
          <p:cNvSpPr/>
          <p:nvPr/>
        </p:nvSpPr>
        <p:spPr>
          <a:xfrm>
            <a:off x="158645" y="-481615"/>
            <a:ext cx="5022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http://www.chem.msu.ru/rus/olimp/welcome.html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AB2FC98-79A2-4DCB-8DD0-5D42BBA6E8A3}"/>
              </a:ext>
            </a:extLst>
          </p:cNvPr>
          <p:cNvSpPr/>
          <p:nvPr/>
        </p:nvSpPr>
        <p:spPr>
          <a:xfrm>
            <a:off x="158645" y="2469627"/>
            <a:ext cx="5025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http://www.chem.msu.ru/rus/olimp/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D212C9-2343-488E-9196-99795E0FE9F2}"/>
              </a:ext>
            </a:extLst>
          </p:cNvPr>
          <p:cNvSpPr txBox="1"/>
          <p:nvPr/>
        </p:nvSpPr>
        <p:spPr>
          <a:xfrm>
            <a:off x="5288772" y="2469627"/>
            <a:ext cx="5017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- Школьные олимпиады по химии</a:t>
            </a:r>
          </a:p>
        </p:txBody>
      </p:sp>
    </p:spTree>
    <p:extLst>
      <p:ext uri="{BB962C8B-B14F-4D97-AF65-F5344CB8AC3E}">
        <p14:creationId xmlns:p14="http://schemas.microsoft.com/office/powerpoint/2010/main" val="277695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4" name="Rectangle 2">
            <a:extLst>
              <a:ext uri="{FF2B5EF4-FFF2-40B4-BE49-F238E27FC236}">
                <a16:creationId xmlns:a16="http://schemas.microsoft.com/office/drawing/2014/main" id="{DB24FBD1-6E27-4087-B478-CE24CCA67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836613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dirty="0">
                <a:latin typeface="+mn-lt"/>
                <a:ea typeface="+mn-ea"/>
                <a:cs typeface="+mn-cs"/>
              </a:rPr>
              <a:t>Нетипичная олимпиадная задача</a:t>
            </a:r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F9847AC7-4717-4A4D-9CF7-382CCE1C184D}"/>
              </a:ext>
            </a:extLst>
          </p:cNvPr>
          <p:cNvGraphicFramePr>
            <a:graphicFrameLocks/>
          </p:cNvGraphicFramePr>
          <p:nvPr/>
        </p:nvGraphicFramePr>
        <p:xfrm>
          <a:off x="0" y="882804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C148DA97-6C74-48C4-9C16-B83D5D7DD3D1}"/>
              </a:ext>
            </a:extLst>
          </p:cNvPr>
          <p:cNvGraphicFramePr>
            <a:graphicFrameLocks/>
          </p:cNvGraphicFramePr>
          <p:nvPr/>
        </p:nvGraphicFramePr>
        <p:xfrm>
          <a:off x="4296000" y="882804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883DADE8-8DA2-4480-B843-9CBD59354811}"/>
              </a:ext>
            </a:extLst>
          </p:cNvPr>
          <p:cNvGraphicFramePr>
            <a:graphicFrameLocks/>
          </p:cNvGraphicFramePr>
          <p:nvPr/>
        </p:nvGraphicFramePr>
        <p:xfrm>
          <a:off x="8592000" y="882804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310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AAC0FCFD-31C3-42C5-9D84-243C4C443430}"/>
              </a:ext>
            </a:extLst>
          </p:cNvPr>
          <p:cNvGraphicFramePr>
            <a:graphicFrameLocks/>
          </p:cNvGraphicFramePr>
          <p:nvPr/>
        </p:nvGraphicFramePr>
        <p:xfrm>
          <a:off x="4296000" y="1340838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>
            <a:extLst>
              <a:ext uri="{FF2B5EF4-FFF2-40B4-BE49-F238E27FC236}">
                <a16:creationId xmlns:a16="http://schemas.microsoft.com/office/drawing/2014/main" id="{658CAB33-6A43-4D4D-9A51-934D85F47D0D}"/>
              </a:ext>
            </a:extLst>
          </p:cNvPr>
          <p:cNvGraphicFramePr>
            <a:graphicFrameLocks/>
          </p:cNvGraphicFramePr>
          <p:nvPr/>
        </p:nvGraphicFramePr>
        <p:xfrm>
          <a:off x="178717" y="1340838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Диаграмма 25">
            <a:extLst>
              <a:ext uri="{FF2B5EF4-FFF2-40B4-BE49-F238E27FC236}">
                <a16:creationId xmlns:a16="http://schemas.microsoft.com/office/drawing/2014/main" id="{E3E4BA84-D120-438F-81CB-C7B968D06770}"/>
              </a:ext>
            </a:extLst>
          </p:cNvPr>
          <p:cNvGraphicFramePr>
            <a:graphicFrameLocks/>
          </p:cNvGraphicFramePr>
          <p:nvPr/>
        </p:nvGraphicFramePr>
        <p:xfrm>
          <a:off x="8592000" y="1340838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080264-49B8-40F9-81F1-81AF19A8748C}"/>
              </a:ext>
            </a:extLst>
          </p:cNvPr>
          <p:cNvSpPr txBox="1"/>
          <p:nvPr/>
        </p:nvSpPr>
        <p:spPr>
          <a:xfrm>
            <a:off x="2430221" y="110166"/>
            <a:ext cx="7331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Статистика регионального этапа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12968-2E52-446A-B348-E933F366992D}"/>
              </a:ext>
            </a:extLst>
          </p:cNvPr>
          <p:cNvSpPr txBox="1"/>
          <p:nvPr/>
        </p:nvSpPr>
        <p:spPr>
          <a:xfrm>
            <a:off x="5371699" y="818052"/>
            <a:ext cx="1448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9 класс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E61A8E-C12C-45BD-978B-2F00F8823DA6}"/>
              </a:ext>
            </a:extLst>
          </p:cNvPr>
          <p:cNvSpPr txBox="1"/>
          <p:nvPr/>
        </p:nvSpPr>
        <p:spPr>
          <a:xfrm>
            <a:off x="2514027" y="135254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НХ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3DDFC3-72C5-4742-8AC0-2B2E5B6DEA7C}"/>
              </a:ext>
            </a:extLst>
          </p:cNvPr>
          <p:cNvSpPr txBox="1"/>
          <p:nvPr/>
        </p:nvSpPr>
        <p:spPr>
          <a:xfrm>
            <a:off x="6643572" y="135254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НХ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A58D8A-24D6-4AEE-8301-528FA4CCB68C}"/>
              </a:ext>
            </a:extLst>
          </p:cNvPr>
          <p:cNvSpPr txBox="1"/>
          <p:nvPr/>
        </p:nvSpPr>
        <p:spPr>
          <a:xfrm>
            <a:off x="10960348" y="1352548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НХ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C1A711-162F-4D0B-BC7C-27D90750DC60}"/>
              </a:ext>
            </a:extLst>
          </p:cNvPr>
          <p:cNvSpPr txBox="1"/>
          <p:nvPr/>
        </p:nvSpPr>
        <p:spPr>
          <a:xfrm>
            <a:off x="1638010" y="1979379"/>
            <a:ext cx="140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6600"/>
                </a:solidFill>
              </a:rPr>
              <a:t>«Сказка» </a:t>
            </a:r>
            <a:r>
              <a:rPr lang="en-US" b="1" dirty="0">
                <a:solidFill>
                  <a:srgbClr val="006600"/>
                </a:solidFill>
              </a:rPr>
              <a:t>Pb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1F3E9A-2A93-46CD-AE08-8554E5C7CE12}"/>
              </a:ext>
            </a:extLst>
          </p:cNvPr>
          <p:cNvSpPr txBox="1"/>
          <p:nvPr/>
        </p:nvSpPr>
        <p:spPr>
          <a:xfrm>
            <a:off x="5401597" y="2004979"/>
            <a:ext cx="204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6600"/>
                </a:solidFill>
              </a:rPr>
              <a:t>Розовые растворы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E0F138-33A0-48BF-9EE2-443066BD0DE6}"/>
              </a:ext>
            </a:extLst>
          </p:cNvPr>
          <p:cNvSpPr txBox="1"/>
          <p:nvPr/>
        </p:nvSpPr>
        <p:spPr>
          <a:xfrm>
            <a:off x="10392000" y="1979379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6600"/>
                </a:solidFill>
              </a:rPr>
              <a:t>РС</a:t>
            </a:r>
            <a:r>
              <a:rPr lang="en-US" b="1" dirty="0">
                <a:solidFill>
                  <a:srgbClr val="006600"/>
                </a:solidFill>
              </a:rPr>
              <a:t>l</a:t>
            </a:r>
            <a:r>
              <a:rPr lang="en-US" b="1" baseline="-25000" dirty="0">
                <a:solidFill>
                  <a:srgbClr val="006600"/>
                </a:solidFill>
              </a:rPr>
              <a:t>5</a:t>
            </a:r>
            <a:endParaRPr lang="ru-RU" b="1" baseline="-25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84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>
            <a:extLst>
              <a:ext uri="{FF2B5EF4-FFF2-40B4-BE49-F238E27FC236}">
                <a16:creationId xmlns:a16="http://schemas.microsoft.com/office/drawing/2014/main" id="{48AF72C0-0944-457E-9503-7EB286055DD8}"/>
              </a:ext>
            </a:extLst>
          </p:cNvPr>
          <p:cNvGraphicFramePr>
            <a:graphicFrameLocks/>
          </p:cNvGraphicFramePr>
          <p:nvPr/>
        </p:nvGraphicFramePr>
        <p:xfrm>
          <a:off x="0" y="1340838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8" name="Диаграмма 27">
            <a:extLst>
              <a:ext uri="{FF2B5EF4-FFF2-40B4-BE49-F238E27FC236}">
                <a16:creationId xmlns:a16="http://schemas.microsoft.com/office/drawing/2014/main" id="{8F618E94-84E0-4D46-AAEF-E076E2DF14C2}"/>
              </a:ext>
            </a:extLst>
          </p:cNvPr>
          <p:cNvGraphicFramePr>
            <a:graphicFrameLocks/>
          </p:cNvGraphicFramePr>
          <p:nvPr/>
        </p:nvGraphicFramePr>
        <p:xfrm>
          <a:off x="4296000" y="1340838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02172661-A72D-497D-8726-43A9E5BB0D04}"/>
              </a:ext>
            </a:extLst>
          </p:cNvPr>
          <p:cNvGraphicFramePr>
            <a:graphicFrameLocks/>
          </p:cNvGraphicFramePr>
          <p:nvPr/>
        </p:nvGraphicFramePr>
        <p:xfrm>
          <a:off x="8592000" y="1354693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080264-49B8-40F9-81F1-81AF19A8748C}"/>
              </a:ext>
            </a:extLst>
          </p:cNvPr>
          <p:cNvSpPr txBox="1"/>
          <p:nvPr/>
        </p:nvSpPr>
        <p:spPr>
          <a:xfrm>
            <a:off x="2430221" y="110166"/>
            <a:ext cx="7331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Статистика регионального этапа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12968-2E52-446A-B348-E933F366992D}"/>
              </a:ext>
            </a:extLst>
          </p:cNvPr>
          <p:cNvSpPr txBox="1"/>
          <p:nvPr/>
        </p:nvSpPr>
        <p:spPr>
          <a:xfrm>
            <a:off x="5371699" y="818052"/>
            <a:ext cx="1448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9 класс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E61A8E-C12C-45BD-978B-2F00F8823DA6}"/>
              </a:ext>
            </a:extLst>
          </p:cNvPr>
          <p:cNvSpPr txBox="1"/>
          <p:nvPr/>
        </p:nvSpPr>
        <p:spPr>
          <a:xfrm>
            <a:off x="2514027" y="135254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НХ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A58D8A-24D6-4AEE-8301-528FA4CCB68C}"/>
              </a:ext>
            </a:extLst>
          </p:cNvPr>
          <p:cNvSpPr txBox="1"/>
          <p:nvPr/>
        </p:nvSpPr>
        <p:spPr>
          <a:xfrm>
            <a:off x="6820301" y="1400941"/>
            <a:ext cx="56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C1A711-162F-4D0B-BC7C-27D90750DC60}"/>
              </a:ext>
            </a:extLst>
          </p:cNvPr>
          <p:cNvSpPr txBox="1"/>
          <p:nvPr/>
        </p:nvSpPr>
        <p:spPr>
          <a:xfrm>
            <a:off x="1551615" y="1979379"/>
            <a:ext cx="71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KClO</a:t>
            </a:r>
            <a:r>
              <a:rPr lang="en-US" b="1" baseline="-25000" dirty="0">
                <a:solidFill>
                  <a:srgbClr val="006600"/>
                </a:solidFill>
              </a:rPr>
              <a:t>3</a:t>
            </a:r>
            <a:endParaRPr lang="ru-RU" b="1" baseline="-25000" dirty="0">
              <a:solidFill>
                <a:srgbClr val="0066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E0F138-33A0-48BF-9EE2-443066BD0DE6}"/>
              </a:ext>
            </a:extLst>
          </p:cNvPr>
          <p:cNvSpPr txBox="1"/>
          <p:nvPr/>
        </p:nvSpPr>
        <p:spPr>
          <a:xfrm>
            <a:off x="5797466" y="1977167"/>
            <a:ext cx="1119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ТД - Озон</a:t>
            </a:r>
          </a:p>
        </p:txBody>
      </p:sp>
    </p:spTree>
    <p:extLst>
      <p:ext uri="{BB962C8B-B14F-4D97-AF65-F5344CB8AC3E}">
        <p14:creationId xmlns:p14="http://schemas.microsoft.com/office/powerpoint/2010/main" val="164729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02704E95-BD88-4789-9F09-442952754E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668325"/>
              </p:ext>
            </p:extLst>
          </p:nvPr>
        </p:nvGraphicFramePr>
        <p:xfrm>
          <a:off x="7901420" y="3438001"/>
          <a:ext cx="2448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BCCA184-86A1-4E12-84C4-593BE4C164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360235"/>
              </p:ext>
            </p:extLst>
          </p:nvPr>
        </p:nvGraphicFramePr>
        <p:xfrm>
          <a:off x="9744000" y="0"/>
          <a:ext cx="2448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4EFC5C98-6C57-4A7A-B37B-63115E7E6B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356479"/>
              </p:ext>
            </p:extLst>
          </p:nvPr>
        </p:nvGraphicFramePr>
        <p:xfrm>
          <a:off x="7907036" y="0"/>
          <a:ext cx="2448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FCD91CD-B510-454A-B3D0-6DE20A30E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663401"/>
              </p:ext>
            </p:extLst>
          </p:nvPr>
        </p:nvGraphicFramePr>
        <p:xfrm>
          <a:off x="0" y="0"/>
          <a:ext cx="6095006" cy="6516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5006">
                  <a:extLst>
                    <a:ext uri="{9D8B030D-6E8A-4147-A177-3AD203B41FA5}">
                      <a16:colId xmlns:a16="http://schemas.microsoft.com/office/drawing/2014/main" val="5490638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5002743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602161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8206517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090633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458219313"/>
                    </a:ext>
                  </a:extLst>
                </a:gridCol>
              </a:tblGrid>
              <a:tr h="152178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 gridSpan="5">
                  <a:txBody>
                    <a:bodyPr/>
                    <a:lstStyle/>
                    <a:p>
                      <a:r>
                        <a:rPr lang="ru-RU" sz="1700" dirty="0"/>
                        <a:t>Средняя степень выполнения задач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97913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>
                          <a:effectLst/>
                        </a:rPr>
                        <a:t>1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>
                          <a:effectLst/>
                        </a:rPr>
                        <a:t>2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>
                          <a:effectLst/>
                        </a:rPr>
                        <a:t>3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>
                          <a:effectLst/>
                        </a:rPr>
                        <a:t>4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b="1" u="none" strike="noStrike" dirty="0">
                          <a:effectLst/>
                        </a:rPr>
                        <a:t>5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739478266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Республика Дагестан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6%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0%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11970235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Кабардино-Балкария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6%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0%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912558643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Р.Тыва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8%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4%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2%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6%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65389786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Астраханская область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9%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9%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5%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223986414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Курская обл.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11%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5%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773099301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Омская обл.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11%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4%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706385807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Рязанская обл.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11%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5%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6%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8%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957242318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Ивановская обл.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12%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14%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6%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7%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7%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016441710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Брянская область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5%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9%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024482970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Р.Крым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8%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8%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9%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3%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71518468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Ненецкий а.о.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5%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3%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733943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Калининградская обл.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16%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3%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8%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850560724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Забайкальский кр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7%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5%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870783054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Ставропольский кр.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17%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12%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11%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4%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40951012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Р.Саха (Якутия)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17%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16%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7%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9%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5%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3596140867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Ростовская обл.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18%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9%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5%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6%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6%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836092355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ЯНАО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18%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4%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13%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983767945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Ярославская обл.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18%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11%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11%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9%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890836907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Пермский кр.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19%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24%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14%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12%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18%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524853738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Калужская обл.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20%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12%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7%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11%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821154305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Хабаровский кр.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20%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5%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7%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3%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2181694452"/>
                  </a:ext>
                </a:extLst>
              </a:tr>
              <a:tr h="180180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>
                          <a:effectLst/>
                        </a:rPr>
                        <a:t>Воронежская область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20%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15%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14%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>
                          <a:effectLst/>
                        </a:rPr>
                        <a:t>13%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00" u="none" strike="noStrike" dirty="0">
                          <a:effectLst/>
                        </a:rPr>
                        <a:t>6%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09" marR="9009" marT="9009" marB="0" anchor="b"/>
                </a:tc>
                <a:extLst>
                  <a:ext uri="{0D108BD9-81ED-4DB2-BD59-A6C34878D82A}">
                    <a16:rowId xmlns:a16="http://schemas.microsoft.com/office/drawing/2014/main" val="1599010313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7F845387-4155-4097-B0F7-261D1D7D9D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079315"/>
              </p:ext>
            </p:extLst>
          </p:nvPr>
        </p:nvGraphicFramePr>
        <p:xfrm>
          <a:off x="6073605" y="0"/>
          <a:ext cx="2448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4DBDF1A3-21B4-43E0-A351-6CB33C80E7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11851"/>
              </p:ext>
            </p:extLst>
          </p:nvPr>
        </p:nvGraphicFramePr>
        <p:xfrm>
          <a:off x="6095006" y="3429000"/>
          <a:ext cx="2448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1509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4D100AFB-1691-4E6A-AC5C-562EFD1CF385}"/>
              </a:ext>
            </a:extLst>
          </p:cNvPr>
          <p:cNvGraphicFramePr>
            <a:graphicFrameLocks/>
          </p:cNvGraphicFramePr>
          <p:nvPr/>
        </p:nvGraphicFramePr>
        <p:xfrm>
          <a:off x="0" y="1378495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935BB170-6D60-46D3-8235-BA64CD8CC280}"/>
              </a:ext>
            </a:extLst>
          </p:cNvPr>
          <p:cNvGraphicFramePr>
            <a:graphicFrameLocks/>
          </p:cNvGraphicFramePr>
          <p:nvPr/>
        </p:nvGraphicFramePr>
        <p:xfrm>
          <a:off x="4296000" y="1378495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DDD78DCE-6637-455B-8A42-74539516D1BE}"/>
              </a:ext>
            </a:extLst>
          </p:cNvPr>
          <p:cNvGraphicFramePr>
            <a:graphicFrameLocks/>
          </p:cNvGraphicFramePr>
          <p:nvPr/>
        </p:nvGraphicFramePr>
        <p:xfrm>
          <a:off x="8592000" y="1378495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080264-49B8-40F9-81F1-81AF19A8748C}"/>
              </a:ext>
            </a:extLst>
          </p:cNvPr>
          <p:cNvSpPr txBox="1"/>
          <p:nvPr/>
        </p:nvSpPr>
        <p:spPr>
          <a:xfrm>
            <a:off x="2430221" y="110166"/>
            <a:ext cx="7331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Статистика регионального этапа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12968-2E52-446A-B348-E933F366992D}"/>
              </a:ext>
            </a:extLst>
          </p:cNvPr>
          <p:cNvSpPr txBox="1"/>
          <p:nvPr/>
        </p:nvSpPr>
        <p:spPr>
          <a:xfrm>
            <a:off x="5371699" y="818052"/>
            <a:ext cx="1656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10 класс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E61A8E-C12C-45BD-978B-2F00F8823DA6}"/>
              </a:ext>
            </a:extLst>
          </p:cNvPr>
          <p:cNvSpPr txBox="1"/>
          <p:nvPr/>
        </p:nvSpPr>
        <p:spPr>
          <a:xfrm>
            <a:off x="2514027" y="135254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НХ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3DDFC3-72C5-4742-8AC0-2B2E5B6DEA7C}"/>
              </a:ext>
            </a:extLst>
          </p:cNvPr>
          <p:cNvSpPr txBox="1"/>
          <p:nvPr/>
        </p:nvSpPr>
        <p:spPr>
          <a:xfrm>
            <a:off x="6643572" y="135254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НХ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A58D8A-24D6-4AEE-8301-528FA4CCB68C}"/>
              </a:ext>
            </a:extLst>
          </p:cNvPr>
          <p:cNvSpPr txBox="1"/>
          <p:nvPr/>
        </p:nvSpPr>
        <p:spPr>
          <a:xfrm>
            <a:off x="10960348" y="1352548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НХ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C1A711-162F-4D0B-BC7C-27D90750DC60}"/>
              </a:ext>
            </a:extLst>
          </p:cNvPr>
          <p:cNvSpPr txBox="1"/>
          <p:nvPr/>
        </p:nvSpPr>
        <p:spPr>
          <a:xfrm>
            <a:off x="1375295" y="1979379"/>
            <a:ext cx="1168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H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en-US" b="1" dirty="0">
                <a:solidFill>
                  <a:srgbClr val="006600"/>
                </a:solidFill>
              </a:rPr>
              <a:t>O, H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en-US" b="1" dirty="0">
                <a:solidFill>
                  <a:srgbClr val="006600"/>
                </a:solidFill>
              </a:rPr>
              <a:t>O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endParaRPr lang="ru-RU" b="1" baseline="-25000" dirty="0">
              <a:solidFill>
                <a:srgbClr val="0066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1F3E9A-2A93-46CD-AE08-8554E5C7CE12}"/>
              </a:ext>
            </a:extLst>
          </p:cNvPr>
          <p:cNvSpPr txBox="1"/>
          <p:nvPr/>
        </p:nvSpPr>
        <p:spPr>
          <a:xfrm>
            <a:off x="5622780" y="1979379"/>
            <a:ext cx="156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C</a:t>
            </a:r>
            <a:r>
              <a:rPr lang="en-US" b="1" baseline="-25000" dirty="0">
                <a:solidFill>
                  <a:srgbClr val="006600"/>
                </a:solidFill>
              </a:rPr>
              <a:t>3</a:t>
            </a:r>
            <a:r>
              <a:rPr lang="en-US" b="1" dirty="0">
                <a:solidFill>
                  <a:srgbClr val="006600"/>
                </a:solidFill>
              </a:rPr>
              <a:t>H</a:t>
            </a:r>
            <a:r>
              <a:rPr lang="en-US" b="1" baseline="-25000" dirty="0">
                <a:solidFill>
                  <a:srgbClr val="006600"/>
                </a:solidFill>
              </a:rPr>
              <a:t>8</a:t>
            </a:r>
            <a:r>
              <a:rPr lang="en-US" b="1" dirty="0">
                <a:solidFill>
                  <a:srgbClr val="006600"/>
                </a:solidFill>
              </a:rPr>
              <a:t>, N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en-US" b="1" dirty="0">
                <a:solidFill>
                  <a:srgbClr val="006600"/>
                </a:solidFill>
              </a:rPr>
              <a:t>O, CO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endParaRPr lang="ru-RU" b="1" baseline="-25000" dirty="0">
              <a:solidFill>
                <a:srgbClr val="0066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E0F138-33A0-48BF-9EE2-443066BD0DE6}"/>
              </a:ext>
            </a:extLst>
          </p:cNvPr>
          <p:cNvSpPr txBox="1"/>
          <p:nvPr/>
        </p:nvSpPr>
        <p:spPr>
          <a:xfrm>
            <a:off x="10137847" y="1979379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Na</a:t>
            </a:r>
            <a:r>
              <a:rPr lang="en-US" b="1" baseline="-25000" dirty="0">
                <a:solidFill>
                  <a:srgbClr val="006600"/>
                </a:solidFill>
              </a:rPr>
              <a:t>2</a:t>
            </a:r>
            <a:r>
              <a:rPr lang="en-US" b="1" dirty="0">
                <a:solidFill>
                  <a:srgbClr val="006600"/>
                </a:solidFill>
              </a:rPr>
              <a:t>SSeO</a:t>
            </a:r>
            <a:r>
              <a:rPr lang="en-US" b="1" baseline="-25000" dirty="0">
                <a:solidFill>
                  <a:srgbClr val="006600"/>
                </a:solidFill>
              </a:rPr>
              <a:t>3</a:t>
            </a:r>
            <a:endParaRPr lang="ru-RU" b="1" baseline="-25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3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51AEB065-041A-462A-AA4A-0CA24B7016FD}"/>
              </a:ext>
            </a:extLst>
          </p:cNvPr>
          <p:cNvGraphicFramePr>
            <a:graphicFrameLocks/>
          </p:cNvGraphicFramePr>
          <p:nvPr/>
        </p:nvGraphicFramePr>
        <p:xfrm>
          <a:off x="0" y="1290069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D51A1534-51E8-498A-BA9A-767AF3D86E31}"/>
              </a:ext>
            </a:extLst>
          </p:cNvPr>
          <p:cNvGraphicFramePr>
            <a:graphicFrameLocks/>
          </p:cNvGraphicFramePr>
          <p:nvPr/>
        </p:nvGraphicFramePr>
        <p:xfrm>
          <a:off x="4296000" y="1290069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4A9B7657-7DCF-4EC9-A0A2-D4BD383B4BFD}"/>
              </a:ext>
            </a:extLst>
          </p:cNvPr>
          <p:cNvGraphicFramePr>
            <a:graphicFrameLocks/>
          </p:cNvGraphicFramePr>
          <p:nvPr/>
        </p:nvGraphicFramePr>
        <p:xfrm>
          <a:off x="8592000" y="1290069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080264-49B8-40F9-81F1-81AF19A8748C}"/>
              </a:ext>
            </a:extLst>
          </p:cNvPr>
          <p:cNvSpPr txBox="1"/>
          <p:nvPr/>
        </p:nvSpPr>
        <p:spPr>
          <a:xfrm>
            <a:off x="2430221" y="110166"/>
            <a:ext cx="7331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Статистика регионального этапа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12968-2E52-446A-B348-E933F366992D}"/>
              </a:ext>
            </a:extLst>
          </p:cNvPr>
          <p:cNvSpPr txBox="1"/>
          <p:nvPr/>
        </p:nvSpPr>
        <p:spPr>
          <a:xfrm>
            <a:off x="5371699" y="818052"/>
            <a:ext cx="1656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10 класс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E61A8E-C12C-45BD-978B-2F00F8823DA6}"/>
              </a:ext>
            </a:extLst>
          </p:cNvPr>
          <p:cNvSpPr txBox="1"/>
          <p:nvPr/>
        </p:nvSpPr>
        <p:spPr>
          <a:xfrm>
            <a:off x="2514027" y="1352549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66"/>
                </a:solidFill>
              </a:rPr>
              <a:t>O</a:t>
            </a:r>
            <a:r>
              <a:rPr lang="ru-RU" sz="2400" b="1" dirty="0">
                <a:solidFill>
                  <a:srgbClr val="FF0066"/>
                </a:solidFill>
              </a:rPr>
              <a:t>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A58D8A-24D6-4AEE-8301-528FA4CCB68C}"/>
              </a:ext>
            </a:extLst>
          </p:cNvPr>
          <p:cNvSpPr txBox="1"/>
          <p:nvPr/>
        </p:nvSpPr>
        <p:spPr>
          <a:xfrm>
            <a:off x="6820301" y="1400941"/>
            <a:ext cx="564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C1A711-162F-4D0B-BC7C-27D90750DC60}"/>
              </a:ext>
            </a:extLst>
          </p:cNvPr>
          <p:cNvSpPr txBox="1"/>
          <p:nvPr/>
        </p:nvSpPr>
        <p:spPr>
          <a:xfrm>
            <a:off x="1625600" y="1979379"/>
            <a:ext cx="1030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66"/>
                </a:solidFill>
              </a:rPr>
              <a:t>t</a:t>
            </a:r>
            <a:r>
              <a:rPr lang="en-US" b="1" dirty="0">
                <a:solidFill>
                  <a:srgbClr val="FF0066"/>
                </a:solidFill>
              </a:rPr>
              <a:t>-</a:t>
            </a:r>
            <a:r>
              <a:rPr lang="en-US" b="1" dirty="0" err="1">
                <a:solidFill>
                  <a:srgbClr val="FF0066"/>
                </a:solidFill>
              </a:rPr>
              <a:t>BuOH</a:t>
            </a:r>
            <a:endParaRPr lang="ru-RU" b="1" baseline="-25000" dirty="0">
              <a:solidFill>
                <a:srgbClr val="FF0066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E0F138-33A0-48BF-9EE2-443066BD0DE6}"/>
              </a:ext>
            </a:extLst>
          </p:cNvPr>
          <p:cNvSpPr txBox="1"/>
          <p:nvPr/>
        </p:nvSpPr>
        <p:spPr>
          <a:xfrm>
            <a:off x="5797466" y="1977167"/>
            <a:ext cx="1392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ТД –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R-COSH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7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839F9007-1205-463E-8855-D3E6CEDDF851}"/>
              </a:ext>
            </a:extLst>
          </p:cNvPr>
          <p:cNvGraphicFramePr>
            <a:graphicFrameLocks/>
          </p:cNvGraphicFramePr>
          <p:nvPr/>
        </p:nvGraphicFramePr>
        <p:xfrm>
          <a:off x="0" y="1378495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02EB2AD3-03C2-4AFA-9D51-382F964FE56E}"/>
              </a:ext>
            </a:extLst>
          </p:cNvPr>
          <p:cNvGraphicFramePr>
            <a:graphicFrameLocks/>
          </p:cNvGraphicFramePr>
          <p:nvPr/>
        </p:nvGraphicFramePr>
        <p:xfrm>
          <a:off x="4296000" y="1378495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572B3283-33C7-42F5-9756-8B03134C7E65}"/>
              </a:ext>
            </a:extLst>
          </p:cNvPr>
          <p:cNvGraphicFramePr>
            <a:graphicFrameLocks/>
          </p:cNvGraphicFramePr>
          <p:nvPr/>
        </p:nvGraphicFramePr>
        <p:xfrm>
          <a:off x="8592000" y="1378495"/>
          <a:ext cx="3600000" cy="54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080264-49B8-40F9-81F1-81AF19A8748C}"/>
              </a:ext>
            </a:extLst>
          </p:cNvPr>
          <p:cNvSpPr txBox="1"/>
          <p:nvPr/>
        </p:nvSpPr>
        <p:spPr>
          <a:xfrm>
            <a:off x="2430221" y="110166"/>
            <a:ext cx="73315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Статистика регионального этапа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012968-2E52-446A-B348-E933F366992D}"/>
              </a:ext>
            </a:extLst>
          </p:cNvPr>
          <p:cNvSpPr txBox="1"/>
          <p:nvPr/>
        </p:nvSpPr>
        <p:spPr>
          <a:xfrm>
            <a:off x="5371699" y="818052"/>
            <a:ext cx="1656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1</a:t>
            </a:r>
            <a:r>
              <a:rPr lang="en-US" sz="3200" b="1" dirty="0"/>
              <a:t>1</a:t>
            </a:r>
            <a:r>
              <a:rPr lang="ru-RU" sz="3200" b="1" dirty="0"/>
              <a:t> класс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E61A8E-C12C-45BD-978B-2F00F8823DA6}"/>
              </a:ext>
            </a:extLst>
          </p:cNvPr>
          <p:cNvSpPr txBox="1"/>
          <p:nvPr/>
        </p:nvSpPr>
        <p:spPr>
          <a:xfrm>
            <a:off x="2514027" y="135254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НХ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3DDFC3-72C5-4742-8AC0-2B2E5B6DEA7C}"/>
              </a:ext>
            </a:extLst>
          </p:cNvPr>
          <p:cNvSpPr txBox="1"/>
          <p:nvPr/>
        </p:nvSpPr>
        <p:spPr>
          <a:xfrm>
            <a:off x="6643572" y="135254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</a:rPr>
              <a:t>НХ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A58D8A-24D6-4AEE-8301-528FA4CCB68C}"/>
              </a:ext>
            </a:extLst>
          </p:cNvPr>
          <p:cNvSpPr txBox="1"/>
          <p:nvPr/>
        </p:nvSpPr>
        <p:spPr>
          <a:xfrm>
            <a:off x="10960348" y="1352548"/>
            <a:ext cx="555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66"/>
                </a:solidFill>
              </a:rPr>
              <a:t>ОХ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C1A711-162F-4D0B-BC7C-27D90750DC60}"/>
              </a:ext>
            </a:extLst>
          </p:cNvPr>
          <p:cNvSpPr txBox="1"/>
          <p:nvPr/>
        </p:nvSpPr>
        <p:spPr>
          <a:xfrm>
            <a:off x="1375295" y="1979379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Cr – Mo - W</a:t>
            </a:r>
            <a:endParaRPr lang="ru-RU" b="1" baseline="-25000" dirty="0">
              <a:solidFill>
                <a:srgbClr val="0066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1F3E9A-2A93-46CD-AE08-8554E5C7CE12}"/>
              </a:ext>
            </a:extLst>
          </p:cNvPr>
          <p:cNvSpPr txBox="1"/>
          <p:nvPr/>
        </p:nvSpPr>
        <p:spPr>
          <a:xfrm>
            <a:off x="6064727" y="1979379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6600"/>
                </a:solidFill>
              </a:rPr>
              <a:t>Индий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E0F138-33A0-48BF-9EE2-443066BD0DE6}"/>
              </a:ext>
            </a:extLst>
          </p:cNvPr>
          <p:cNvSpPr txBox="1"/>
          <p:nvPr/>
        </p:nvSpPr>
        <p:spPr>
          <a:xfrm>
            <a:off x="10137847" y="1979379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66"/>
                </a:solidFill>
              </a:rPr>
              <a:t>Спирты</a:t>
            </a:r>
            <a:endParaRPr lang="ru-RU" b="1" baseline="-25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348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2644</Words>
  <Application>Microsoft Office PowerPoint</Application>
  <PresentationFormat>Широкоэкранный</PresentationFormat>
  <Paragraphs>433</Paragraphs>
  <Slides>27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Arial Unicode MS</vt:lpstr>
      <vt:lpstr>Calibri</vt:lpstr>
      <vt:lpstr>Calibri Light</vt:lpstr>
      <vt:lpstr>Symbol</vt:lpstr>
      <vt:lpstr>Times New Roman</vt:lpstr>
      <vt:lpstr>Тема Office</vt:lpstr>
      <vt:lpstr>  Обучающий вебинар в рамках всероссийской олимпиады школьников по химии в 2020/2021 учебном году </vt:lpstr>
      <vt:lpstr>Типичная олимпиадная задача</vt:lpstr>
      <vt:lpstr>Нетипичная олимпиадная задача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экспериментального задания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проведению школьного и муниципального этапов всероссийской олимпиады школьников по химии в 2018/2019 учебном году</dc:title>
  <dc:creator>Vladimir Doljenko</dc:creator>
  <cp:lastModifiedBy>Vladimir Doljenko</cp:lastModifiedBy>
  <cp:revision>23</cp:revision>
  <dcterms:created xsi:type="dcterms:W3CDTF">2018-09-17T19:49:25Z</dcterms:created>
  <dcterms:modified xsi:type="dcterms:W3CDTF">2020-09-10T06:10:11Z</dcterms:modified>
</cp:coreProperties>
</file>