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5" r:id="rId2"/>
    <p:sldId id="317" r:id="rId3"/>
    <p:sldId id="258" r:id="rId4"/>
    <p:sldId id="307" r:id="rId5"/>
    <p:sldId id="301" r:id="rId6"/>
    <p:sldId id="302" r:id="rId7"/>
    <p:sldId id="303" r:id="rId8"/>
    <p:sldId id="304" r:id="rId9"/>
    <p:sldId id="293" r:id="rId10"/>
    <p:sldId id="266" r:id="rId11"/>
    <p:sldId id="305" r:id="rId12"/>
    <p:sldId id="295" r:id="rId13"/>
    <p:sldId id="311" r:id="rId14"/>
    <p:sldId id="310" r:id="rId15"/>
    <p:sldId id="313" r:id="rId16"/>
    <p:sldId id="298" r:id="rId17"/>
    <p:sldId id="308" r:id="rId18"/>
    <p:sldId id="309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24" userDrawn="1">
          <p15:clr>
            <a:srgbClr val="A4A3A4"/>
          </p15:clr>
        </p15:guide>
        <p15:guide id="2" pos="337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81528" autoAdjust="0"/>
  </p:normalViewPr>
  <p:slideViewPr>
    <p:cSldViewPr>
      <p:cViewPr varScale="1">
        <p:scale>
          <a:sx n="95" d="100"/>
          <a:sy n="95" d="100"/>
        </p:scale>
        <p:origin x="1368" y="84"/>
      </p:cViewPr>
      <p:guideLst>
        <p:guide orient="horz" pos="2024"/>
        <p:guide pos="3379"/>
      </p:guideLst>
    </p:cSldViewPr>
  </p:slideViewPr>
  <p:outlineViewPr>
    <p:cViewPr>
      <p:scale>
        <a:sx n="33" d="100"/>
        <a:sy n="33" d="100"/>
      </p:scale>
      <p:origin x="0" y="6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B198C3-1836-44DD-B292-28B7C1E571EE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A8C45-9F26-481D-BDC4-2CD93D54C21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773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8C45-9F26-481D-BDC4-2CD93D54C211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41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A8C45-9F26-481D-BDC4-2CD93D54C211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03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http://s43.radikal.ru/i099/1306/7f/1863f3e653ec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4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3" cstate="print"/>
          <a:srcRect t="72805" r="15873"/>
          <a:stretch>
            <a:fillRect/>
          </a:stretch>
        </p:blipFill>
        <p:spPr bwMode="auto">
          <a:xfrm>
            <a:off x="0" y="4509120"/>
            <a:ext cx="4227747" cy="1728192"/>
          </a:xfrm>
          <a:prstGeom prst="rect">
            <a:avLst/>
          </a:prstGeom>
          <a:noFill/>
        </p:spPr>
      </p:pic>
      <p:pic>
        <p:nvPicPr>
          <p:cNvPr id="10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7377728">
            <a:off x="140034" y="3929074"/>
            <a:ext cx="1008112" cy="1008112"/>
          </a:xfrm>
          <a:prstGeom prst="rect">
            <a:avLst/>
          </a:prstGeom>
          <a:noFill/>
        </p:spPr>
      </p:pic>
      <p:pic>
        <p:nvPicPr>
          <p:cNvPr id="16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0"/>
            <a:ext cx="2937140" cy="6858000"/>
          </a:xfrm>
          <a:prstGeom prst="rect">
            <a:avLst/>
          </a:prstGeom>
          <a:noFill/>
        </p:spPr>
      </p:pic>
      <p:pic>
        <p:nvPicPr>
          <p:cNvPr id="15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63665">
            <a:off x="1931121" y="3884465"/>
            <a:ext cx="1008112" cy="1008112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9571294">
            <a:off x="560921" y="165383"/>
            <a:ext cx="853956" cy="853956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 rot="1488942">
            <a:off x="2535920" y="124160"/>
            <a:ext cx="758544" cy="75854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547664" y="692696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067944" y="5661248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4860032" y="4653136"/>
            <a:ext cx="628434" cy="576064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79512" y="1772816"/>
            <a:ext cx="628434" cy="576064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187624" y="2564904"/>
            <a:ext cx="628434" cy="576064"/>
          </a:xfrm>
          <a:prstGeom prst="rect">
            <a:avLst/>
          </a:prstGeom>
          <a:noFill/>
        </p:spPr>
      </p:pic>
      <p:pic>
        <p:nvPicPr>
          <p:cNvPr id="22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187624" y="4797152"/>
            <a:ext cx="392771" cy="360040"/>
          </a:xfrm>
          <a:prstGeom prst="rect">
            <a:avLst/>
          </a:prstGeom>
          <a:noFill/>
        </p:spPr>
      </p:pic>
      <p:pic>
        <p:nvPicPr>
          <p:cNvPr id="23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259632" y="1412776"/>
            <a:ext cx="392771" cy="360040"/>
          </a:xfrm>
          <a:prstGeom prst="rect">
            <a:avLst/>
          </a:prstGeom>
          <a:noFill/>
        </p:spPr>
      </p:pic>
      <p:pic>
        <p:nvPicPr>
          <p:cNvPr id="24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403648" y="4293096"/>
            <a:ext cx="392771" cy="360040"/>
          </a:xfrm>
          <a:prstGeom prst="rect">
            <a:avLst/>
          </a:prstGeom>
          <a:noFill/>
        </p:spPr>
      </p:pic>
      <p:pic>
        <p:nvPicPr>
          <p:cNvPr id="2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3059832" y="188640"/>
            <a:ext cx="392771" cy="360040"/>
          </a:xfrm>
          <a:prstGeom prst="rect">
            <a:avLst/>
          </a:prstGeom>
          <a:noFill/>
        </p:spPr>
      </p:pic>
      <p:pic>
        <p:nvPicPr>
          <p:cNvPr id="2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8" cstate="print"/>
          <a:srcRect l="37799" t="8753" r="44057" b="64986"/>
          <a:stretch>
            <a:fillRect/>
          </a:stretch>
        </p:blipFill>
        <p:spPr bwMode="auto">
          <a:xfrm>
            <a:off x="2339752" y="836712"/>
            <a:ext cx="235663" cy="216024"/>
          </a:xfrm>
          <a:prstGeom prst="rect">
            <a:avLst/>
          </a:prstGeom>
          <a:noFill/>
        </p:spPr>
      </p:pic>
      <p:pic>
        <p:nvPicPr>
          <p:cNvPr id="2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1196752"/>
            <a:ext cx="392771" cy="360040"/>
          </a:xfrm>
          <a:prstGeom prst="rect">
            <a:avLst/>
          </a:prstGeom>
          <a:noFill/>
        </p:spPr>
      </p:pic>
      <p:pic>
        <p:nvPicPr>
          <p:cNvPr id="2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9" cstate="print"/>
          <a:srcRect l="37799" t="8753" r="44057" b="64986"/>
          <a:stretch>
            <a:fillRect/>
          </a:stretch>
        </p:blipFill>
        <p:spPr bwMode="auto">
          <a:xfrm>
            <a:off x="323528" y="4077072"/>
            <a:ext cx="207640" cy="190336"/>
          </a:xfrm>
          <a:prstGeom prst="rect">
            <a:avLst/>
          </a:prstGeom>
          <a:noFill/>
        </p:spPr>
      </p:pic>
      <p:pic>
        <p:nvPicPr>
          <p:cNvPr id="29" name="Picture 2" descr="07.p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301208"/>
            <a:ext cx="326587" cy="320055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8DFCC-B104-43CC-84B0-2DFD8F81AB3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www.picshare.ru/uploads/140715/U58bIM0g3k.png"/>
          <p:cNvPicPr>
            <a:picLocks noChangeAspect="1" noChangeArrowheads="1"/>
          </p:cNvPicPr>
          <p:nvPr userDrawn="1"/>
        </p:nvPicPr>
        <p:blipFill>
          <a:blip r:embed="rId2" cstate="print"/>
          <a:srcRect t="72805" r="15873"/>
          <a:stretch>
            <a:fillRect/>
          </a:stretch>
        </p:blipFill>
        <p:spPr bwMode="auto">
          <a:xfrm>
            <a:off x="2483768" y="2204864"/>
            <a:ext cx="6458766" cy="2640174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endParaRPr lang="ru-RU"/>
          </a:p>
        </p:txBody>
      </p:sp>
      <p:pic>
        <p:nvPicPr>
          <p:cNvPr id="8194" name="Picture 2" descr="http://s019.radikal.ru/i639/1306/65/cbd5deb0b914.pn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360187" cy="6858000"/>
          </a:xfrm>
          <a:prstGeom prst="rect">
            <a:avLst/>
          </a:prstGeom>
          <a:noFill/>
        </p:spPr>
      </p:pic>
      <p:pic>
        <p:nvPicPr>
          <p:cNvPr id="7170" name="Picture 2" descr="07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149080"/>
            <a:ext cx="326587" cy="320055"/>
          </a:xfrm>
          <a:prstGeom prst="rect">
            <a:avLst/>
          </a:prstGeom>
          <a:noFill/>
        </p:spPr>
      </p:pic>
      <p:pic>
        <p:nvPicPr>
          <p:cNvPr id="14" name="Picture 2" descr="http://img-fotki.yandex.ru/get/6723/16969765.1fc/0_8c9a9_93de2f9b_orig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2932623" cy="6858000"/>
          </a:xfrm>
          <a:prstGeom prst="rect">
            <a:avLst/>
          </a:prstGeom>
          <a:noFill/>
        </p:spPr>
      </p:pic>
      <p:pic>
        <p:nvPicPr>
          <p:cNvPr id="15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251520" y="260648"/>
            <a:ext cx="628434" cy="576064"/>
          </a:xfrm>
          <a:prstGeom prst="rect">
            <a:avLst/>
          </a:prstGeom>
          <a:noFill/>
        </p:spPr>
      </p:pic>
      <p:pic>
        <p:nvPicPr>
          <p:cNvPr id="16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259632" y="2132856"/>
            <a:ext cx="628434" cy="576064"/>
          </a:xfrm>
          <a:prstGeom prst="rect">
            <a:avLst/>
          </a:prstGeom>
          <a:noFill/>
        </p:spPr>
      </p:pic>
      <p:pic>
        <p:nvPicPr>
          <p:cNvPr id="17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1043608" y="4941168"/>
            <a:ext cx="628434" cy="576064"/>
          </a:xfrm>
          <a:prstGeom prst="rect">
            <a:avLst/>
          </a:prstGeom>
          <a:noFill/>
        </p:spPr>
      </p:pic>
      <p:pic>
        <p:nvPicPr>
          <p:cNvPr id="18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6" cstate="print"/>
          <a:srcRect l="37799" t="8753" r="44057" b="64986"/>
          <a:stretch>
            <a:fillRect/>
          </a:stretch>
        </p:blipFill>
        <p:spPr bwMode="auto">
          <a:xfrm>
            <a:off x="0" y="6281936"/>
            <a:ext cx="628434" cy="576064"/>
          </a:xfrm>
          <a:prstGeom prst="rect">
            <a:avLst/>
          </a:prstGeom>
          <a:noFill/>
        </p:spPr>
      </p:pic>
      <p:pic>
        <p:nvPicPr>
          <p:cNvPr id="19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1547664" y="3861048"/>
            <a:ext cx="360040" cy="330036"/>
          </a:xfrm>
          <a:prstGeom prst="rect">
            <a:avLst/>
          </a:prstGeom>
          <a:noFill/>
        </p:spPr>
      </p:pic>
      <p:pic>
        <p:nvPicPr>
          <p:cNvPr id="20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827584" y="1556792"/>
            <a:ext cx="360040" cy="330036"/>
          </a:xfrm>
          <a:prstGeom prst="rect">
            <a:avLst/>
          </a:prstGeom>
          <a:noFill/>
        </p:spPr>
      </p:pic>
      <p:pic>
        <p:nvPicPr>
          <p:cNvPr id="21" name="Picture 4" descr="http://s39.radikal.ru/i084/1009/ae/fe0c93152f1a.png"/>
          <p:cNvPicPr>
            <a:picLocks noChangeAspect="1" noChangeArrowheads="1"/>
          </p:cNvPicPr>
          <p:nvPr userDrawn="1"/>
        </p:nvPicPr>
        <p:blipFill>
          <a:blip r:embed="rId7" cstate="print"/>
          <a:srcRect l="37799" t="8753" r="44057" b="64986"/>
          <a:stretch>
            <a:fillRect/>
          </a:stretch>
        </p:blipFill>
        <p:spPr bwMode="auto">
          <a:xfrm>
            <a:off x="251520" y="5805264"/>
            <a:ext cx="360040" cy="330036"/>
          </a:xfrm>
          <a:prstGeom prst="rect">
            <a:avLst/>
          </a:prstGeom>
          <a:noFill/>
        </p:spPr>
      </p:pic>
      <p:pic>
        <p:nvPicPr>
          <p:cNvPr id="13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7668445">
            <a:off x="382425" y="1759706"/>
            <a:ext cx="1010134" cy="1010134"/>
          </a:xfrm>
          <a:prstGeom prst="rect">
            <a:avLst/>
          </a:prstGeom>
          <a:noFill/>
        </p:spPr>
      </p:pic>
      <p:pic>
        <p:nvPicPr>
          <p:cNvPr id="12" name="Picture 6" descr="http://migalaite.blog.tut.by/files/2012/05/0_625cd_ea1f50e9_XL-150x150.png"/>
          <p:cNvPicPr>
            <a:picLocks noChangeAspect="1" noChangeArrowheads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 rot="163665">
            <a:off x="1283049" y="5036593"/>
            <a:ext cx="1008112" cy="1008112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381537"/>
            <a:ext cx="6480720" cy="1080120"/>
          </a:xfrm>
        </p:spPr>
        <p:txBody>
          <a:bodyPr/>
          <a:lstStyle>
            <a:lvl1pPr>
              <a:defRPr b="1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ACCBF9">
                    <a:lumMod val="50000"/>
                  </a:srgb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D5F4C32-6DB4-428E-8BF0-4B91FCEFE2EE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11.04.2023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>
                <a:solidFill>
                  <a:srgbClr val="ACCBF9">
                    <a:lumMod val="50000"/>
                  </a:srgb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ACCBF9">
                    <a:lumMod val="50000"/>
                  </a:srgb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91DB15-D5BC-4F06-B380-5EF5A97E760F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393143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251520" y="191549"/>
            <a:ext cx="7344816" cy="1224136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" name="Текст 2"/>
          <p:cNvSpPr>
            <a:spLocks noGrp="1"/>
          </p:cNvSpPr>
          <p:nvPr>
            <p:ph idx="1"/>
          </p:nvPr>
        </p:nvSpPr>
        <p:spPr>
          <a:xfrm>
            <a:off x="971601" y="1556792"/>
            <a:ext cx="7344816" cy="468052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ACCBF9">
                    <a:lumMod val="50000"/>
                  </a:srgbClr>
                </a:solidFill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D804896-5F0C-4668-B3A3-21151642AEDF}" type="datetimeFigureOut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11.04.2023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ACCBF9">
                    <a:lumMod val="50000"/>
                  </a:srgb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ACCBF9">
                    <a:lumMod val="50000"/>
                  </a:srgbClr>
                </a:solidFill>
              </a:defRPr>
            </a:lvl1pPr>
          </a:lstStyle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C52FE4-47EB-4C6F-B108-43D15481F3FD}" type="slidenum">
              <a:rPr kumimoji="0" lang="ru-RU" sz="900" b="0" i="0" u="none" strike="noStrike" kern="1200" cap="none" spc="0" normalizeH="0" baseline="0" noProof="0">
                <a:ln>
                  <a:noFill/>
                </a:ln>
                <a:solidFill>
                  <a:srgbClr val="ACCBF9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srgbClr val="ACCBF9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9564952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BB2352-235E-42F5-A75F-6FD6D2552ADC}" type="slidenum"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9979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4/11/2023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09839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8DFCC-B104-43CC-84B0-2DFD8F81AB33}" type="datetimeFigureOut">
              <a:rPr lang="ru-RU" smtClean="0"/>
              <a:pPr/>
              <a:t>11.04.2023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15C4A-CFA1-48A5-A64E-9BBC6453773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80" r:id="rId3"/>
    <p:sldLayoutId id="2147483681" r:id="rId4"/>
    <p:sldLayoutId id="2147483682" r:id="rId5"/>
    <p:sldLayoutId id="2147483683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42" y="-30957"/>
            <a:ext cx="9144000" cy="6888475"/>
            <a:chOff x="17242" y="-51050"/>
            <a:chExt cx="20104100" cy="11359606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8381282" y="0"/>
              <a:ext cx="1722816" cy="113085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42" y="-51050"/>
              <a:ext cx="20104100" cy="113085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69288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0"/>
            <a:ext cx="8136904" cy="6381328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«Интерьер жилого дома» 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освещение </a:t>
            </a: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жилого дома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работа: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какие лампочки можно использовать для освещения жилых помещений? (найдите их плюсы и минусы)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опиши освещение детской комнаты и кухни, какие используются лампочки, их стоимость (лампы накаливания, галогенные, люминесцентные, светодиодные)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элементы «умного дома» у вас дома. В чем их преимущество? Что ещё вы хотели бы добавить для комфортной среды обитания в своём доме и зачем?</a:t>
            </a:r>
            <a:b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как утилизировать перегоревшие лампочки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39752" y="260648"/>
            <a:ext cx="6120680" cy="216024"/>
          </a:xfrm>
        </p:spPr>
        <p:txBody>
          <a:bodyPr>
            <a:normAutofit fontScale="25000" lnSpcReduction="20000"/>
          </a:bodyPr>
          <a:lstStyle/>
          <a:p>
            <a:pPr algn="l"/>
            <a:endParaRPr lang="ru-RU" sz="3600" b="1" dirty="0">
              <a:solidFill>
                <a:srgbClr val="211767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54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07704" y="332656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Мини-проект «Подарок другу »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Рассчитать стоимость подарка выполненного своими руками( себестоимость)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Групповой подарок или индивидуальный</a:t>
            </a:r>
          </a:p>
          <a:p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14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3916" y="692696"/>
            <a:ext cx="7290084" cy="1008113"/>
          </a:xfrm>
        </p:spPr>
        <p:txBody>
          <a:bodyPr>
            <a:normAutofit/>
          </a:bodyPr>
          <a:lstStyle/>
          <a:p>
            <a:pPr algn="l"/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79032" y="1628800"/>
            <a:ext cx="6224661" cy="4608512"/>
          </a:xfrm>
        </p:spPr>
        <p:txBody>
          <a:bodyPr>
            <a:normAutofit/>
          </a:bodyPr>
          <a:lstStyle/>
          <a:p>
            <a:endParaRPr lang="ru-RU" sz="28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99792" y="764704"/>
            <a:ext cx="6192688" cy="3689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ru-RU" sz="2800" b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Тема «Бюджет семьи»</a:t>
            </a:r>
            <a:endParaRPr lang="ru-RU" sz="2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ru-RU" sz="2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Скоро в школу. За лето ты выросла и тебе нужно купить новые вещи, обувь и принадлежности для занятий. Составь список, что нужно приобрести и затраты. Что можно сделать чтобы всё осуществить</a:t>
            </a:r>
            <a:r>
              <a:rPr lang="ru-RU" dirty="0">
                <a:latin typeface="Times New Roman"/>
                <a:ea typeface="Calibri"/>
                <a:cs typeface="Times New Roman"/>
              </a:rPr>
              <a:t>.</a:t>
            </a:r>
            <a:endParaRPr lang="ru-RU" sz="1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9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63688" y="836712"/>
            <a:ext cx="662473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Вам необходимо оплатить квитанцию за электроэнергию. Показания прибора учёта (предыдущие) 15593, последние показания прибора учёта 15856 при тарифе 3,14 руб. /</a:t>
            </a:r>
            <a:r>
              <a:rPr lang="ru-RU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кВт.ч</a:t>
            </a:r>
            <a:r>
              <a:rPr lang="ru-RU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857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980728"/>
            <a:ext cx="741682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Задание 5. 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 вас проблема – сломалась газовая плита. Ремонт старой обойдётся дороже её стоимости. Новая газовая плита стоит 25000 рублей. Вы решили воспользоваться потребительским кредитом, цена которого равна 20% годовых. Рассчитайте, сколько вам придётся заплатить, в конечном счёте, если вы оформите кредит на 1 год. Оцените, исходя из вашего семейного бюджета, на сколько изменятся ваши ежемесячные расходы, если каждый месяц вы будете вносить  одну и ту же сумму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592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0"/>
            <a:ext cx="7772400" cy="3096344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Креативное мышление 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3068960"/>
            <a:ext cx="6728792" cy="2569840"/>
          </a:xfrm>
        </p:spPr>
        <p:txBody>
          <a:bodyPr/>
          <a:lstStyle/>
          <a:p>
            <a:r>
              <a:rPr lang="ru-RU" dirty="0" smtClean="0"/>
              <a:t>Работа с цифрами</a:t>
            </a:r>
          </a:p>
          <a:p>
            <a:r>
              <a:rPr lang="ru-RU" dirty="0" smtClean="0"/>
              <a:t>Хозяин дома</a:t>
            </a:r>
          </a:p>
          <a:p>
            <a:r>
              <a:rPr lang="ru-RU" dirty="0" smtClean="0"/>
              <a:t>Журналист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287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61003" y="404664"/>
            <a:ext cx="6876256" cy="1080120"/>
          </a:xfrm>
        </p:spPr>
        <p:txBody>
          <a:bodyPr>
            <a:normAutofit/>
          </a:bodyPr>
          <a:lstStyle/>
          <a:p>
            <a:pPr algn="l"/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556792"/>
            <a:ext cx="7056783" cy="3168352"/>
          </a:xfrm>
        </p:spPr>
        <p:txBody>
          <a:bodyPr>
            <a:normAutofit fontScale="70000" lnSpcReduction="20000"/>
          </a:bodyPr>
          <a:lstStyle/>
          <a:p>
            <a:pPr>
              <a:spcAft>
                <a:spcPts val="0"/>
              </a:spcAft>
            </a:pPr>
            <a:r>
              <a:rPr lang="ru-RU" sz="4800" b="1" i="1" dirty="0">
                <a:solidFill>
                  <a:srgbClr val="4A4A4A"/>
                </a:solidFill>
                <a:latin typeface="Arial"/>
                <a:ea typeface="Times New Roman"/>
              </a:rPr>
              <a:t>« РЕБЕНОК-ЭТО НЕ </a:t>
            </a:r>
            <a:r>
              <a:rPr lang="ru-RU" sz="4800" b="1" i="1" dirty="0" smtClean="0">
                <a:solidFill>
                  <a:srgbClr val="4A4A4A"/>
                </a:solidFill>
                <a:latin typeface="Arial"/>
                <a:ea typeface="Times New Roman"/>
              </a:rPr>
              <a:t>СОСУД, КОТОРЫЙ </a:t>
            </a:r>
            <a:r>
              <a:rPr lang="ru-RU" sz="4800" b="1" i="1" dirty="0">
                <a:solidFill>
                  <a:srgbClr val="4A4A4A"/>
                </a:solidFill>
                <a:latin typeface="Arial"/>
                <a:ea typeface="Times New Roman"/>
              </a:rPr>
              <a:t>НАДО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b="1" i="1" dirty="0">
                <a:solidFill>
                  <a:srgbClr val="4A4A4A"/>
                </a:solidFill>
                <a:latin typeface="Arial"/>
                <a:ea typeface="Times New Roman"/>
              </a:rPr>
              <a:t>ЗАПОЛНИТЬ ,А</a:t>
            </a:r>
            <a:r>
              <a:rPr lang="ru-RU" sz="4800" dirty="0">
                <a:solidFill>
                  <a:srgbClr val="4A4A4A"/>
                </a:solidFill>
                <a:latin typeface="Arial"/>
                <a:ea typeface="Times New Roman"/>
              </a:rPr>
              <a:t> </a:t>
            </a:r>
            <a:r>
              <a:rPr lang="ru-RU" sz="4800" b="1" i="1" dirty="0">
                <a:solidFill>
                  <a:srgbClr val="4A4A4A"/>
                </a:solidFill>
                <a:latin typeface="Arial"/>
                <a:ea typeface="Times New Roman"/>
              </a:rPr>
              <a:t>ФАКЕЛ</a:t>
            </a:r>
            <a:r>
              <a:rPr lang="ru-RU" sz="4800" dirty="0">
                <a:solidFill>
                  <a:srgbClr val="4A4A4A"/>
                </a:solidFill>
                <a:latin typeface="Arial"/>
                <a:ea typeface="Times New Roman"/>
              </a:rPr>
              <a:t> </a:t>
            </a:r>
            <a:r>
              <a:rPr lang="ru-RU" sz="4800" b="1" i="1" dirty="0">
                <a:solidFill>
                  <a:srgbClr val="4A4A4A"/>
                </a:solidFill>
                <a:latin typeface="Arial"/>
                <a:ea typeface="Times New Roman"/>
              </a:rPr>
              <a:t>, КОТОРЫЙ НАДО ЗАЖЕЧЬ».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4800" i="1" dirty="0">
                <a:solidFill>
                  <a:srgbClr val="4A4A4A"/>
                </a:solidFill>
                <a:latin typeface="Arial"/>
                <a:ea typeface="Times New Roman"/>
              </a:rPr>
              <a:t>Д. К. УШИНСКИЙ</a:t>
            </a:r>
            <a:endParaRPr lang="ru-RU" sz="4800" dirty="0">
              <a:latin typeface="Times New Roman"/>
              <a:ea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4400" dirty="0">
                <a:ea typeface="Calibri"/>
                <a:cs typeface="Times New Roman"/>
              </a:rPr>
              <a:t> </a:t>
            </a:r>
            <a:endParaRPr lang="ru-RU" sz="4400" dirty="0">
              <a:ea typeface="Calibri"/>
              <a:cs typeface="Times New Roman"/>
            </a:endParaRPr>
          </a:p>
          <a:p>
            <a:endParaRPr lang="ru-RU" sz="4800" dirty="0">
              <a:solidFill>
                <a:schemeClr val="folHlink"/>
              </a:solidFill>
              <a:latin typeface="Arial" panose="020B0604020202020204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3484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tatic6.depositphotos.com/1001165/572/v/450/dep_5728273-Apple-tree-cart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1484313"/>
            <a:ext cx="3017838" cy="418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787900" y="1970088"/>
            <a:ext cx="3024188" cy="362426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Дерево – функционально грамотная личность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Вода – педагогические технологии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Яблоки – ключевые компетенции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Лейка – учитель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35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Лейка - учитель, для того, чтобы поливать, должен постоянно пополняться т.е. заниматься самообразованием.</a:t>
            </a:r>
          </a:p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Как без полива дерево зачахнет, так и без грамотной компетентной работы педагога нельзя добиться развития функциональной грамотности</a:t>
            </a:r>
            <a:r>
              <a:rPr kumimoji="0" lang="ru-RU" sz="135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.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0" y="1014413"/>
            <a:ext cx="5880100" cy="36195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B0F0"/>
                </a:solidFill>
              </a:rPr>
              <a:t>Подведём итог</a:t>
            </a:r>
            <a:endParaRPr lang="ru-RU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17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/>
          <p:cNvGrpSpPr>
            <a:grpSpLocks/>
          </p:cNvGrpSpPr>
          <p:nvPr/>
        </p:nvGrpSpPr>
        <p:grpSpPr bwMode="auto">
          <a:xfrm>
            <a:off x="-1588" y="857250"/>
            <a:ext cx="1317626" cy="5141913"/>
            <a:chOff x="-2520" y="0"/>
            <a:chExt cx="2635200" cy="10284120"/>
          </a:xfrm>
        </p:grpSpPr>
        <p:sp>
          <p:nvSpPr>
            <p:cNvPr id="446" name="CustomShape 2"/>
            <p:cNvSpPr/>
            <p:nvPr/>
          </p:nvSpPr>
          <p:spPr>
            <a:xfrm>
              <a:off x="656" y="0"/>
              <a:ext cx="2628848" cy="5140473"/>
            </a:xfrm>
            <a:custGeom>
              <a:avLst/>
              <a:gdLst/>
              <a:ahLst/>
              <a:cxnLst/>
              <a:rect l="l" t="t" r="r" b="b"/>
              <a:pathLst>
                <a:path w="2631440" h="5143500">
                  <a:moveTo>
                    <a:pt x="0" y="5143499"/>
                  </a:moveTo>
                  <a:lnTo>
                    <a:pt x="2631373" y="5143499"/>
                  </a:lnTo>
                  <a:lnTo>
                    <a:pt x="2631373" y="0"/>
                  </a:lnTo>
                  <a:lnTo>
                    <a:pt x="0" y="0"/>
                  </a:lnTo>
                  <a:lnTo>
                    <a:pt x="0" y="5143499"/>
                  </a:lnTo>
                  <a:close/>
                </a:path>
              </a:pathLst>
            </a:custGeom>
            <a:solidFill>
              <a:srgbClr val="E84F45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7" name="CustomShape 3"/>
            <p:cNvSpPr/>
            <p:nvPr/>
          </p:nvSpPr>
          <p:spPr>
            <a:xfrm>
              <a:off x="-2520" y="2508322"/>
              <a:ext cx="2635200" cy="7775798"/>
            </a:xfrm>
            <a:custGeom>
              <a:avLst/>
              <a:gdLst/>
              <a:ahLst/>
              <a:cxnLst/>
              <a:rect l="l" t="t" r="r" b="b"/>
              <a:pathLst>
                <a:path w="2638425" h="7780020">
                  <a:moveTo>
                    <a:pt x="2638399" y="2638425"/>
                  </a:moveTo>
                  <a:lnTo>
                    <a:pt x="2637967" y="2589949"/>
                  </a:lnTo>
                  <a:lnTo>
                    <a:pt x="2636659" y="2541689"/>
                  </a:lnTo>
                  <a:lnTo>
                    <a:pt x="2634500" y="2493657"/>
                  </a:lnTo>
                  <a:lnTo>
                    <a:pt x="2631478" y="2445842"/>
                  </a:lnTo>
                  <a:lnTo>
                    <a:pt x="2627617" y="2398268"/>
                  </a:lnTo>
                  <a:lnTo>
                    <a:pt x="2622918" y="2350935"/>
                  </a:lnTo>
                  <a:lnTo>
                    <a:pt x="2617393" y="2303843"/>
                  </a:lnTo>
                  <a:lnTo>
                    <a:pt x="2611031" y="2257018"/>
                  </a:lnTo>
                  <a:lnTo>
                    <a:pt x="2603868" y="2210447"/>
                  </a:lnTo>
                  <a:lnTo>
                    <a:pt x="2595892" y="2164156"/>
                  </a:lnTo>
                  <a:lnTo>
                    <a:pt x="2587117" y="2118144"/>
                  </a:lnTo>
                  <a:lnTo>
                    <a:pt x="2577541" y="2072411"/>
                  </a:lnTo>
                  <a:lnTo>
                    <a:pt x="2567190" y="2026983"/>
                  </a:lnTo>
                  <a:lnTo>
                    <a:pt x="2556052" y="1981847"/>
                  </a:lnTo>
                  <a:lnTo>
                    <a:pt x="2544153" y="1937016"/>
                  </a:lnTo>
                  <a:lnTo>
                    <a:pt x="2531491" y="1892503"/>
                  </a:lnTo>
                  <a:lnTo>
                    <a:pt x="2518067" y="1848319"/>
                  </a:lnTo>
                  <a:lnTo>
                    <a:pt x="2503894" y="1804466"/>
                  </a:lnTo>
                  <a:lnTo>
                    <a:pt x="2488984" y="1760956"/>
                  </a:lnTo>
                  <a:lnTo>
                    <a:pt x="2473337" y="1717789"/>
                  </a:lnTo>
                  <a:lnTo>
                    <a:pt x="2456967" y="1674964"/>
                  </a:lnTo>
                  <a:lnTo>
                    <a:pt x="2439873" y="1632508"/>
                  </a:lnTo>
                  <a:lnTo>
                    <a:pt x="2422067" y="1590421"/>
                  </a:lnTo>
                  <a:lnTo>
                    <a:pt x="2403564" y="1548714"/>
                  </a:lnTo>
                  <a:lnTo>
                    <a:pt x="2384361" y="1507388"/>
                  </a:lnTo>
                  <a:lnTo>
                    <a:pt x="2364473" y="1466443"/>
                  </a:lnTo>
                  <a:lnTo>
                    <a:pt x="2343912" y="1425905"/>
                  </a:lnTo>
                  <a:lnTo>
                    <a:pt x="2322665" y="1385773"/>
                  </a:lnTo>
                  <a:lnTo>
                    <a:pt x="2300744" y="1346047"/>
                  </a:lnTo>
                  <a:lnTo>
                    <a:pt x="2278176" y="1306753"/>
                  </a:lnTo>
                  <a:lnTo>
                    <a:pt x="2254961" y="1267879"/>
                  </a:lnTo>
                  <a:lnTo>
                    <a:pt x="2231098" y="1229436"/>
                  </a:lnTo>
                  <a:lnTo>
                    <a:pt x="2206587" y="1191450"/>
                  </a:lnTo>
                  <a:lnTo>
                    <a:pt x="2181466" y="1153909"/>
                  </a:lnTo>
                  <a:lnTo>
                    <a:pt x="2155710" y="1116812"/>
                  </a:lnTo>
                  <a:lnTo>
                    <a:pt x="2129345" y="1080198"/>
                  </a:lnTo>
                  <a:lnTo>
                    <a:pt x="2102370" y="1044041"/>
                  </a:lnTo>
                  <a:lnTo>
                    <a:pt x="2074799" y="1008380"/>
                  </a:lnTo>
                  <a:lnTo>
                    <a:pt x="2046630" y="973201"/>
                  </a:lnTo>
                  <a:lnTo>
                    <a:pt x="2017877" y="938517"/>
                  </a:lnTo>
                  <a:lnTo>
                    <a:pt x="1988553" y="904328"/>
                  </a:lnTo>
                  <a:lnTo>
                    <a:pt x="1958657" y="870661"/>
                  </a:lnTo>
                  <a:lnTo>
                    <a:pt x="1928202" y="837501"/>
                  </a:lnTo>
                  <a:lnTo>
                    <a:pt x="1897189" y="804862"/>
                  </a:lnTo>
                  <a:lnTo>
                    <a:pt x="1865630" y="772769"/>
                  </a:lnTo>
                  <a:lnTo>
                    <a:pt x="1833524" y="741210"/>
                  </a:lnTo>
                  <a:lnTo>
                    <a:pt x="1800898" y="710196"/>
                  </a:lnTo>
                  <a:lnTo>
                    <a:pt x="1767738" y="679742"/>
                  </a:lnTo>
                  <a:lnTo>
                    <a:pt x="1734070" y="649846"/>
                  </a:lnTo>
                  <a:lnTo>
                    <a:pt x="1699882" y="620522"/>
                  </a:lnTo>
                  <a:lnTo>
                    <a:pt x="1665198" y="591769"/>
                  </a:lnTo>
                  <a:lnTo>
                    <a:pt x="1630019" y="563600"/>
                  </a:lnTo>
                  <a:lnTo>
                    <a:pt x="1594345" y="536028"/>
                  </a:lnTo>
                  <a:lnTo>
                    <a:pt x="1558201" y="509054"/>
                  </a:lnTo>
                  <a:lnTo>
                    <a:pt x="1521574" y="482688"/>
                  </a:lnTo>
                  <a:lnTo>
                    <a:pt x="1484490" y="456933"/>
                  </a:lnTo>
                  <a:lnTo>
                    <a:pt x="1446949" y="431800"/>
                  </a:lnTo>
                  <a:lnTo>
                    <a:pt x="1408950" y="407301"/>
                  </a:lnTo>
                  <a:lnTo>
                    <a:pt x="1370520" y="383438"/>
                  </a:lnTo>
                  <a:lnTo>
                    <a:pt x="1331645" y="360210"/>
                  </a:lnTo>
                  <a:lnTo>
                    <a:pt x="1292352" y="337642"/>
                  </a:lnTo>
                  <a:lnTo>
                    <a:pt x="1252626" y="315734"/>
                  </a:lnTo>
                  <a:lnTo>
                    <a:pt x="1212494" y="294487"/>
                  </a:lnTo>
                  <a:lnTo>
                    <a:pt x="1171956" y="273913"/>
                  </a:lnTo>
                  <a:lnTo>
                    <a:pt x="1131011" y="254025"/>
                  </a:lnTo>
                  <a:lnTo>
                    <a:pt x="1089685" y="234823"/>
                  </a:lnTo>
                  <a:lnTo>
                    <a:pt x="1047978" y="216319"/>
                  </a:lnTo>
                  <a:lnTo>
                    <a:pt x="1005890" y="198526"/>
                  </a:lnTo>
                  <a:lnTo>
                    <a:pt x="963434" y="181432"/>
                  </a:lnTo>
                  <a:lnTo>
                    <a:pt x="920610" y="165061"/>
                  </a:lnTo>
                  <a:lnTo>
                    <a:pt x="877443" y="149415"/>
                  </a:lnTo>
                  <a:lnTo>
                    <a:pt x="833932" y="134505"/>
                  </a:lnTo>
                  <a:lnTo>
                    <a:pt x="790079" y="120332"/>
                  </a:lnTo>
                  <a:lnTo>
                    <a:pt x="745896" y="106908"/>
                  </a:lnTo>
                  <a:lnTo>
                    <a:pt x="701382" y="94246"/>
                  </a:lnTo>
                  <a:lnTo>
                    <a:pt x="656551" y="82334"/>
                  </a:lnTo>
                  <a:lnTo>
                    <a:pt x="611416" y="71208"/>
                  </a:lnTo>
                  <a:lnTo>
                    <a:pt x="565988" y="60845"/>
                  </a:lnTo>
                  <a:lnTo>
                    <a:pt x="520255" y="51282"/>
                  </a:lnTo>
                  <a:lnTo>
                    <a:pt x="474243" y="42506"/>
                  </a:lnTo>
                  <a:lnTo>
                    <a:pt x="427951" y="34531"/>
                  </a:lnTo>
                  <a:lnTo>
                    <a:pt x="381381" y="27355"/>
                  </a:lnTo>
                  <a:lnTo>
                    <a:pt x="334556" y="21005"/>
                  </a:lnTo>
                  <a:lnTo>
                    <a:pt x="287464" y="15481"/>
                  </a:lnTo>
                  <a:lnTo>
                    <a:pt x="240131" y="10782"/>
                  </a:lnTo>
                  <a:lnTo>
                    <a:pt x="192557" y="6908"/>
                  </a:lnTo>
                  <a:lnTo>
                    <a:pt x="144741" y="3898"/>
                  </a:lnTo>
                  <a:lnTo>
                    <a:pt x="96710" y="1739"/>
                  </a:lnTo>
                  <a:lnTo>
                    <a:pt x="48450" y="431"/>
                  </a:lnTo>
                  <a:lnTo>
                    <a:pt x="0" y="0"/>
                  </a:lnTo>
                  <a:lnTo>
                    <a:pt x="0" y="1174889"/>
                  </a:lnTo>
                  <a:lnTo>
                    <a:pt x="48285" y="1175664"/>
                  </a:lnTo>
                  <a:lnTo>
                    <a:pt x="96215" y="1178001"/>
                  </a:lnTo>
                  <a:lnTo>
                    <a:pt x="143713" y="1181849"/>
                  </a:lnTo>
                  <a:lnTo>
                    <a:pt x="190779" y="1187208"/>
                  </a:lnTo>
                  <a:lnTo>
                    <a:pt x="237375" y="1194041"/>
                  </a:lnTo>
                  <a:lnTo>
                    <a:pt x="283489" y="1202321"/>
                  </a:lnTo>
                  <a:lnTo>
                    <a:pt x="329082" y="1212037"/>
                  </a:lnTo>
                  <a:lnTo>
                    <a:pt x="374154" y="1223149"/>
                  </a:lnTo>
                  <a:lnTo>
                    <a:pt x="418655" y="1235646"/>
                  </a:lnTo>
                  <a:lnTo>
                    <a:pt x="462572" y="1249502"/>
                  </a:lnTo>
                  <a:lnTo>
                    <a:pt x="505879" y="1264678"/>
                  </a:lnTo>
                  <a:lnTo>
                    <a:pt x="548563" y="1281163"/>
                  </a:lnTo>
                  <a:lnTo>
                    <a:pt x="590588" y="1298943"/>
                  </a:lnTo>
                  <a:lnTo>
                    <a:pt x="631926" y="1317980"/>
                  </a:lnTo>
                  <a:lnTo>
                    <a:pt x="672566" y="1338237"/>
                  </a:lnTo>
                  <a:lnTo>
                    <a:pt x="712470" y="1359725"/>
                  </a:lnTo>
                  <a:lnTo>
                    <a:pt x="751624" y="1382382"/>
                  </a:lnTo>
                  <a:lnTo>
                    <a:pt x="790003" y="1406220"/>
                  </a:lnTo>
                  <a:lnTo>
                    <a:pt x="827582" y="1431175"/>
                  </a:lnTo>
                  <a:lnTo>
                    <a:pt x="864323" y="1457261"/>
                  </a:lnTo>
                  <a:lnTo>
                    <a:pt x="900226" y="1484439"/>
                  </a:lnTo>
                  <a:lnTo>
                    <a:pt x="935253" y="1512671"/>
                  </a:lnTo>
                  <a:lnTo>
                    <a:pt x="969391" y="1541957"/>
                  </a:lnTo>
                  <a:lnTo>
                    <a:pt x="1002601" y="1572247"/>
                  </a:lnTo>
                  <a:lnTo>
                    <a:pt x="1034859" y="1603540"/>
                  </a:lnTo>
                  <a:lnTo>
                    <a:pt x="1066152" y="1635810"/>
                  </a:lnTo>
                  <a:lnTo>
                    <a:pt x="1096454" y="1669021"/>
                  </a:lnTo>
                  <a:lnTo>
                    <a:pt x="1125728" y="1703146"/>
                  </a:lnTo>
                  <a:lnTo>
                    <a:pt x="1153972" y="1738172"/>
                  </a:lnTo>
                  <a:lnTo>
                    <a:pt x="1181138" y="1774075"/>
                  </a:lnTo>
                  <a:lnTo>
                    <a:pt x="1207223" y="1810829"/>
                  </a:lnTo>
                  <a:lnTo>
                    <a:pt x="1232192" y="1848408"/>
                  </a:lnTo>
                  <a:lnTo>
                    <a:pt x="1256017" y="1886775"/>
                  </a:lnTo>
                  <a:lnTo>
                    <a:pt x="1278686" y="1925929"/>
                  </a:lnTo>
                  <a:lnTo>
                    <a:pt x="1300162" y="1965845"/>
                  </a:lnTo>
                  <a:lnTo>
                    <a:pt x="1320431" y="2006485"/>
                  </a:lnTo>
                  <a:lnTo>
                    <a:pt x="1339469" y="2047824"/>
                  </a:lnTo>
                  <a:lnTo>
                    <a:pt x="1357236" y="2089848"/>
                  </a:lnTo>
                  <a:lnTo>
                    <a:pt x="1373720" y="2132520"/>
                  </a:lnTo>
                  <a:lnTo>
                    <a:pt x="1388910" y="2175827"/>
                  </a:lnTo>
                  <a:lnTo>
                    <a:pt x="1402765" y="2219744"/>
                  </a:lnTo>
                  <a:lnTo>
                    <a:pt x="1415249" y="2264257"/>
                  </a:lnTo>
                  <a:lnTo>
                    <a:pt x="1426375" y="2309317"/>
                  </a:lnTo>
                  <a:lnTo>
                    <a:pt x="1436077" y="2354910"/>
                  </a:lnTo>
                  <a:lnTo>
                    <a:pt x="1444371" y="2401024"/>
                  </a:lnTo>
                  <a:lnTo>
                    <a:pt x="1451203" y="2447620"/>
                  </a:lnTo>
                  <a:lnTo>
                    <a:pt x="1456550" y="2494686"/>
                  </a:lnTo>
                  <a:lnTo>
                    <a:pt x="1460411" y="2542197"/>
                  </a:lnTo>
                  <a:lnTo>
                    <a:pt x="1462735" y="2590114"/>
                  </a:lnTo>
                  <a:lnTo>
                    <a:pt x="1463471" y="2635948"/>
                  </a:lnTo>
                  <a:lnTo>
                    <a:pt x="2514" y="2635948"/>
                  </a:lnTo>
                  <a:lnTo>
                    <a:pt x="2514" y="7779436"/>
                  </a:lnTo>
                  <a:lnTo>
                    <a:pt x="2633878" y="7779436"/>
                  </a:lnTo>
                  <a:lnTo>
                    <a:pt x="2633878" y="2638425"/>
                  </a:lnTo>
                  <a:lnTo>
                    <a:pt x="2638399" y="2638425"/>
                  </a:lnTo>
                  <a:close/>
                </a:path>
              </a:pathLst>
            </a:custGeom>
            <a:solidFill>
              <a:srgbClr val="40415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8" name="CustomShape 4"/>
            <p:cNvSpPr/>
            <p:nvPr/>
          </p:nvSpPr>
          <p:spPr>
            <a:xfrm>
              <a:off x="-2520" y="5140473"/>
              <a:ext cx="2635200" cy="2635325"/>
            </a:xfrm>
            <a:custGeom>
              <a:avLst/>
              <a:gdLst/>
              <a:ahLst/>
              <a:cxnLst/>
              <a:rect l="l" t="t" r="r" b="b"/>
              <a:pathLst>
                <a:path w="2638425" h="2638425">
                  <a:moveTo>
                    <a:pt x="0" y="1463534"/>
                  </a:moveTo>
                  <a:lnTo>
                    <a:pt x="0" y="2638424"/>
                  </a:lnTo>
                  <a:lnTo>
                    <a:pt x="48468" y="2637988"/>
                  </a:lnTo>
                  <a:lnTo>
                    <a:pt x="96725" y="2636684"/>
                  </a:lnTo>
                  <a:lnTo>
                    <a:pt x="144763" y="2634520"/>
                  </a:lnTo>
                  <a:lnTo>
                    <a:pt x="192574" y="2631504"/>
                  </a:lnTo>
                  <a:lnTo>
                    <a:pt x="240151" y="2627642"/>
                  </a:lnTo>
                  <a:lnTo>
                    <a:pt x="287486" y="2622943"/>
                  </a:lnTo>
                  <a:lnTo>
                    <a:pt x="334572" y="2617413"/>
                  </a:lnTo>
                  <a:lnTo>
                    <a:pt x="381402" y="2611060"/>
                  </a:lnTo>
                  <a:lnTo>
                    <a:pt x="427967" y="2603892"/>
                  </a:lnTo>
                  <a:lnTo>
                    <a:pt x="474261" y="2595916"/>
                  </a:lnTo>
                  <a:lnTo>
                    <a:pt x="520277" y="2587140"/>
                  </a:lnTo>
                  <a:lnTo>
                    <a:pt x="566005" y="2577570"/>
                  </a:lnTo>
                  <a:lnTo>
                    <a:pt x="611440" y="2567215"/>
                  </a:lnTo>
                  <a:lnTo>
                    <a:pt x="656574" y="2556082"/>
                  </a:lnTo>
                  <a:lnTo>
                    <a:pt x="701399" y="2544178"/>
                  </a:lnTo>
                  <a:lnTo>
                    <a:pt x="745908" y="2531511"/>
                  </a:lnTo>
                  <a:lnTo>
                    <a:pt x="790094" y="2518088"/>
                  </a:lnTo>
                  <a:lnTo>
                    <a:pt x="833948" y="2503916"/>
                  </a:lnTo>
                  <a:lnTo>
                    <a:pt x="877464" y="2489004"/>
                  </a:lnTo>
                  <a:lnTo>
                    <a:pt x="920633" y="2473359"/>
                  </a:lnTo>
                  <a:lnTo>
                    <a:pt x="963450" y="2456987"/>
                  </a:lnTo>
                  <a:lnTo>
                    <a:pt x="1005905" y="2439897"/>
                  </a:lnTo>
                  <a:lnTo>
                    <a:pt x="1047993" y="2422096"/>
                  </a:lnTo>
                  <a:lnTo>
                    <a:pt x="1089704" y="2403591"/>
                  </a:lnTo>
                  <a:lnTo>
                    <a:pt x="1131032" y="2384390"/>
                  </a:lnTo>
                  <a:lnTo>
                    <a:pt x="1171970" y="2364500"/>
                  </a:lnTo>
                  <a:lnTo>
                    <a:pt x="1212509" y="2343930"/>
                  </a:lnTo>
                  <a:lnTo>
                    <a:pt x="1252643" y="2322685"/>
                  </a:lnTo>
                  <a:lnTo>
                    <a:pt x="1292364" y="2300774"/>
                  </a:lnTo>
                  <a:lnTo>
                    <a:pt x="1331665" y="2278204"/>
                  </a:lnTo>
                  <a:lnTo>
                    <a:pt x="1370537" y="2254982"/>
                  </a:lnTo>
                  <a:lnTo>
                    <a:pt x="1408974" y="2231117"/>
                  </a:lnTo>
                  <a:lnTo>
                    <a:pt x="1446968" y="2206615"/>
                  </a:lnTo>
                  <a:lnTo>
                    <a:pt x="1484512" y="2181483"/>
                  </a:lnTo>
                  <a:lnTo>
                    <a:pt x="1521599" y="2155731"/>
                  </a:lnTo>
                  <a:lnTo>
                    <a:pt x="1558220" y="2129363"/>
                  </a:lnTo>
                  <a:lnTo>
                    <a:pt x="1594368" y="2102390"/>
                  </a:lnTo>
                  <a:lnTo>
                    <a:pt x="1630037" y="2074817"/>
                  </a:lnTo>
                  <a:lnTo>
                    <a:pt x="1665217" y="2046652"/>
                  </a:lnTo>
                  <a:lnTo>
                    <a:pt x="1699903" y="2017902"/>
                  </a:lnTo>
                  <a:lnTo>
                    <a:pt x="1734087" y="1988576"/>
                  </a:lnTo>
                  <a:lnTo>
                    <a:pt x="1767760" y="1958680"/>
                  </a:lnTo>
                  <a:lnTo>
                    <a:pt x="1800916" y="1928222"/>
                  </a:lnTo>
                  <a:lnTo>
                    <a:pt x="1833548" y="1897210"/>
                  </a:lnTo>
                  <a:lnTo>
                    <a:pt x="1865647" y="1865650"/>
                  </a:lnTo>
                  <a:lnTo>
                    <a:pt x="1897206" y="1833551"/>
                  </a:lnTo>
                  <a:lnTo>
                    <a:pt x="1928219" y="1800919"/>
                  </a:lnTo>
                  <a:lnTo>
                    <a:pt x="1958676" y="1767763"/>
                  </a:lnTo>
                  <a:lnTo>
                    <a:pt x="1988572" y="1734090"/>
                  </a:lnTo>
                  <a:lnTo>
                    <a:pt x="2017898" y="1699906"/>
                  </a:lnTo>
                  <a:lnTo>
                    <a:pt x="2046648" y="1665220"/>
                  </a:lnTo>
                  <a:lnTo>
                    <a:pt x="2074812" y="1630039"/>
                  </a:lnTo>
                  <a:lnTo>
                    <a:pt x="2102385" y="1594371"/>
                  </a:lnTo>
                  <a:lnTo>
                    <a:pt x="2129359" y="1558222"/>
                  </a:lnTo>
                  <a:lnTo>
                    <a:pt x="2155726" y="1521601"/>
                  </a:lnTo>
                  <a:lnTo>
                    <a:pt x="2181479" y="1484514"/>
                  </a:lnTo>
                  <a:lnTo>
                    <a:pt x="2206610" y="1446970"/>
                  </a:lnTo>
                  <a:lnTo>
                    <a:pt x="2231112" y="1408976"/>
                  </a:lnTo>
                  <a:lnTo>
                    <a:pt x="2254977" y="1370539"/>
                  </a:lnTo>
                  <a:lnTo>
                    <a:pt x="2278199" y="1331666"/>
                  </a:lnTo>
                  <a:lnTo>
                    <a:pt x="2300769" y="1292366"/>
                  </a:lnTo>
                  <a:lnTo>
                    <a:pt x="2322680" y="1252645"/>
                  </a:lnTo>
                  <a:lnTo>
                    <a:pt x="2343924" y="1212511"/>
                  </a:lnTo>
                  <a:lnTo>
                    <a:pt x="2364495" y="1171971"/>
                  </a:lnTo>
                  <a:lnTo>
                    <a:pt x="2384385" y="1131034"/>
                  </a:lnTo>
                  <a:lnTo>
                    <a:pt x="2403586" y="1089705"/>
                  </a:lnTo>
                  <a:lnTo>
                    <a:pt x="2422090" y="1047994"/>
                  </a:lnTo>
                  <a:lnTo>
                    <a:pt x="2439891" y="1005906"/>
                  </a:lnTo>
                  <a:lnTo>
                    <a:pt x="2456981" y="963451"/>
                  </a:lnTo>
                  <a:lnTo>
                    <a:pt x="2473353" y="920634"/>
                  </a:lnTo>
                  <a:lnTo>
                    <a:pt x="2488998" y="877464"/>
                  </a:lnTo>
                  <a:lnTo>
                    <a:pt x="2503910" y="833949"/>
                  </a:lnTo>
                  <a:lnTo>
                    <a:pt x="2518082" y="790094"/>
                  </a:lnTo>
                  <a:lnTo>
                    <a:pt x="2531504" y="745909"/>
                  </a:lnTo>
                  <a:lnTo>
                    <a:pt x="2544172" y="701400"/>
                  </a:lnTo>
                  <a:lnTo>
                    <a:pt x="2556075" y="656575"/>
                  </a:lnTo>
                  <a:lnTo>
                    <a:pt x="2567209" y="611441"/>
                  </a:lnTo>
                  <a:lnTo>
                    <a:pt x="2577564" y="566006"/>
                  </a:lnTo>
                  <a:lnTo>
                    <a:pt x="2587133" y="520277"/>
                  </a:lnTo>
                  <a:lnTo>
                    <a:pt x="2595910" y="474262"/>
                  </a:lnTo>
                  <a:lnTo>
                    <a:pt x="2603886" y="427967"/>
                  </a:lnTo>
                  <a:lnTo>
                    <a:pt x="2611054" y="381402"/>
                  </a:lnTo>
                  <a:lnTo>
                    <a:pt x="2617406" y="334572"/>
                  </a:lnTo>
                  <a:lnTo>
                    <a:pt x="2622936" y="287486"/>
                  </a:lnTo>
                  <a:lnTo>
                    <a:pt x="2627635" y="240151"/>
                  </a:lnTo>
                  <a:lnTo>
                    <a:pt x="2631497" y="192574"/>
                  </a:lnTo>
                  <a:lnTo>
                    <a:pt x="2634514" y="144763"/>
                  </a:lnTo>
                  <a:lnTo>
                    <a:pt x="2636678" y="96725"/>
                  </a:lnTo>
                  <a:lnTo>
                    <a:pt x="2637981" y="48468"/>
                  </a:lnTo>
                  <a:lnTo>
                    <a:pt x="2638418" y="0"/>
                  </a:lnTo>
                  <a:lnTo>
                    <a:pt x="1463540" y="0"/>
                  </a:lnTo>
                  <a:lnTo>
                    <a:pt x="1462758" y="48309"/>
                  </a:lnTo>
                  <a:lnTo>
                    <a:pt x="1460427" y="96227"/>
                  </a:lnTo>
                  <a:lnTo>
                    <a:pt x="1456572" y="143729"/>
                  </a:lnTo>
                  <a:lnTo>
                    <a:pt x="1451217" y="190792"/>
                  </a:lnTo>
                  <a:lnTo>
                    <a:pt x="1444385" y="237391"/>
                  </a:lnTo>
                  <a:lnTo>
                    <a:pt x="1436101" y="283502"/>
                  </a:lnTo>
                  <a:lnTo>
                    <a:pt x="1426390" y="329102"/>
                  </a:lnTo>
                  <a:lnTo>
                    <a:pt x="1415274" y="374165"/>
                  </a:lnTo>
                  <a:lnTo>
                    <a:pt x="1402779" y="418668"/>
                  </a:lnTo>
                  <a:lnTo>
                    <a:pt x="1388928" y="462587"/>
                  </a:lnTo>
                  <a:lnTo>
                    <a:pt x="1373745" y="505898"/>
                  </a:lnTo>
                  <a:lnTo>
                    <a:pt x="1357255" y="548576"/>
                  </a:lnTo>
                  <a:lnTo>
                    <a:pt x="1339482" y="590598"/>
                  </a:lnTo>
                  <a:lnTo>
                    <a:pt x="1320449" y="631939"/>
                  </a:lnTo>
                  <a:lnTo>
                    <a:pt x="1300182" y="672575"/>
                  </a:lnTo>
                  <a:lnTo>
                    <a:pt x="1278703" y="712482"/>
                  </a:lnTo>
                  <a:lnTo>
                    <a:pt x="1256038" y="751637"/>
                  </a:lnTo>
                  <a:lnTo>
                    <a:pt x="1232209" y="790014"/>
                  </a:lnTo>
                  <a:lnTo>
                    <a:pt x="1207242" y="827590"/>
                  </a:lnTo>
                  <a:lnTo>
                    <a:pt x="1181161" y="864341"/>
                  </a:lnTo>
                  <a:lnTo>
                    <a:pt x="1153989" y="900243"/>
                  </a:lnTo>
                  <a:lnTo>
                    <a:pt x="1125750" y="935271"/>
                  </a:lnTo>
                  <a:lnTo>
                    <a:pt x="1096470" y="969401"/>
                  </a:lnTo>
                  <a:lnTo>
                    <a:pt x="1066171" y="1002609"/>
                  </a:lnTo>
                  <a:lnTo>
                    <a:pt x="1034878" y="1034872"/>
                  </a:lnTo>
                  <a:lnTo>
                    <a:pt x="1002615" y="1066165"/>
                  </a:lnTo>
                  <a:lnTo>
                    <a:pt x="969406" y="1096464"/>
                  </a:lnTo>
                  <a:lnTo>
                    <a:pt x="935276" y="1125744"/>
                  </a:lnTo>
                  <a:lnTo>
                    <a:pt x="900248" y="1153983"/>
                  </a:lnTo>
                  <a:lnTo>
                    <a:pt x="864346" y="1181155"/>
                  </a:lnTo>
                  <a:lnTo>
                    <a:pt x="827595" y="1207236"/>
                  </a:lnTo>
                  <a:lnTo>
                    <a:pt x="790019" y="1232203"/>
                  </a:lnTo>
                  <a:lnTo>
                    <a:pt x="751641" y="1256032"/>
                  </a:lnTo>
                  <a:lnTo>
                    <a:pt x="712487" y="1278697"/>
                  </a:lnTo>
                  <a:lnTo>
                    <a:pt x="672579" y="1300176"/>
                  </a:lnTo>
                  <a:lnTo>
                    <a:pt x="631943" y="1320443"/>
                  </a:lnTo>
                  <a:lnTo>
                    <a:pt x="590602" y="1339476"/>
                  </a:lnTo>
                  <a:lnTo>
                    <a:pt x="548580" y="1357249"/>
                  </a:lnTo>
                  <a:lnTo>
                    <a:pt x="505901" y="1373739"/>
                  </a:lnTo>
                  <a:lnTo>
                    <a:pt x="462590" y="1388921"/>
                  </a:lnTo>
                  <a:lnTo>
                    <a:pt x="418671" y="1402772"/>
                  </a:lnTo>
                  <a:lnTo>
                    <a:pt x="374168" y="1415267"/>
                  </a:lnTo>
                  <a:lnTo>
                    <a:pt x="329104" y="1426383"/>
                  </a:lnTo>
                  <a:lnTo>
                    <a:pt x="283504" y="1436095"/>
                  </a:lnTo>
                  <a:lnTo>
                    <a:pt x="237393" y="1444378"/>
                  </a:lnTo>
                  <a:lnTo>
                    <a:pt x="190793" y="1451210"/>
                  </a:lnTo>
                  <a:lnTo>
                    <a:pt x="143730" y="1456566"/>
                  </a:lnTo>
                  <a:lnTo>
                    <a:pt x="96227" y="1460421"/>
                  </a:lnTo>
                  <a:lnTo>
                    <a:pt x="48309" y="1462751"/>
                  </a:lnTo>
                  <a:lnTo>
                    <a:pt x="0" y="14635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52" name="CustomShape 6"/>
          <p:cNvSpPr/>
          <p:nvPr/>
        </p:nvSpPr>
        <p:spPr>
          <a:xfrm>
            <a:off x="1828800" y="1181100"/>
            <a:ext cx="6999288" cy="8651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3" name="CustomShape 7"/>
          <p:cNvSpPr/>
          <p:nvPr/>
        </p:nvSpPr>
        <p:spPr>
          <a:xfrm>
            <a:off x="2933700" y="5414963"/>
            <a:ext cx="3960813" cy="1841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54" name="CustomShape 8"/>
          <p:cNvSpPr/>
          <p:nvPr/>
        </p:nvSpPr>
        <p:spPr>
          <a:xfrm>
            <a:off x="2481263" y="5334000"/>
            <a:ext cx="2736850" cy="3222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22500" rIns="45000" bIns="225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5" name="CustomShape 9"/>
          <p:cNvSpPr/>
          <p:nvPr/>
        </p:nvSpPr>
        <p:spPr>
          <a:xfrm>
            <a:off x="1317625" y="1036638"/>
            <a:ext cx="7874000" cy="5424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22500" rIns="45000" bIns="22500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596"/>
              </a:spcBef>
              <a:spcAft>
                <a:spcPts val="496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596"/>
              </a:spcBef>
              <a:spcAft>
                <a:spcPts val="496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596"/>
              </a:spcBef>
              <a:spcAft>
                <a:spcPts val="496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6" name="CustomShape 10"/>
          <p:cNvSpPr/>
          <p:nvPr/>
        </p:nvSpPr>
        <p:spPr>
          <a:xfrm>
            <a:off x="828675" y="2914650"/>
            <a:ext cx="8228013" cy="85883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Спасибо за внимание!</a:t>
            </a:r>
            <a:endParaRPr kumimoji="0" lang="ru-RU" sz="48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57" name="CustomShape 11"/>
          <p:cNvSpPr/>
          <p:nvPr/>
        </p:nvSpPr>
        <p:spPr>
          <a:xfrm>
            <a:off x="1492250" y="1433513"/>
            <a:ext cx="7335838" cy="152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000" tIns="22500" rIns="45000" bIns="22500"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          </a:t>
            </a:r>
            <a:r>
              <a:rPr kumimoji="0" lang="ru-RU" sz="20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От чистого сердца я хочу Вас поблагодарить за внимание. Пускай у вас всегда будут только способные и благодарные ученики! </a:t>
            </a:r>
            <a:endParaRPr kumimoji="0" lang="ru-RU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869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95736" y="764704"/>
            <a:ext cx="6903150" cy="302433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Формирование функциональной грамотности на уроках технологии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800" dirty="0" err="1" smtClean="0"/>
              <a:t>Г.В.Губарь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388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404664"/>
            <a:ext cx="7776864" cy="3816424"/>
          </a:xfrm>
        </p:spPr>
        <p:txBody>
          <a:bodyPr>
            <a:normAutofit/>
          </a:bodyPr>
          <a:lstStyle/>
          <a:p>
            <a:pPr>
              <a:spcAft>
                <a:spcPts val="750"/>
              </a:spcAft>
            </a:pPr>
            <a:r>
              <a:rPr lang="ru-RU" sz="2800" b="1" dirty="0" smtClean="0">
                <a:solidFill>
                  <a:srgbClr val="333333"/>
                </a:solidFill>
                <a:latin typeface="Helvetica"/>
                <a:ea typeface="Times New Roman"/>
              </a:rPr>
              <a:t>Функциональная </a:t>
            </a:r>
            <a:r>
              <a:rPr lang="ru-RU" sz="2800" b="1" dirty="0">
                <a:solidFill>
                  <a:srgbClr val="333333"/>
                </a:solidFill>
                <a:latin typeface="Helvetica"/>
                <a:ea typeface="Times New Roman"/>
              </a:rPr>
              <a:t>грамотность – способность человека </a:t>
            </a:r>
            <a:r>
              <a:rPr lang="ru-RU" sz="2800" b="1" dirty="0" smtClean="0">
                <a:solidFill>
                  <a:srgbClr val="333333"/>
                </a:solidFill>
                <a:latin typeface="Helvetica"/>
                <a:ea typeface="Times New Roman"/>
              </a:rPr>
              <a:t/>
            </a:r>
            <a:br>
              <a:rPr lang="ru-RU" sz="2800" b="1" dirty="0" smtClean="0">
                <a:solidFill>
                  <a:srgbClr val="333333"/>
                </a:solidFill>
                <a:latin typeface="Helvetica"/>
                <a:ea typeface="Times New Roman"/>
              </a:rPr>
            </a:br>
            <a:r>
              <a:rPr lang="ru-RU" sz="2800" b="1" dirty="0" smtClean="0">
                <a:solidFill>
                  <a:srgbClr val="333333"/>
                </a:solidFill>
                <a:latin typeface="Helvetica"/>
                <a:ea typeface="Times New Roman"/>
              </a:rPr>
              <a:t>вступать </a:t>
            </a:r>
            <a:r>
              <a:rPr lang="ru-RU" sz="2800" b="1" dirty="0">
                <a:solidFill>
                  <a:srgbClr val="333333"/>
                </a:solidFill>
                <a:latin typeface="Helvetica"/>
                <a:ea typeface="Times New Roman"/>
              </a:rPr>
              <a:t>в отношения с внешней средой, быстро адаптироваться </a:t>
            </a:r>
            <a:r>
              <a:rPr lang="ru-RU" sz="2800" b="1" dirty="0" smtClean="0">
                <a:solidFill>
                  <a:srgbClr val="333333"/>
                </a:solidFill>
                <a:latin typeface="Helvetica"/>
                <a:ea typeface="Times New Roman"/>
              </a:rPr>
              <a:t/>
            </a:r>
            <a:br>
              <a:rPr lang="ru-RU" sz="2800" b="1" dirty="0" smtClean="0">
                <a:solidFill>
                  <a:srgbClr val="333333"/>
                </a:solidFill>
                <a:latin typeface="Helvetica"/>
                <a:ea typeface="Times New Roman"/>
              </a:rPr>
            </a:br>
            <a:r>
              <a:rPr lang="ru-RU" sz="2800" b="1" dirty="0" smtClean="0">
                <a:solidFill>
                  <a:srgbClr val="333333"/>
                </a:solidFill>
                <a:latin typeface="Helvetica"/>
                <a:ea typeface="Times New Roman"/>
              </a:rPr>
              <a:t>и </a:t>
            </a:r>
            <a:r>
              <a:rPr lang="ru-RU" sz="2800" b="1" dirty="0">
                <a:solidFill>
                  <a:srgbClr val="333333"/>
                </a:solidFill>
                <a:latin typeface="Helvetica"/>
                <a:ea typeface="Times New Roman"/>
              </a:rPr>
              <a:t>функционировать в ней. 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312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6a7cab48ff35d85ded35f63cfafff0c1-800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286000" y="2209800"/>
            <a:ext cx="563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>
            <a:off x="304800" y="381000"/>
            <a:ext cx="8839200" cy="60960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3800" b="1" i="0" u="none" strike="noStrike" kern="1200" cap="none" spc="0" normalizeH="0" baseline="0" noProof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533400" y="685800"/>
            <a:ext cx="685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33400" y="685800"/>
            <a:ext cx="7391400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Цель занятий на уроках технологии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– формирование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умений нестандартно смотреть на ситуацию,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развивать творческое видение,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ориентироваться в разных жизненных ситуациях.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Задача уроков технологии</a:t>
            </a: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– сориентироваться, найти выход самостоятельно, приобрести знания, поставить цель и разработать план действий.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Отличительные черты функциональной грамотности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на уроках технологии: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- направленность на решение бытовых проблем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t> является ситуативной характеристикой личности, поскольку обнаруживает себя в конкретных социальных обстоятельствах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20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45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059832" y="404664"/>
            <a:ext cx="5688632" cy="5997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Цель учителя - развить </a:t>
            </a:r>
            <a:r>
              <a:rPr lang="ru-RU" sz="2400" b="1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ребёнка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-Развить мышление  из наглядно-действенного перевести его в абстрактно-логическое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-Развить речь, аналитико-синтетические способности, развить память и внимание, фантазию и воображение</a:t>
            </a: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</a:t>
            </a:r>
            <a:r>
              <a:rPr lang="ru-RU" sz="24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Развить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моторную функцию, способность контролировать свои движения, а также мелкую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моторику</a:t>
            </a:r>
            <a:endParaRPr lang="ru-RU" sz="2400" dirty="0" smtClean="0">
              <a:solidFill>
                <a:srgbClr val="333333"/>
              </a:solidFill>
              <a:latin typeface="Times New Roman"/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750"/>
              </a:spcAft>
            </a:pP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Развить коммуникативные способности, способность общаться, контролировать эмоции, управлять своим поведением</a:t>
            </a: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</a:rPr>
              <a:t>.</a:t>
            </a:r>
            <a:endParaRPr lang="ru-RU" sz="24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425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771800" y="764703"/>
            <a:ext cx="5890286" cy="50372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>
                <a:solidFill>
                  <a:srgbClr val="333333"/>
                </a:solidFill>
                <a:latin typeface="Times New Roman"/>
                <a:ea typeface="Times New Roman"/>
              </a:rPr>
              <a:t>Условия достижения данной цели: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 обучение носит деятельностный характер: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 учебный процесс ориентирован на развитие самостоятельности и ответственности за результаты деятельности: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 представляется возможность, для приобретения опыта достижения цели: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 правила оценивания отличаются чёткостью и понятны всем участникам учебного процесса: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24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47864" y="980728"/>
            <a:ext cx="5396514" cy="419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750"/>
              </a:spcAft>
            </a:pPr>
            <a:r>
              <a:rPr lang="ru-RU" sz="2400" b="1" dirty="0" smtClean="0">
                <a:solidFill>
                  <a:srgbClr val="333333"/>
                </a:solidFill>
                <a:latin typeface="Times New Roman"/>
                <a:ea typeface="Times New Roman"/>
              </a:rPr>
              <a:t>Приемы</a:t>
            </a:r>
            <a:endParaRPr lang="ru-RU" sz="2400" b="1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-Технология проектной деятельности.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-Технология </a:t>
            </a: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критического мышления, на основе построения проблемной ситуации: работа над деформированным текстом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.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-Уровневая дифференциация обучения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spcAft>
                <a:spcPts val="750"/>
              </a:spcAft>
            </a:pP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-Информационные и коммуникативные технологии </a:t>
            </a: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( интернет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, средства </a:t>
            </a:r>
            <a:r>
              <a:rPr lang="ru-RU" sz="2400" dirty="0" smtClean="0">
                <a:solidFill>
                  <a:srgbClr val="333333"/>
                </a:solidFill>
                <a:latin typeface="Times New Roman"/>
                <a:ea typeface="Times New Roman"/>
              </a:rPr>
              <a:t>мультимедиа, </a:t>
            </a:r>
            <a:r>
              <a:rPr lang="ru-RU" sz="2400" dirty="0">
                <a:solidFill>
                  <a:srgbClr val="333333"/>
                </a:solidFill>
                <a:latin typeface="Times New Roman"/>
                <a:ea typeface="Times New Roman"/>
              </a:rPr>
              <a:t>библиотека)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373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7342" y="1196752"/>
            <a:ext cx="65344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 направленность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функциональной грамотности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в чтении и письме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в естественных науках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математическая грамотность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 грамотность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бытовая грамотность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в вопросах здоровья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грамотность</a:t>
            </a:r>
          </a:p>
        </p:txBody>
      </p:sp>
    </p:spTree>
    <p:extLst>
      <p:ext uri="{BB962C8B-B14F-4D97-AF65-F5344CB8AC3E}">
        <p14:creationId xmlns:p14="http://schemas.microsoft.com/office/powerpoint/2010/main" val="2978532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16016" y="260648"/>
            <a:ext cx="6480720" cy="1800200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  <a:t/>
            </a:r>
            <a:br>
              <a:rPr lang="ru-RU" sz="3200" b="1" dirty="0">
                <a:solidFill>
                  <a:srgbClr val="211767"/>
                </a:solidFill>
                <a:latin typeface="Arial" panose="020B0604020202020204" pitchFamily="34" charset="0"/>
                <a:ea typeface="+mn-ea"/>
                <a:cs typeface="+mn-cs"/>
              </a:rPr>
            </a:br>
            <a:endParaRPr lang="ru-RU" sz="3200" b="1" dirty="0">
              <a:solidFill>
                <a:srgbClr val="211767"/>
              </a:solidFill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1720" y="188640"/>
            <a:ext cx="6980237" cy="604867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endParaRPr lang="ru-RU" sz="2400" dirty="0"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Тема «Интерьер жилого дома</a:t>
            </a: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»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ru-RU" sz="34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декорирование оконных проёмов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ru-RU" sz="3400" b="1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Практическая работа:</a:t>
            </a:r>
            <a:endParaRPr lang="ru-RU" sz="3400" dirty="0">
              <a:solidFill>
                <a:schemeClr val="tx1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необходимо нарисовать и раскрасить оформление окна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рассчитать количество </a:t>
            </a:r>
            <a:r>
              <a:rPr lang="ru-RU" sz="3400" dirty="0" smtClean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материала  </a:t>
            </a: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на гардины </a:t>
            </a:r>
          </a:p>
          <a:p>
            <a:pPr>
              <a:lnSpc>
                <a:spcPct val="115000"/>
              </a:lnSpc>
              <a:spcAft>
                <a:spcPts val="1000"/>
              </a:spcAft>
              <a:tabLst>
                <a:tab pos="1724025" algn="l"/>
              </a:tabLst>
            </a:pPr>
            <a:r>
              <a:rPr lang="ru-RU" sz="3400" dirty="0">
                <a:solidFill>
                  <a:schemeClr val="tx1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- подсчитать расходы на оформление окна, учитывая крепёжный  материал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9417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3081</TotalTime>
  <Words>544</Words>
  <Application>Microsoft Office PowerPoint</Application>
  <PresentationFormat>Экран (4:3)</PresentationFormat>
  <Paragraphs>85</Paragraphs>
  <Slides>18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DejaVu Sans</vt:lpstr>
      <vt:lpstr>Helvetica</vt:lpstr>
      <vt:lpstr>Times New Roman</vt:lpstr>
      <vt:lpstr>Тема Office</vt:lpstr>
      <vt:lpstr>Презентация PowerPoint</vt:lpstr>
      <vt:lpstr>Формирование функциональной грамотности на уроках технологии</vt:lpstr>
      <vt:lpstr>Функциональная грамотность – способность человека  вступать в отношения с внешней средой, быстро адаптироваться  и функционировать в ней.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Тема «Интерьер жилого дома»  освещение жилого дома Практическая работа: - какие лампочки можно использовать для освещения жилых помещений? (найдите их плюсы и минусы) - опиши освещение детской комнаты и кухни, какие используются лампочки, их стоимость (лампы накаливания, галогенные, люминесцентные, светодиодные) - элементы «умного дома» у вас дома. В чем их преимущество? Что ещё вы хотели бы добавить для комфортной среды обитания в своём доме и зачем? - как утилизировать перегоревшие лампочки </vt:lpstr>
      <vt:lpstr>Презентация PowerPoint</vt:lpstr>
      <vt:lpstr>Презентация PowerPoint</vt:lpstr>
      <vt:lpstr>Презентация PowerPoint</vt:lpstr>
      <vt:lpstr>Презентация PowerPoint</vt:lpstr>
      <vt:lpstr>Креативное мышление </vt:lpstr>
      <vt:lpstr>Презентация PowerPoint</vt:lpstr>
      <vt:lpstr>Подведём итог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185</cp:revision>
  <dcterms:created xsi:type="dcterms:W3CDTF">2014-07-24T11:59:25Z</dcterms:created>
  <dcterms:modified xsi:type="dcterms:W3CDTF">2023-04-11T07:05:08Z</dcterms:modified>
</cp:coreProperties>
</file>