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1" r:id="rId3"/>
    <p:sldId id="275" r:id="rId4"/>
    <p:sldId id="268" r:id="rId5"/>
    <p:sldId id="269" r:id="rId6"/>
    <p:sldId id="281" r:id="rId7"/>
    <p:sldId id="278" r:id="rId8"/>
    <p:sldId id="272" r:id="rId9"/>
    <p:sldId id="279" r:id="rId10"/>
    <p:sldId id="280" r:id="rId11"/>
    <p:sldId id="26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800080"/>
    <a:srgbClr val="5A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5429/#dst100008" TargetMode="External"/><Relationship Id="rId1" Type="http://schemas.openxmlformats.org/officeDocument/2006/relationships/hyperlink" Target="http://www.consultant.ru/document/cons_doc_LAW_190309/61bc97aff88c20b1f3035c743523629b7010927f/#dst100011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5429/#dst100008" TargetMode="External"/><Relationship Id="rId1" Type="http://schemas.openxmlformats.org/officeDocument/2006/relationships/hyperlink" Target="http://www.consultant.ru/document/cons_doc_LAW_190309/61bc97aff88c20b1f3035c743523629b7010927f/#dst10001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2DA8B-8689-4D78-91DB-E1C11899B477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B4994F4-7410-4457-B7CC-5F8A73B60463}">
      <dgm:prSet phldrT="[Текст]" custT="1"/>
      <dgm:spPr/>
      <dgm:t>
        <a:bodyPr/>
        <a:lstStyle/>
        <a:p>
          <a:r>
            <a:rPr lang="ru-RU" sz="2000" b="1" dirty="0" smtClean="0"/>
            <a:t>Статья 79. Организация получения образования обучающимися с ограниченными возможностями здоровья</a:t>
          </a:r>
          <a:endParaRPr lang="ru-RU" sz="1800" dirty="0"/>
        </a:p>
      </dgm:t>
    </dgm:pt>
    <dgm:pt modelId="{B806A8EB-3654-4A58-9BAA-283391F964F5}" type="parTrans" cxnId="{7896B5D8-F895-4DB1-AF0C-F5DBE396B17B}">
      <dgm:prSet/>
      <dgm:spPr/>
      <dgm:t>
        <a:bodyPr/>
        <a:lstStyle/>
        <a:p>
          <a:endParaRPr lang="ru-RU"/>
        </a:p>
      </dgm:t>
    </dgm:pt>
    <dgm:pt modelId="{5387F66A-1682-40FA-8B60-3222E9EA5A45}" type="sibTrans" cxnId="{7896B5D8-F895-4DB1-AF0C-F5DBE396B17B}">
      <dgm:prSet/>
      <dgm:spPr/>
      <dgm:t>
        <a:bodyPr/>
        <a:lstStyle/>
        <a:p>
          <a:endParaRPr lang="ru-RU"/>
        </a:p>
      </dgm:t>
    </dgm:pt>
    <dgm:pt modelId="{6C003A69-9C08-405C-8F47-C6241CF31B99}">
      <dgm:prSet phldrT="[Текст]" custT="1"/>
      <dgm:spPr/>
      <dgm:t>
        <a:bodyPr/>
        <a:lstStyle/>
        <a:p>
          <a:r>
            <a:rPr lang="ru-RU" sz="1800" dirty="0" smtClean="0"/>
            <a:t>1.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 индивидуальной программой реабилитации инвалида.</a:t>
          </a:r>
          <a:endParaRPr lang="ru-RU" sz="1800" dirty="0"/>
        </a:p>
      </dgm:t>
    </dgm:pt>
    <dgm:pt modelId="{67BBC5D6-12CC-41BA-973B-380F891AD44E}" type="parTrans" cxnId="{9E4B35E1-2CE6-4B55-8E27-B3446773193A}">
      <dgm:prSet/>
      <dgm:spPr/>
      <dgm:t>
        <a:bodyPr/>
        <a:lstStyle/>
        <a:p>
          <a:endParaRPr lang="ru-RU"/>
        </a:p>
      </dgm:t>
    </dgm:pt>
    <dgm:pt modelId="{6CA6F1E2-40AB-4844-9814-911A82659324}" type="sibTrans" cxnId="{9E4B35E1-2CE6-4B55-8E27-B3446773193A}">
      <dgm:prSet/>
      <dgm:spPr/>
      <dgm:t>
        <a:bodyPr/>
        <a:lstStyle/>
        <a:p>
          <a:endParaRPr lang="ru-RU"/>
        </a:p>
      </dgm:t>
    </dgm:pt>
    <dgm:pt modelId="{BE00100B-1D37-4D2E-A90F-624033A0C0A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Под специальными условиями для получения образования обучающимися с ограниченными возможностями здоровья </a:t>
          </a:r>
          <a:r>
            <a:rPr lang="ru-RU" dirty="0" smtClean="0"/>
            <a:t>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 </a:t>
          </a:r>
          <a:r>
            <a:rPr lang="ru-RU" dirty="0" smtClean="0">
              <a:hlinkClick xmlns:r="http://schemas.openxmlformats.org/officeDocument/2006/relationships" r:id="rId1"/>
            </a:rPr>
            <a:t>доступа</a:t>
          </a:r>
          <a:r>
            <a:rPr lang="ru-RU" dirty="0" smtClean="0"/>
            <a:t> в здания организаций, осуществляющих образовательную деятельность, и </a:t>
          </a:r>
          <a:r>
            <a:rPr lang="ru-RU" dirty="0" smtClean="0">
              <a:hlinkClick xmlns:r="http://schemas.openxmlformats.org/officeDocument/2006/relationships" r:id="rId2"/>
            </a:rPr>
            <a:t>другие</a:t>
          </a:r>
          <a:r>
            <a:rPr lang="ru-RU" dirty="0" smtClean="0"/>
            <a:t> условия, без которых невозможно или затруднено освоение образовательных программ обучающимися с ограниченными возможностями здоровья.</a:t>
          </a:r>
          <a:endParaRPr lang="ru-RU" dirty="0"/>
        </a:p>
      </dgm:t>
    </dgm:pt>
    <dgm:pt modelId="{789B9EF7-4977-4AA0-BE2C-D24901E50254}" type="parTrans" cxnId="{890C88C3-0C12-45F2-8F1C-93BABCF16635}">
      <dgm:prSet/>
      <dgm:spPr/>
      <dgm:t>
        <a:bodyPr/>
        <a:lstStyle/>
        <a:p>
          <a:endParaRPr lang="ru-RU"/>
        </a:p>
      </dgm:t>
    </dgm:pt>
    <dgm:pt modelId="{EDE09354-D1AE-4DC3-83AF-936D96CCCE8C}" type="sibTrans" cxnId="{890C88C3-0C12-45F2-8F1C-93BABCF16635}">
      <dgm:prSet/>
      <dgm:spPr/>
      <dgm:t>
        <a:bodyPr/>
        <a:lstStyle/>
        <a:p>
          <a:endParaRPr lang="ru-RU"/>
        </a:p>
      </dgm:t>
    </dgm:pt>
    <dgm:pt modelId="{8404615C-6309-4996-A0C2-2C98BD0F03EB}" type="pres">
      <dgm:prSet presAssocID="{9172DA8B-8689-4D78-91DB-E1C11899B4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A29A7B-B5CE-441A-BA85-8957AFDEA920}" type="pres">
      <dgm:prSet presAssocID="{CB4994F4-7410-4457-B7CC-5F8A73B60463}" presName="root" presStyleCnt="0"/>
      <dgm:spPr/>
      <dgm:t>
        <a:bodyPr/>
        <a:lstStyle/>
        <a:p>
          <a:endParaRPr lang="ru-RU"/>
        </a:p>
      </dgm:t>
    </dgm:pt>
    <dgm:pt modelId="{FBB92F9D-B15A-44D3-A4F3-B90221422539}" type="pres">
      <dgm:prSet presAssocID="{CB4994F4-7410-4457-B7CC-5F8A73B60463}" presName="rootComposite" presStyleCnt="0"/>
      <dgm:spPr/>
      <dgm:t>
        <a:bodyPr/>
        <a:lstStyle/>
        <a:p>
          <a:endParaRPr lang="ru-RU"/>
        </a:p>
      </dgm:t>
    </dgm:pt>
    <dgm:pt modelId="{B49A5DFD-7D74-4EC1-B316-F3B7061F87FF}" type="pres">
      <dgm:prSet presAssocID="{CB4994F4-7410-4457-B7CC-5F8A73B60463}" presName="rootText" presStyleLbl="node1" presStyleIdx="0" presStyleCnt="2" custScaleX="268122" custScaleY="177868" custLinFactNeighborX="13871" custLinFactNeighborY="1658"/>
      <dgm:spPr/>
      <dgm:t>
        <a:bodyPr/>
        <a:lstStyle/>
        <a:p>
          <a:endParaRPr lang="ru-RU"/>
        </a:p>
      </dgm:t>
    </dgm:pt>
    <dgm:pt modelId="{920EA18E-09A9-4BF2-A230-1111197D940F}" type="pres">
      <dgm:prSet presAssocID="{CB4994F4-7410-4457-B7CC-5F8A73B60463}" presName="rootConnector" presStyleLbl="node1" presStyleIdx="0" presStyleCnt="2"/>
      <dgm:spPr/>
      <dgm:t>
        <a:bodyPr/>
        <a:lstStyle/>
        <a:p>
          <a:endParaRPr lang="ru-RU"/>
        </a:p>
      </dgm:t>
    </dgm:pt>
    <dgm:pt modelId="{857C6AC1-D9BD-4762-9402-F0F6B2BC2019}" type="pres">
      <dgm:prSet presAssocID="{CB4994F4-7410-4457-B7CC-5F8A73B60463}" presName="childShape" presStyleCnt="0"/>
      <dgm:spPr/>
      <dgm:t>
        <a:bodyPr/>
        <a:lstStyle/>
        <a:p>
          <a:endParaRPr lang="ru-RU"/>
        </a:p>
      </dgm:t>
    </dgm:pt>
    <dgm:pt modelId="{37065123-67F1-4A54-80AF-C1979A23C8C1}" type="pres">
      <dgm:prSet presAssocID="{67BBC5D6-12CC-41BA-973B-380F891AD44E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9D200C3-C11D-4E83-9629-7581A8DD198B}" type="pres">
      <dgm:prSet presAssocID="{6C003A69-9C08-405C-8F47-C6241CF31B99}" presName="childText" presStyleLbl="bgAcc1" presStyleIdx="0" presStyleCnt="1" custScaleX="278966" custScaleY="235494" custLinFactNeighborX="-35571" custLinFactNeighborY="2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C18AE-320F-44DF-A2FA-3DA3B99DA83A}" type="pres">
      <dgm:prSet presAssocID="{BE00100B-1D37-4D2E-A90F-624033A0C0A7}" presName="root" presStyleCnt="0"/>
      <dgm:spPr/>
      <dgm:t>
        <a:bodyPr/>
        <a:lstStyle/>
        <a:p>
          <a:endParaRPr lang="ru-RU"/>
        </a:p>
      </dgm:t>
    </dgm:pt>
    <dgm:pt modelId="{C7E9064D-E28D-4FAF-B8EC-88343F156626}" type="pres">
      <dgm:prSet presAssocID="{BE00100B-1D37-4D2E-A90F-624033A0C0A7}" presName="rootComposite" presStyleCnt="0"/>
      <dgm:spPr/>
      <dgm:t>
        <a:bodyPr/>
        <a:lstStyle/>
        <a:p>
          <a:endParaRPr lang="ru-RU"/>
        </a:p>
      </dgm:t>
    </dgm:pt>
    <dgm:pt modelId="{6EC3397E-BFCF-4381-80B0-8CA7166B48CC}" type="pres">
      <dgm:prSet presAssocID="{BE00100B-1D37-4D2E-A90F-624033A0C0A7}" presName="rootText" presStyleLbl="node1" presStyleIdx="1" presStyleCnt="2" custScaleX="278966" custScaleY="235494" custLinFactY="84334" custLinFactNeighborX="-12706" custLinFactNeighborY="100000"/>
      <dgm:spPr/>
      <dgm:t>
        <a:bodyPr/>
        <a:lstStyle/>
        <a:p>
          <a:endParaRPr lang="ru-RU"/>
        </a:p>
      </dgm:t>
    </dgm:pt>
    <dgm:pt modelId="{E4E77C20-1F49-49B8-A1FF-95859FF7DFA4}" type="pres">
      <dgm:prSet presAssocID="{BE00100B-1D37-4D2E-A90F-624033A0C0A7}" presName="rootConnector" presStyleLbl="node1" presStyleIdx="1" presStyleCnt="2"/>
      <dgm:spPr/>
      <dgm:t>
        <a:bodyPr/>
        <a:lstStyle/>
        <a:p>
          <a:endParaRPr lang="ru-RU"/>
        </a:p>
      </dgm:t>
    </dgm:pt>
    <dgm:pt modelId="{284C9B85-FE89-4DAE-BC3D-BD6BDC9BE978}" type="pres">
      <dgm:prSet presAssocID="{BE00100B-1D37-4D2E-A90F-624033A0C0A7}" presName="childShape" presStyleCnt="0"/>
      <dgm:spPr/>
      <dgm:t>
        <a:bodyPr/>
        <a:lstStyle/>
        <a:p>
          <a:endParaRPr lang="ru-RU"/>
        </a:p>
      </dgm:t>
    </dgm:pt>
  </dgm:ptLst>
  <dgm:cxnLst>
    <dgm:cxn modelId="{6F85F478-DA7A-4E77-8777-E43FF8F82416}" type="presOf" srcId="{CB4994F4-7410-4457-B7CC-5F8A73B60463}" destId="{B49A5DFD-7D74-4EC1-B316-F3B7061F87FF}" srcOrd="0" destOrd="0" presId="urn:microsoft.com/office/officeart/2005/8/layout/hierarchy3"/>
    <dgm:cxn modelId="{35F7F08B-1A4F-41AA-B328-FB80F269A5E1}" type="presOf" srcId="{BE00100B-1D37-4D2E-A90F-624033A0C0A7}" destId="{E4E77C20-1F49-49B8-A1FF-95859FF7DFA4}" srcOrd="1" destOrd="0" presId="urn:microsoft.com/office/officeart/2005/8/layout/hierarchy3"/>
    <dgm:cxn modelId="{CCFE5E7D-BB32-4DB8-919B-B523DC7A9ACA}" type="presOf" srcId="{67BBC5D6-12CC-41BA-973B-380F891AD44E}" destId="{37065123-67F1-4A54-80AF-C1979A23C8C1}" srcOrd="0" destOrd="0" presId="urn:microsoft.com/office/officeart/2005/8/layout/hierarchy3"/>
    <dgm:cxn modelId="{7896B5D8-F895-4DB1-AF0C-F5DBE396B17B}" srcId="{9172DA8B-8689-4D78-91DB-E1C11899B477}" destId="{CB4994F4-7410-4457-B7CC-5F8A73B60463}" srcOrd="0" destOrd="0" parTransId="{B806A8EB-3654-4A58-9BAA-283391F964F5}" sibTransId="{5387F66A-1682-40FA-8B60-3222E9EA5A45}"/>
    <dgm:cxn modelId="{9E4B35E1-2CE6-4B55-8E27-B3446773193A}" srcId="{CB4994F4-7410-4457-B7CC-5F8A73B60463}" destId="{6C003A69-9C08-405C-8F47-C6241CF31B99}" srcOrd="0" destOrd="0" parTransId="{67BBC5D6-12CC-41BA-973B-380F891AD44E}" sibTransId="{6CA6F1E2-40AB-4844-9814-911A82659324}"/>
    <dgm:cxn modelId="{0E4C4836-66DD-4409-9165-0292EFB1ABBE}" type="presOf" srcId="{6C003A69-9C08-405C-8F47-C6241CF31B99}" destId="{69D200C3-C11D-4E83-9629-7581A8DD198B}" srcOrd="0" destOrd="0" presId="urn:microsoft.com/office/officeart/2005/8/layout/hierarchy3"/>
    <dgm:cxn modelId="{BCFA28DF-6442-43B9-8AF9-8F669013312E}" type="presOf" srcId="{9172DA8B-8689-4D78-91DB-E1C11899B477}" destId="{8404615C-6309-4996-A0C2-2C98BD0F03EB}" srcOrd="0" destOrd="0" presId="urn:microsoft.com/office/officeart/2005/8/layout/hierarchy3"/>
    <dgm:cxn modelId="{96A81227-6B75-453D-88C8-1F2FB285A856}" type="presOf" srcId="{CB4994F4-7410-4457-B7CC-5F8A73B60463}" destId="{920EA18E-09A9-4BF2-A230-1111197D940F}" srcOrd="1" destOrd="0" presId="urn:microsoft.com/office/officeart/2005/8/layout/hierarchy3"/>
    <dgm:cxn modelId="{890C88C3-0C12-45F2-8F1C-93BABCF16635}" srcId="{9172DA8B-8689-4D78-91DB-E1C11899B477}" destId="{BE00100B-1D37-4D2E-A90F-624033A0C0A7}" srcOrd="1" destOrd="0" parTransId="{789B9EF7-4977-4AA0-BE2C-D24901E50254}" sibTransId="{EDE09354-D1AE-4DC3-83AF-936D96CCCE8C}"/>
    <dgm:cxn modelId="{2CFF25D9-7B28-44E5-84E4-39BD1FB90911}" type="presOf" srcId="{BE00100B-1D37-4D2E-A90F-624033A0C0A7}" destId="{6EC3397E-BFCF-4381-80B0-8CA7166B48CC}" srcOrd="0" destOrd="0" presId="urn:microsoft.com/office/officeart/2005/8/layout/hierarchy3"/>
    <dgm:cxn modelId="{4AD11E6A-BFFF-495E-889D-D32A4D5AB3F4}" type="presParOf" srcId="{8404615C-6309-4996-A0C2-2C98BD0F03EB}" destId="{51A29A7B-B5CE-441A-BA85-8957AFDEA920}" srcOrd="0" destOrd="0" presId="urn:microsoft.com/office/officeart/2005/8/layout/hierarchy3"/>
    <dgm:cxn modelId="{19960FDB-86B2-40AA-9ABF-10DCF4B9E098}" type="presParOf" srcId="{51A29A7B-B5CE-441A-BA85-8957AFDEA920}" destId="{FBB92F9D-B15A-44D3-A4F3-B90221422539}" srcOrd="0" destOrd="0" presId="urn:microsoft.com/office/officeart/2005/8/layout/hierarchy3"/>
    <dgm:cxn modelId="{CCD08D42-F5AC-470E-AE78-EAD29EB69C6C}" type="presParOf" srcId="{FBB92F9D-B15A-44D3-A4F3-B90221422539}" destId="{B49A5DFD-7D74-4EC1-B316-F3B7061F87FF}" srcOrd="0" destOrd="0" presId="urn:microsoft.com/office/officeart/2005/8/layout/hierarchy3"/>
    <dgm:cxn modelId="{679B7E4E-2004-40BC-BA3B-04C4910A75D8}" type="presParOf" srcId="{FBB92F9D-B15A-44D3-A4F3-B90221422539}" destId="{920EA18E-09A9-4BF2-A230-1111197D940F}" srcOrd="1" destOrd="0" presId="urn:microsoft.com/office/officeart/2005/8/layout/hierarchy3"/>
    <dgm:cxn modelId="{A21FD14B-0BFD-42F8-9918-F7570841ACC4}" type="presParOf" srcId="{51A29A7B-B5CE-441A-BA85-8957AFDEA920}" destId="{857C6AC1-D9BD-4762-9402-F0F6B2BC2019}" srcOrd="1" destOrd="0" presId="urn:microsoft.com/office/officeart/2005/8/layout/hierarchy3"/>
    <dgm:cxn modelId="{75568822-16F1-4CA2-B9B3-63AB7F67BC6B}" type="presParOf" srcId="{857C6AC1-D9BD-4762-9402-F0F6B2BC2019}" destId="{37065123-67F1-4A54-80AF-C1979A23C8C1}" srcOrd="0" destOrd="0" presId="urn:microsoft.com/office/officeart/2005/8/layout/hierarchy3"/>
    <dgm:cxn modelId="{685D3AEE-240D-4623-B3FA-BE426F74F625}" type="presParOf" srcId="{857C6AC1-D9BD-4762-9402-F0F6B2BC2019}" destId="{69D200C3-C11D-4E83-9629-7581A8DD198B}" srcOrd="1" destOrd="0" presId="urn:microsoft.com/office/officeart/2005/8/layout/hierarchy3"/>
    <dgm:cxn modelId="{4A0CDB0B-D8B2-4A79-9725-765FAC7468A1}" type="presParOf" srcId="{8404615C-6309-4996-A0C2-2C98BD0F03EB}" destId="{20BC18AE-320F-44DF-A2FA-3DA3B99DA83A}" srcOrd="1" destOrd="0" presId="urn:microsoft.com/office/officeart/2005/8/layout/hierarchy3"/>
    <dgm:cxn modelId="{1C202B23-22D4-4570-AE9C-97EF4026D47D}" type="presParOf" srcId="{20BC18AE-320F-44DF-A2FA-3DA3B99DA83A}" destId="{C7E9064D-E28D-4FAF-B8EC-88343F156626}" srcOrd="0" destOrd="0" presId="urn:microsoft.com/office/officeart/2005/8/layout/hierarchy3"/>
    <dgm:cxn modelId="{3312AB00-361D-43A8-8564-AD45C8D64984}" type="presParOf" srcId="{C7E9064D-E28D-4FAF-B8EC-88343F156626}" destId="{6EC3397E-BFCF-4381-80B0-8CA7166B48CC}" srcOrd="0" destOrd="0" presId="urn:microsoft.com/office/officeart/2005/8/layout/hierarchy3"/>
    <dgm:cxn modelId="{A8BF51DB-FB64-4100-8179-B282E93B1B3F}" type="presParOf" srcId="{C7E9064D-E28D-4FAF-B8EC-88343F156626}" destId="{E4E77C20-1F49-49B8-A1FF-95859FF7DFA4}" srcOrd="1" destOrd="0" presId="urn:microsoft.com/office/officeart/2005/8/layout/hierarchy3"/>
    <dgm:cxn modelId="{53193077-4588-430D-8A0E-BB49711AC115}" type="presParOf" srcId="{20BC18AE-320F-44DF-A2FA-3DA3B99DA83A}" destId="{284C9B85-FE89-4DAE-BC3D-BD6BDC9BE97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2DA8B-8689-4D78-91DB-E1C11899B477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B4994F4-7410-4457-B7CC-5F8A73B6046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dirty="0"/>
        </a:p>
      </dgm:t>
    </dgm:pt>
    <dgm:pt modelId="{5387F66A-1682-40FA-8B60-3222E9EA5A45}" type="sibTrans" cxnId="{7896B5D8-F895-4DB1-AF0C-F5DBE396B17B}">
      <dgm:prSet/>
      <dgm:spPr/>
      <dgm:t>
        <a:bodyPr/>
        <a:lstStyle/>
        <a:p>
          <a:endParaRPr lang="ru-RU"/>
        </a:p>
      </dgm:t>
    </dgm:pt>
    <dgm:pt modelId="{B806A8EB-3654-4A58-9BAA-283391F964F5}" type="parTrans" cxnId="{7896B5D8-F895-4DB1-AF0C-F5DBE396B17B}">
      <dgm:prSet/>
      <dgm:spPr/>
      <dgm:t>
        <a:bodyPr/>
        <a:lstStyle/>
        <a:p>
          <a:endParaRPr lang="ru-RU"/>
        </a:p>
      </dgm:t>
    </dgm:pt>
    <dgm:pt modelId="{6C003A69-9C08-405C-8F47-C6241CF31B99}">
      <dgm:prSet phldrT="[Текст]" custT="1"/>
      <dgm:spPr>
        <a:noFill/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sz="1800" i="0" dirty="0" smtClean="0"/>
            <a:t/>
          </a:r>
          <a:br>
            <a:rPr lang="ru-RU" sz="1800" i="0" dirty="0" smtClean="0"/>
          </a:br>
          <a:endParaRPr lang="ru-RU" sz="1800" dirty="0"/>
        </a:p>
      </dgm:t>
    </dgm:pt>
    <dgm:pt modelId="{6CA6F1E2-40AB-4844-9814-911A82659324}" type="sibTrans" cxnId="{9E4B35E1-2CE6-4B55-8E27-B3446773193A}">
      <dgm:prSet/>
      <dgm:spPr/>
      <dgm:t>
        <a:bodyPr/>
        <a:lstStyle/>
        <a:p>
          <a:endParaRPr lang="ru-RU"/>
        </a:p>
      </dgm:t>
    </dgm:pt>
    <dgm:pt modelId="{67BBC5D6-12CC-41BA-973B-380F891AD44E}" type="parTrans" cxnId="{9E4B35E1-2CE6-4B55-8E27-B3446773193A}">
      <dgm:prSet/>
      <dgm:spPr/>
      <dgm:t>
        <a:bodyPr/>
        <a:lstStyle/>
        <a:p>
          <a:endParaRPr lang="ru-RU"/>
        </a:p>
      </dgm:t>
    </dgm:pt>
    <dgm:pt modelId="{8404615C-6309-4996-A0C2-2C98BD0F03EB}" type="pres">
      <dgm:prSet presAssocID="{9172DA8B-8689-4D78-91DB-E1C11899B4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A29A7B-B5CE-441A-BA85-8957AFDEA920}" type="pres">
      <dgm:prSet presAssocID="{CB4994F4-7410-4457-B7CC-5F8A73B60463}" presName="root" presStyleCnt="0"/>
      <dgm:spPr/>
      <dgm:t>
        <a:bodyPr/>
        <a:lstStyle/>
        <a:p>
          <a:endParaRPr lang="ru-RU"/>
        </a:p>
      </dgm:t>
    </dgm:pt>
    <dgm:pt modelId="{FBB92F9D-B15A-44D3-A4F3-B90221422539}" type="pres">
      <dgm:prSet presAssocID="{CB4994F4-7410-4457-B7CC-5F8A73B60463}" presName="rootComposite" presStyleCnt="0"/>
      <dgm:spPr/>
      <dgm:t>
        <a:bodyPr/>
        <a:lstStyle/>
        <a:p>
          <a:endParaRPr lang="ru-RU"/>
        </a:p>
      </dgm:t>
    </dgm:pt>
    <dgm:pt modelId="{B49A5DFD-7D74-4EC1-B316-F3B7061F87FF}" type="pres">
      <dgm:prSet presAssocID="{CB4994F4-7410-4457-B7CC-5F8A73B60463}" presName="rootText" presStyleLbl="node1" presStyleIdx="0" presStyleCnt="1" custScaleX="186884" custScaleY="92739" custLinFactNeighborX="-13445" custLinFactNeighborY="-11"/>
      <dgm:spPr/>
      <dgm:t>
        <a:bodyPr/>
        <a:lstStyle/>
        <a:p>
          <a:endParaRPr lang="ru-RU"/>
        </a:p>
      </dgm:t>
    </dgm:pt>
    <dgm:pt modelId="{920EA18E-09A9-4BF2-A230-1111197D940F}" type="pres">
      <dgm:prSet presAssocID="{CB4994F4-7410-4457-B7CC-5F8A73B60463}" presName="rootConnector" presStyleLbl="node1" presStyleIdx="0" presStyleCnt="1"/>
      <dgm:spPr/>
      <dgm:t>
        <a:bodyPr/>
        <a:lstStyle/>
        <a:p>
          <a:endParaRPr lang="ru-RU"/>
        </a:p>
      </dgm:t>
    </dgm:pt>
    <dgm:pt modelId="{857C6AC1-D9BD-4762-9402-F0F6B2BC2019}" type="pres">
      <dgm:prSet presAssocID="{CB4994F4-7410-4457-B7CC-5F8A73B60463}" presName="childShape" presStyleCnt="0"/>
      <dgm:spPr/>
      <dgm:t>
        <a:bodyPr/>
        <a:lstStyle/>
        <a:p>
          <a:endParaRPr lang="ru-RU"/>
        </a:p>
      </dgm:t>
    </dgm:pt>
    <dgm:pt modelId="{37065123-67F1-4A54-80AF-C1979A23C8C1}" type="pres">
      <dgm:prSet presAssocID="{67BBC5D6-12CC-41BA-973B-380F891AD44E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9D200C3-C11D-4E83-9629-7581A8DD198B}" type="pres">
      <dgm:prSet presAssocID="{6C003A69-9C08-405C-8F47-C6241CF31B99}" presName="childText" presStyleLbl="bgAcc1" presStyleIdx="0" presStyleCnt="1" custScaleX="187213" custScaleY="97504" custLinFactNeighborX="2300" custLinFactNeighborY="-17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B35E1-2CE6-4B55-8E27-B3446773193A}" srcId="{CB4994F4-7410-4457-B7CC-5F8A73B60463}" destId="{6C003A69-9C08-405C-8F47-C6241CF31B99}" srcOrd="0" destOrd="0" parTransId="{67BBC5D6-12CC-41BA-973B-380F891AD44E}" sibTransId="{6CA6F1E2-40AB-4844-9814-911A82659324}"/>
    <dgm:cxn modelId="{7896B5D8-F895-4DB1-AF0C-F5DBE396B17B}" srcId="{9172DA8B-8689-4D78-91DB-E1C11899B477}" destId="{CB4994F4-7410-4457-B7CC-5F8A73B60463}" srcOrd="0" destOrd="0" parTransId="{B806A8EB-3654-4A58-9BAA-283391F964F5}" sibTransId="{5387F66A-1682-40FA-8B60-3222E9EA5A45}"/>
    <dgm:cxn modelId="{B2A79682-D141-4D6C-9A31-2A9B3C00C1D5}" type="presOf" srcId="{6C003A69-9C08-405C-8F47-C6241CF31B99}" destId="{69D200C3-C11D-4E83-9629-7581A8DD198B}" srcOrd="0" destOrd="0" presId="urn:microsoft.com/office/officeart/2005/8/layout/hierarchy3"/>
    <dgm:cxn modelId="{19D8DFFA-3A5F-4106-A5AC-644002AB3081}" type="presOf" srcId="{CB4994F4-7410-4457-B7CC-5F8A73B60463}" destId="{920EA18E-09A9-4BF2-A230-1111197D940F}" srcOrd="1" destOrd="0" presId="urn:microsoft.com/office/officeart/2005/8/layout/hierarchy3"/>
    <dgm:cxn modelId="{DD2C5884-E4FF-48FC-9E6D-F25D0A4BE933}" type="presOf" srcId="{CB4994F4-7410-4457-B7CC-5F8A73B60463}" destId="{B49A5DFD-7D74-4EC1-B316-F3B7061F87FF}" srcOrd="0" destOrd="0" presId="urn:microsoft.com/office/officeart/2005/8/layout/hierarchy3"/>
    <dgm:cxn modelId="{F0E2DB7B-947A-4CDD-91A1-87B08E7F04EE}" type="presOf" srcId="{9172DA8B-8689-4D78-91DB-E1C11899B477}" destId="{8404615C-6309-4996-A0C2-2C98BD0F03EB}" srcOrd="0" destOrd="0" presId="urn:microsoft.com/office/officeart/2005/8/layout/hierarchy3"/>
    <dgm:cxn modelId="{8B2DB892-4A59-454F-93FA-CBC159ADC4F7}" type="presOf" srcId="{67BBC5D6-12CC-41BA-973B-380F891AD44E}" destId="{37065123-67F1-4A54-80AF-C1979A23C8C1}" srcOrd="0" destOrd="0" presId="urn:microsoft.com/office/officeart/2005/8/layout/hierarchy3"/>
    <dgm:cxn modelId="{47683A5F-7030-4B70-B348-41CFB33AE0FE}" type="presParOf" srcId="{8404615C-6309-4996-A0C2-2C98BD0F03EB}" destId="{51A29A7B-B5CE-441A-BA85-8957AFDEA920}" srcOrd="0" destOrd="0" presId="urn:microsoft.com/office/officeart/2005/8/layout/hierarchy3"/>
    <dgm:cxn modelId="{9D404C63-BAF1-46A4-B169-FB97296C3A6F}" type="presParOf" srcId="{51A29A7B-B5CE-441A-BA85-8957AFDEA920}" destId="{FBB92F9D-B15A-44D3-A4F3-B90221422539}" srcOrd="0" destOrd="0" presId="urn:microsoft.com/office/officeart/2005/8/layout/hierarchy3"/>
    <dgm:cxn modelId="{95B6C1BD-99AD-49FF-964F-22F8A005B528}" type="presParOf" srcId="{FBB92F9D-B15A-44D3-A4F3-B90221422539}" destId="{B49A5DFD-7D74-4EC1-B316-F3B7061F87FF}" srcOrd="0" destOrd="0" presId="urn:microsoft.com/office/officeart/2005/8/layout/hierarchy3"/>
    <dgm:cxn modelId="{266CC4F3-ACB8-41F4-ADE1-19DA0FEF42AE}" type="presParOf" srcId="{FBB92F9D-B15A-44D3-A4F3-B90221422539}" destId="{920EA18E-09A9-4BF2-A230-1111197D940F}" srcOrd="1" destOrd="0" presId="urn:microsoft.com/office/officeart/2005/8/layout/hierarchy3"/>
    <dgm:cxn modelId="{4ABE905A-FEC8-4F71-A5E7-CF0A49DFE5F9}" type="presParOf" srcId="{51A29A7B-B5CE-441A-BA85-8957AFDEA920}" destId="{857C6AC1-D9BD-4762-9402-F0F6B2BC2019}" srcOrd="1" destOrd="0" presId="urn:microsoft.com/office/officeart/2005/8/layout/hierarchy3"/>
    <dgm:cxn modelId="{2278DF4F-46BE-4B83-807C-8DFFE0A01DAE}" type="presParOf" srcId="{857C6AC1-D9BD-4762-9402-F0F6B2BC2019}" destId="{37065123-67F1-4A54-80AF-C1979A23C8C1}" srcOrd="0" destOrd="0" presId="urn:microsoft.com/office/officeart/2005/8/layout/hierarchy3"/>
    <dgm:cxn modelId="{8F2BCF56-B27B-4CEB-B56A-B918739623FC}" type="presParOf" srcId="{857C6AC1-D9BD-4762-9402-F0F6B2BC2019}" destId="{69D200C3-C11D-4E83-9629-7581A8DD19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A5DFD-7D74-4EC1-B316-F3B7061F87FF}">
      <dsp:nvSpPr>
        <dsp:cNvPr id="0" name=""/>
        <dsp:cNvSpPr/>
      </dsp:nvSpPr>
      <dsp:spPr>
        <a:xfrm>
          <a:off x="274312" y="517402"/>
          <a:ext cx="5258830" cy="17443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Статья 79. Организация получения образования обучающимися с ограниченными возможностями здоровья</a:t>
          </a:r>
          <a:endParaRPr lang="ru-RU" sz="1800" kern="1200" dirty="0"/>
        </a:p>
      </dsp:txBody>
      <dsp:txXfrm>
        <a:off x="325401" y="568491"/>
        <a:ext cx="5156652" cy="1642135"/>
      </dsp:txXfrm>
    </dsp:sp>
    <dsp:sp modelId="{37065123-67F1-4A54-80AF-C1979A23C8C1}">
      <dsp:nvSpPr>
        <dsp:cNvPr id="0" name=""/>
        <dsp:cNvSpPr/>
      </dsp:nvSpPr>
      <dsp:spPr>
        <a:xfrm>
          <a:off x="495879" y="2261715"/>
          <a:ext cx="304316" cy="1640361"/>
        </a:xfrm>
        <a:custGeom>
          <a:avLst/>
          <a:gdLst/>
          <a:ahLst/>
          <a:cxnLst/>
          <a:rect l="0" t="0" r="0" b="0"/>
          <a:pathLst>
            <a:path>
              <a:moveTo>
                <a:pt x="304316" y="0"/>
              </a:moveTo>
              <a:lnTo>
                <a:pt x="0" y="1640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00C3-C11D-4E83-9629-7581A8DD198B}">
      <dsp:nvSpPr>
        <dsp:cNvPr id="0" name=""/>
        <dsp:cNvSpPr/>
      </dsp:nvSpPr>
      <dsp:spPr>
        <a:xfrm>
          <a:off x="495879" y="2747357"/>
          <a:ext cx="4377215" cy="23094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 индивидуальной программой реабилитации инвалида.</a:t>
          </a:r>
          <a:endParaRPr lang="ru-RU" sz="1800" kern="1200" dirty="0"/>
        </a:p>
      </dsp:txBody>
      <dsp:txXfrm>
        <a:off x="563520" y="2814998"/>
        <a:ext cx="4241933" cy="2174157"/>
      </dsp:txXfrm>
    </dsp:sp>
    <dsp:sp modelId="{6EC3397E-BFCF-4381-80B0-8CA7166B48CC}">
      <dsp:nvSpPr>
        <dsp:cNvPr id="0" name=""/>
        <dsp:cNvSpPr/>
      </dsp:nvSpPr>
      <dsp:spPr>
        <a:xfrm>
          <a:off x="5672363" y="2308866"/>
          <a:ext cx="5471519" cy="23094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Под специальными условиями для получения образования обучающимися с ограниченными возможностями здоровья </a:t>
          </a:r>
          <a:r>
            <a:rPr lang="ru-RU" sz="1100" kern="1200" dirty="0" smtClean="0"/>
            <a:t>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 </a:t>
          </a:r>
          <a:r>
            <a:rPr lang="ru-RU" sz="1100" kern="1200" dirty="0" smtClean="0">
              <a:hlinkClick xmlns:r="http://schemas.openxmlformats.org/officeDocument/2006/relationships" r:id="rId1"/>
            </a:rPr>
            <a:t>доступа</a:t>
          </a:r>
          <a:r>
            <a:rPr lang="ru-RU" sz="1100" kern="1200" dirty="0" smtClean="0"/>
            <a:t> в здания организаций, осуществляющих образовательную деятельность, и </a:t>
          </a:r>
          <a:r>
            <a:rPr lang="ru-RU" sz="1100" kern="1200" dirty="0" smtClean="0">
              <a:hlinkClick xmlns:r="http://schemas.openxmlformats.org/officeDocument/2006/relationships" r:id="rId2"/>
            </a:rPr>
            <a:t>другие</a:t>
          </a:r>
          <a:r>
            <a:rPr lang="ru-RU" sz="1100" kern="1200" dirty="0" smtClean="0"/>
            <a:t> условия, без которых невозможно или затруднено освоение образовательных программ обучающимися с ограниченными возможностями здоровья.</a:t>
          </a:r>
          <a:endParaRPr lang="ru-RU" sz="1100" kern="1200" dirty="0"/>
        </a:p>
      </dsp:txBody>
      <dsp:txXfrm>
        <a:off x="5740004" y="2376507"/>
        <a:ext cx="5336237" cy="2174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A5DFD-7D74-4EC1-B316-F3B7061F87FF}">
      <dsp:nvSpPr>
        <dsp:cNvPr id="0" name=""/>
        <dsp:cNvSpPr/>
      </dsp:nvSpPr>
      <dsp:spPr>
        <a:xfrm>
          <a:off x="0" y="1606"/>
          <a:ext cx="9510233" cy="2359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9112" y="70718"/>
        <a:ext cx="9372009" cy="2221447"/>
      </dsp:txXfrm>
    </dsp:sp>
    <dsp:sp modelId="{37065123-67F1-4A54-80AF-C1979A23C8C1}">
      <dsp:nvSpPr>
        <dsp:cNvPr id="0" name=""/>
        <dsp:cNvSpPr/>
      </dsp:nvSpPr>
      <dsp:spPr>
        <a:xfrm>
          <a:off x="951023" y="2361277"/>
          <a:ext cx="1694033" cy="1423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782"/>
              </a:lnTo>
              <a:lnTo>
                <a:pt x="1694033" y="1423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00C3-C11D-4E83-9629-7581A8DD198B}">
      <dsp:nvSpPr>
        <dsp:cNvPr id="0" name=""/>
        <dsp:cNvSpPr/>
      </dsp:nvSpPr>
      <dsp:spPr>
        <a:xfrm>
          <a:off x="2645057" y="2544603"/>
          <a:ext cx="7621580" cy="24809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/>
          </a:r>
          <a:br>
            <a:rPr lang="ru-RU" sz="1800" i="0" kern="1200" dirty="0" smtClean="0"/>
          </a:br>
          <a:endParaRPr lang="ru-RU" sz="1800" kern="1200" dirty="0"/>
        </a:p>
      </dsp:txBody>
      <dsp:txXfrm>
        <a:off x="2717720" y="2617266"/>
        <a:ext cx="7476254" cy="233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92095-217D-42AE-A00A-12E1CF4F29FE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D78F-B13F-4CBE-A279-1BADA82C4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2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4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D78F-B13F-4CBE-A279-1BADA82C42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3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D78F-B13F-4CBE-A279-1BADA82C42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D78F-B13F-4CBE-A279-1BADA82C42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B96C6E-7E31-438A-BD19-25F47A40A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67" y="0"/>
            <a:ext cx="11259666" cy="3220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F45C2-11F7-410A-AEDF-EFFFD267D866}"/>
              </a:ext>
            </a:extLst>
          </p:cNvPr>
          <p:cNvSpPr txBox="1"/>
          <p:nvPr userDrawn="1"/>
        </p:nvSpPr>
        <p:spPr>
          <a:xfrm>
            <a:off x="5721350" y="6377760"/>
            <a:ext cx="749300" cy="480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0440D881-1E09-4BBE-A811-69E6E2CD6C4A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3EC3B577-05A5-4DF6-8CFE-0284C37A32EF}"/>
              </a:ext>
            </a:extLst>
          </p:cNvPr>
          <p:cNvSpPr/>
          <p:nvPr userDrawn="1"/>
        </p:nvSpPr>
        <p:spPr>
          <a:xfrm>
            <a:off x="5657850" y="6167030"/>
            <a:ext cx="838200" cy="901700"/>
          </a:xfrm>
          <a:prstGeom prst="blockArc">
            <a:avLst>
              <a:gd name="adj1" fmla="val 10800000"/>
              <a:gd name="adj2" fmla="val 0"/>
              <a:gd name="adj3" fmla="val 6818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>
            <a:extLst>
              <a:ext uri="{FF2B5EF4-FFF2-40B4-BE49-F238E27FC236}">
                <a16:creationId xmlns:a16="http://schemas.microsoft.com/office/drawing/2014/main" id="{490F9861-5D2A-4119-A55F-BF2291F2BB8B}"/>
              </a:ext>
            </a:extLst>
          </p:cNvPr>
          <p:cNvSpPr/>
          <p:nvPr userDrawn="1"/>
        </p:nvSpPr>
        <p:spPr>
          <a:xfrm>
            <a:off x="5657850" y="6190843"/>
            <a:ext cx="838200" cy="901700"/>
          </a:xfrm>
          <a:prstGeom prst="blockArc">
            <a:avLst>
              <a:gd name="adj1" fmla="val 10800000"/>
              <a:gd name="adj2" fmla="val 0"/>
              <a:gd name="adj3" fmla="val 7954"/>
            </a:avLst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F30FF-FD49-4EA9-A175-918E7C74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BB60D9-927D-42DA-B85D-B29FC0ADF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CABF0-6971-455C-82CC-FF8A4AF6A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58F4-34FF-47A6-998E-CBB008CA2E0A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B6D8F-A816-4B4F-A0F4-A1A593998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6DA82-1A96-41C1-85B5-F840E0011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BB62-6F0E-4D84-80BC-4A452586E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frc-ovz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83" Type="http://schemas.openxmlformats.org/officeDocument/2006/relationships/image" Target="../media/image758.svg"/><Relationship Id="rId2" Type="http://schemas.openxmlformats.org/officeDocument/2006/relationships/image" Target="../media/image4.png"/><Relationship Id="rId18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81" Type="http://schemas.openxmlformats.org/officeDocument/2006/relationships/image" Target="../media/image75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5911135#7D20K3" TargetMode="External"/><Relationship Id="rId183" Type="http://schemas.openxmlformats.org/officeDocument/2006/relationships/image" Target="../media/image758.svg"/><Relationship Id="rId2" Type="http://schemas.openxmlformats.org/officeDocument/2006/relationships/hyperlink" Target="http://mosmetod.ru/files/OVZ/doc/29.%D0%9F%D1%80%D0%B8%D0%BA%D0%B0%D0%B7_%D0%9C%D0%9E%D0%B8%D0%9D_%D0%A0%D0%A4_%D0%BE%D1%82_30.08.2013_1015_%D0%9E%D0%B1_%D1%83%D1%82%D0%B2%D0%B5%D1%80%D0%B6%D0%B4%D0%B5%D0%BD%D0%B8%D0%B8_%D0%9F%D0%BE%D1%80%D1%8F%D0%B4%D0%BA%D0%B0_%D0%BE%D1%80%D0%B3%D0%B0%D0%BD%D0%B8%D0%B7%D0%B0%D1%86%D0%B8%D0%B8_%D0%BF%D0%BE_%D0%9E%D0%9F_%D0%9D%D0%9E%D0%9E_%D0%9E%D0%9E%D0%9E_%D0%A1%D0%9E%D0%9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66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131570" y="121304"/>
            <a:ext cx="10652760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96484" y="2031132"/>
            <a:ext cx="8424936" cy="28083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бразовательная деятельность с обучающимися с ОВЗ и инвалидностью на уровне основного общего образования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732270" y="5335498"/>
            <a:ext cx="4723958" cy="1296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ct val="0"/>
              </a:spcAft>
              <a:buNone/>
            </a:pP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Панасенкова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Михайловна, </a:t>
            </a:r>
          </a:p>
          <a:p>
            <a:pPr marL="0" indent="0" algn="r"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и.о.ректора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зав.кафедрой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специального и инклюзивного образования СКИРО ПК и ПРО, </a:t>
            </a:r>
          </a:p>
          <a:p>
            <a:pPr marL="0" indent="0" algn="r"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121306"/>
            <a:ext cx="443323" cy="4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408092" y="121306"/>
            <a:ext cx="9416118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047875" y="2973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500" t="13667" r="9157" b="21500"/>
          <a:stretch/>
        </p:blipFill>
        <p:spPr>
          <a:xfrm>
            <a:off x="194310" y="735176"/>
            <a:ext cx="5749290" cy="160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907" t="7834" r="9625" b="9167"/>
          <a:stretch/>
        </p:blipFill>
        <p:spPr>
          <a:xfrm>
            <a:off x="5071110" y="1212470"/>
            <a:ext cx="6145530" cy="352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8625" t="10167" r="8781" b="6167"/>
          <a:stretch/>
        </p:blipFill>
        <p:spPr>
          <a:xfrm>
            <a:off x="5829300" y="2973387"/>
            <a:ext cx="6035040" cy="318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7125" t="8000" r="8312" b="6500"/>
          <a:stretch/>
        </p:blipFill>
        <p:spPr>
          <a:xfrm>
            <a:off x="331470" y="3430589"/>
            <a:ext cx="4574182" cy="304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303771" y="550510"/>
            <a:ext cx="417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https://ikp-rao.ru/frc-ovz</a:t>
            </a:r>
            <a:r>
              <a:rPr lang="ru-RU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7FDB13-2C89-492E-AEF3-B80C61D99723}"/>
              </a:ext>
            </a:extLst>
          </p:cNvPr>
          <p:cNvSpPr txBox="1"/>
          <p:nvPr/>
        </p:nvSpPr>
        <p:spPr>
          <a:xfrm>
            <a:off x="2301238" y="138959"/>
            <a:ext cx="7466964" cy="7040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ОБУЧЕНИЕ ДЕТЕЙ С ОВЗ НА ДОМУ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9710" y="2476829"/>
            <a:ext cx="1777054" cy="1823447"/>
            <a:chOff x="4293284" y="699629"/>
            <a:chExt cx="557433" cy="557433"/>
          </a:xfrm>
          <a:solidFill>
            <a:srgbClr val="ACE3F0"/>
          </a:solidFill>
        </p:grpSpPr>
        <p:sp>
          <p:nvSpPr>
            <p:cNvPr id="13" name="Овал 12"/>
            <p:cNvSpPr/>
            <p:nvPr/>
          </p:nvSpPr>
          <p:spPr>
            <a:xfrm>
              <a:off x="4293284" y="699629"/>
              <a:ext cx="557433" cy="557433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37"/>
            <p:cNvGrpSpPr/>
            <p:nvPr/>
          </p:nvGrpSpPr>
          <p:grpSpPr>
            <a:xfrm>
              <a:off x="4400618" y="788815"/>
              <a:ext cx="332583" cy="375041"/>
              <a:chOff x="3041650" y="1639887"/>
              <a:chExt cx="447675" cy="504825"/>
            </a:xfrm>
            <a:grpFill/>
          </p:grpSpPr>
          <p:sp>
            <p:nvSpPr>
              <p:cNvPr id="15" name="Freeform 1267"/>
              <p:cNvSpPr>
                <a:spLocks/>
              </p:cNvSpPr>
              <p:nvPr/>
            </p:nvSpPr>
            <p:spPr bwMode="auto">
              <a:xfrm>
                <a:off x="3259137" y="1797050"/>
                <a:ext cx="14288" cy="7938"/>
              </a:xfrm>
              <a:custGeom>
                <a:avLst/>
                <a:gdLst>
                  <a:gd name="T0" fmla="*/ 0 w 39"/>
                  <a:gd name="T1" fmla="*/ 4 h 23"/>
                  <a:gd name="T2" fmla="*/ 17 w 39"/>
                  <a:gd name="T3" fmla="*/ 23 h 23"/>
                  <a:gd name="T4" fmla="*/ 21 w 39"/>
                  <a:gd name="T5" fmla="*/ 23 h 23"/>
                  <a:gd name="T6" fmla="*/ 39 w 39"/>
                  <a:gd name="T7" fmla="*/ 4 h 23"/>
                  <a:gd name="T8" fmla="*/ 39 w 39"/>
                  <a:gd name="T9" fmla="*/ 0 h 23"/>
                  <a:gd name="T10" fmla="*/ 39 w 39"/>
                  <a:gd name="T11" fmla="*/ 0 h 23"/>
                  <a:gd name="T12" fmla="*/ 0 w 39"/>
                  <a:gd name="T13" fmla="*/ 0 h 23"/>
                  <a:gd name="T14" fmla="*/ 0 w 39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3">
                    <a:moveTo>
                      <a:pt x="0" y="4"/>
                    </a:moveTo>
                    <a:cubicBezTo>
                      <a:pt x="0" y="14"/>
                      <a:pt x="7" y="23"/>
                      <a:pt x="17" y="23"/>
                    </a:cubicBezTo>
                    <a:lnTo>
                      <a:pt x="21" y="23"/>
                    </a:lnTo>
                    <a:cubicBezTo>
                      <a:pt x="31" y="23"/>
                      <a:pt x="39" y="14"/>
                      <a:pt x="39" y="4"/>
                    </a:cubicBezTo>
                    <a:lnTo>
                      <a:pt x="39" y="0"/>
                    </a:lnTo>
                    <a:cubicBezTo>
                      <a:pt x="39" y="0"/>
                      <a:pt x="39" y="0"/>
                      <a:pt x="39" y="0"/>
                    </a:cubicBez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268"/>
              <p:cNvSpPr>
                <a:spLocks/>
              </p:cNvSpPr>
              <p:nvPr/>
            </p:nvSpPr>
            <p:spPr bwMode="auto">
              <a:xfrm>
                <a:off x="3146425" y="1866900"/>
                <a:ext cx="12700" cy="7938"/>
              </a:xfrm>
              <a:custGeom>
                <a:avLst/>
                <a:gdLst>
                  <a:gd name="T0" fmla="*/ 0 w 35"/>
                  <a:gd name="T1" fmla="*/ 4 h 20"/>
                  <a:gd name="T2" fmla="*/ 16 w 35"/>
                  <a:gd name="T3" fmla="*/ 20 h 20"/>
                  <a:gd name="T4" fmla="*/ 19 w 35"/>
                  <a:gd name="T5" fmla="*/ 20 h 20"/>
                  <a:gd name="T6" fmla="*/ 35 w 35"/>
                  <a:gd name="T7" fmla="*/ 4 h 20"/>
                  <a:gd name="T8" fmla="*/ 35 w 35"/>
                  <a:gd name="T9" fmla="*/ 1 h 20"/>
                  <a:gd name="T10" fmla="*/ 35 w 35"/>
                  <a:gd name="T11" fmla="*/ 0 h 20"/>
                  <a:gd name="T12" fmla="*/ 0 w 35"/>
                  <a:gd name="T13" fmla="*/ 0 h 20"/>
                  <a:gd name="T14" fmla="*/ 0 w 35"/>
                  <a:gd name="T1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0">
                    <a:moveTo>
                      <a:pt x="0" y="4"/>
                    </a:moveTo>
                    <a:cubicBezTo>
                      <a:pt x="0" y="13"/>
                      <a:pt x="7" y="20"/>
                      <a:pt x="16" y="20"/>
                    </a:cubicBezTo>
                    <a:lnTo>
                      <a:pt x="19" y="20"/>
                    </a:lnTo>
                    <a:cubicBezTo>
                      <a:pt x="28" y="20"/>
                      <a:pt x="35" y="13"/>
                      <a:pt x="35" y="4"/>
                    </a:cubicBezTo>
                    <a:lnTo>
                      <a:pt x="35" y="1"/>
                    </a:ln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269"/>
              <p:cNvSpPr>
                <a:spLocks/>
              </p:cNvSpPr>
              <p:nvPr/>
            </p:nvSpPr>
            <p:spPr bwMode="auto">
              <a:xfrm>
                <a:off x="3373437" y="1866900"/>
                <a:ext cx="12700" cy="7938"/>
              </a:xfrm>
              <a:custGeom>
                <a:avLst/>
                <a:gdLst>
                  <a:gd name="T0" fmla="*/ 0 w 34"/>
                  <a:gd name="T1" fmla="*/ 4 h 20"/>
                  <a:gd name="T2" fmla="*/ 15 w 34"/>
                  <a:gd name="T3" fmla="*/ 20 h 20"/>
                  <a:gd name="T4" fmla="*/ 19 w 34"/>
                  <a:gd name="T5" fmla="*/ 20 h 20"/>
                  <a:gd name="T6" fmla="*/ 34 w 34"/>
                  <a:gd name="T7" fmla="*/ 4 h 20"/>
                  <a:gd name="T8" fmla="*/ 34 w 34"/>
                  <a:gd name="T9" fmla="*/ 1 h 20"/>
                  <a:gd name="T10" fmla="*/ 34 w 34"/>
                  <a:gd name="T11" fmla="*/ 0 h 20"/>
                  <a:gd name="T12" fmla="*/ 0 w 34"/>
                  <a:gd name="T13" fmla="*/ 0 h 20"/>
                  <a:gd name="T14" fmla="*/ 0 w 34"/>
                  <a:gd name="T1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0">
                    <a:moveTo>
                      <a:pt x="0" y="4"/>
                    </a:moveTo>
                    <a:cubicBezTo>
                      <a:pt x="0" y="13"/>
                      <a:pt x="7" y="20"/>
                      <a:pt x="15" y="20"/>
                    </a:cubicBezTo>
                    <a:lnTo>
                      <a:pt x="19" y="20"/>
                    </a:lnTo>
                    <a:cubicBezTo>
                      <a:pt x="27" y="20"/>
                      <a:pt x="34" y="13"/>
                      <a:pt x="34" y="4"/>
                    </a:cubicBezTo>
                    <a:lnTo>
                      <a:pt x="34" y="1"/>
                    </a:ln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270"/>
              <p:cNvSpPr>
                <a:spLocks/>
              </p:cNvSpPr>
              <p:nvPr/>
            </p:nvSpPr>
            <p:spPr bwMode="auto">
              <a:xfrm>
                <a:off x="3041650" y="1989137"/>
                <a:ext cx="157163" cy="155575"/>
              </a:xfrm>
              <a:custGeom>
                <a:avLst/>
                <a:gdLst>
                  <a:gd name="T0" fmla="*/ 164 w 435"/>
                  <a:gd name="T1" fmla="*/ 435 h 435"/>
                  <a:gd name="T2" fmla="*/ 369 w 435"/>
                  <a:gd name="T3" fmla="*/ 230 h 435"/>
                  <a:gd name="T4" fmla="*/ 435 w 435"/>
                  <a:gd name="T5" fmla="*/ 296 h 435"/>
                  <a:gd name="T6" fmla="*/ 427 w 435"/>
                  <a:gd name="T7" fmla="*/ 8 h 435"/>
                  <a:gd name="T8" fmla="*/ 140 w 435"/>
                  <a:gd name="T9" fmla="*/ 0 h 435"/>
                  <a:gd name="T10" fmla="*/ 205 w 435"/>
                  <a:gd name="T11" fmla="*/ 66 h 435"/>
                  <a:gd name="T12" fmla="*/ 0 w 435"/>
                  <a:gd name="T13" fmla="*/ 272 h 435"/>
                  <a:gd name="T14" fmla="*/ 164 w 435"/>
                  <a:gd name="T15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435">
                    <a:moveTo>
                      <a:pt x="164" y="435"/>
                    </a:moveTo>
                    <a:lnTo>
                      <a:pt x="369" y="230"/>
                    </a:lnTo>
                    <a:lnTo>
                      <a:pt x="435" y="296"/>
                    </a:lnTo>
                    <a:lnTo>
                      <a:pt x="427" y="8"/>
                    </a:lnTo>
                    <a:lnTo>
                      <a:pt x="140" y="0"/>
                    </a:lnTo>
                    <a:lnTo>
                      <a:pt x="205" y="66"/>
                    </a:lnTo>
                    <a:lnTo>
                      <a:pt x="0" y="272"/>
                    </a:lnTo>
                    <a:lnTo>
                      <a:pt x="164" y="4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271"/>
              <p:cNvSpPr>
                <a:spLocks/>
              </p:cNvSpPr>
              <p:nvPr/>
            </p:nvSpPr>
            <p:spPr bwMode="auto">
              <a:xfrm>
                <a:off x="3333750" y="1989137"/>
                <a:ext cx="155575" cy="155575"/>
              </a:xfrm>
              <a:custGeom>
                <a:avLst/>
                <a:gdLst>
                  <a:gd name="T0" fmla="*/ 271 w 435"/>
                  <a:gd name="T1" fmla="*/ 435 h 435"/>
                  <a:gd name="T2" fmla="*/ 66 w 435"/>
                  <a:gd name="T3" fmla="*/ 230 h 435"/>
                  <a:gd name="T4" fmla="*/ 0 w 435"/>
                  <a:gd name="T5" fmla="*/ 296 h 435"/>
                  <a:gd name="T6" fmla="*/ 8 w 435"/>
                  <a:gd name="T7" fmla="*/ 8 h 435"/>
                  <a:gd name="T8" fmla="*/ 295 w 435"/>
                  <a:gd name="T9" fmla="*/ 0 h 435"/>
                  <a:gd name="T10" fmla="*/ 230 w 435"/>
                  <a:gd name="T11" fmla="*/ 66 h 435"/>
                  <a:gd name="T12" fmla="*/ 435 w 435"/>
                  <a:gd name="T13" fmla="*/ 272 h 435"/>
                  <a:gd name="T14" fmla="*/ 271 w 435"/>
                  <a:gd name="T15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435">
                    <a:moveTo>
                      <a:pt x="271" y="435"/>
                    </a:moveTo>
                    <a:lnTo>
                      <a:pt x="66" y="230"/>
                    </a:lnTo>
                    <a:lnTo>
                      <a:pt x="0" y="296"/>
                    </a:lnTo>
                    <a:lnTo>
                      <a:pt x="8" y="8"/>
                    </a:lnTo>
                    <a:lnTo>
                      <a:pt x="295" y="0"/>
                    </a:lnTo>
                    <a:lnTo>
                      <a:pt x="230" y="66"/>
                    </a:lnTo>
                    <a:lnTo>
                      <a:pt x="435" y="272"/>
                    </a:lnTo>
                    <a:lnTo>
                      <a:pt x="271" y="4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272"/>
              <p:cNvSpPr>
                <a:spLocks/>
              </p:cNvSpPr>
              <p:nvPr/>
            </p:nvSpPr>
            <p:spPr bwMode="auto">
              <a:xfrm>
                <a:off x="3333750" y="1639887"/>
                <a:ext cx="155575" cy="157163"/>
              </a:xfrm>
              <a:custGeom>
                <a:avLst/>
                <a:gdLst>
                  <a:gd name="T0" fmla="*/ 271 w 435"/>
                  <a:gd name="T1" fmla="*/ 0 h 435"/>
                  <a:gd name="T2" fmla="*/ 66 w 435"/>
                  <a:gd name="T3" fmla="*/ 206 h 435"/>
                  <a:gd name="T4" fmla="*/ 0 w 435"/>
                  <a:gd name="T5" fmla="*/ 140 h 435"/>
                  <a:gd name="T6" fmla="*/ 8 w 435"/>
                  <a:gd name="T7" fmla="*/ 427 h 435"/>
                  <a:gd name="T8" fmla="*/ 295 w 435"/>
                  <a:gd name="T9" fmla="*/ 435 h 435"/>
                  <a:gd name="T10" fmla="*/ 230 w 435"/>
                  <a:gd name="T11" fmla="*/ 370 h 435"/>
                  <a:gd name="T12" fmla="*/ 435 w 435"/>
                  <a:gd name="T13" fmla="*/ 164 h 435"/>
                  <a:gd name="T14" fmla="*/ 271 w 435"/>
                  <a:gd name="T15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435">
                    <a:moveTo>
                      <a:pt x="271" y="0"/>
                    </a:moveTo>
                    <a:lnTo>
                      <a:pt x="66" y="206"/>
                    </a:lnTo>
                    <a:lnTo>
                      <a:pt x="0" y="140"/>
                    </a:lnTo>
                    <a:lnTo>
                      <a:pt x="8" y="427"/>
                    </a:lnTo>
                    <a:lnTo>
                      <a:pt x="295" y="435"/>
                    </a:lnTo>
                    <a:lnTo>
                      <a:pt x="230" y="370"/>
                    </a:lnTo>
                    <a:lnTo>
                      <a:pt x="435" y="164"/>
                    </a:lnTo>
                    <a:lnTo>
                      <a:pt x="2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73"/>
              <p:cNvSpPr>
                <a:spLocks/>
              </p:cNvSpPr>
              <p:nvPr/>
            </p:nvSpPr>
            <p:spPr bwMode="auto">
              <a:xfrm>
                <a:off x="3041650" y="1639887"/>
                <a:ext cx="157163" cy="157163"/>
              </a:xfrm>
              <a:custGeom>
                <a:avLst/>
                <a:gdLst>
                  <a:gd name="T0" fmla="*/ 164 w 435"/>
                  <a:gd name="T1" fmla="*/ 0 h 435"/>
                  <a:gd name="T2" fmla="*/ 369 w 435"/>
                  <a:gd name="T3" fmla="*/ 206 h 435"/>
                  <a:gd name="T4" fmla="*/ 435 w 435"/>
                  <a:gd name="T5" fmla="*/ 140 h 435"/>
                  <a:gd name="T6" fmla="*/ 427 w 435"/>
                  <a:gd name="T7" fmla="*/ 427 h 435"/>
                  <a:gd name="T8" fmla="*/ 140 w 435"/>
                  <a:gd name="T9" fmla="*/ 435 h 435"/>
                  <a:gd name="T10" fmla="*/ 205 w 435"/>
                  <a:gd name="T11" fmla="*/ 370 h 435"/>
                  <a:gd name="T12" fmla="*/ 0 w 435"/>
                  <a:gd name="T13" fmla="*/ 164 h 435"/>
                  <a:gd name="T14" fmla="*/ 164 w 435"/>
                  <a:gd name="T15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435">
                    <a:moveTo>
                      <a:pt x="164" y="0"/>
                    </a:moveTo>
                    <a:lnTo>
                      <a:pt x="369" y="206"/>
                    </a:lnTo>
                    <a:lnTo>
                      <a:pt x="435" y="140"/>
                    </a:lnTo>
                    <a:lnTo>
                      <a:pt x="427" y="427"/>
                    </a:lnTo>
                    <a:lnTo>
                      <a:pt x="140" y="435"/>
                    </a:lnTo>
                    <a:lnTo>
                      <a:pt x="205" y="370"/>
                    </a:lnTo>
                    <a:lnTo>
                      <a:pt x="0" y="164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Oval 1274"/>
              <p:cNvSpPr>
                <a:spLocks noChangeArrowheads="1"/>
              </p:cNvSpPr>
              <p:nvPr/>
            </p:nvSpPr>
            <p:spPr bwMode="auto">
              <a:xfrm>
                <a:off x="3241675" y="1735137"/>
                <a:ext cx="50800" cy="523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275"/>
              <p:cNvSpPr>
                <a:spLocks/>
              </p:cNvSpPr>
              <p:nvPr/>
            </p:nvSpPr>
            <p:spPr bwMode="auto">
              <a:xfrm>
                <a:off x="3211512" y="1795462"/>
                <a:ext cx="111125" cy="239713"/>
              </a:xfrm>
              <a:custGeom>
                <a:avLst/>
                <a:gdLst>
                  <a:gd name="T0" fmla="*/ 242 w 310"/>
                  <a:gd name="T1" fmla="*/ 0 h 663"/>
                  <a:gd name="T2" fmla="*/ 241 w 310"/>
                  <a:gd name="T3" fmla="*/ 0 h 663"/>
                  <a:gd name="T4" fmla="*/ 241 w 310"/>
                  <a:gd name="T5" fmla="*/ 0 h 663"/>
                  <a:gd name="T6" fmla="*/ 217 w 310"/>
                  <a:gd name="T7" fmla="*/ 0 h 663"/>
                  <a:gd name="T8" fmla="*/ 172 w 310"/>
                  <a:gd name="T9" fmla="*/ 95 h 663"/>
                  <a:gd name="T10" fmla="*/ 172 w 310"/>
                  <a:gd name="T11" fmla="*/ 48 h 663"/>
                  <a:gd name="T12" fmla="*/ 157 w 310"/>
                  <a:gd name="T13" fmla="*/ 33 h 663"/>
                  <a:gd name="T14" fmla="*/ 153 w 310"/>
                  <a:gd name="T15" fmla="*/ 33 h 663"/>
                  <a:gd name="T16" fmla="*/ 138 w 310"/>
                  <a:gd name="T17" fmla="*/ 48 h 663"/>
                  <a:gd name="T18" fmla="*/ 138 w 310"/>
                  <a:gd name="T19" fmla="*/ 95 h 663"/>
                  <a:gd name="T20" fmla="*/ 93 w 310"/>
                  <a:gd name="T21" fmla="*/ 0 h 663"/>
                  <a:gd name="T22" fmla="*/ 69 w 310"/>
                  <a:gd name="T23" fmla="*/ 0 h 663"/>
                  <a:gd name="T24" fmla="*/ 69 w 310"/>
                  <a:gd name="T25" fmla="*/ 0 h 663"/>
                  <a:gd name="T26" fmla="*/ 68 w 310"/>
                  <a:gd name="T27" fmla="*/ 0 h 663"/>
                  <a:gd name="T28" fmla="*/ 0 w 310"/>
                  <a:gd name="T29" fmla="*/ 71 h 663"/>
                  <a:gd name="T30" fmla="*/ 0 w 310"/>
                  <a:gd name="T31" fmla="*/ 72 h 663"/>
                  <a:gd name="T32" fmla="*/ 0 w 310"/>
                  <a:gd name="T33" fmla="*/ 72 h 663"/>
                  <a:gd name="T34" fmla="*/ 0 w 310"/>
                  <a:gd name="T35" fmla="*/ 319 h 663"/>
                  <a:gd name="T36" fmla="*/ 15 w 310"/>
                  <a:gd name="T37" fmla="*/ 335 h 663"/>
                  <a:gd name="T38" fmla="*/ 39 w 310"/>
                  <a:gd name="T39" fmla="*/ 335 h 663"/>
                  <a:gd name="T40" fmla="*/ 54 w 310"/>
                  <a:gd name="T41" fmla="*/ 319 h 663"/>
                  <a:gd name="T42" fmla="*/ 54 w 310"/>
                  <a:gd name="T43" fmla="*/ 119 h 663"/>
                  <a:gd name="T44" fmla="*/ 71 w 310"/>
                  <a:gd name="T45" fmla="*/ 119 h 663"/>
                  <a:gd name="T46" fmla="*/ 71 w 310"/>
                  <a:gd name="T47" fmla="*/ 647 h 663"/>
                  <a:gd name="T48" fmla="*/ 86 w 310"/>
                  <a:gd name="T49" fmla="*/ 663 h 663"/>
                  <a:gd name="T50" fmla="*/ 132 w 310"/>
                  <a:gd name="T51" fmla="*/ 663 h 663"/>
                  <a:gd name="T52" fmla="*/ 147 w 310"/>
                  <a:gd name="T53" fmla="*/ 647 h 663"/>
                  <a:gd name="T54" fmla="*/ 147 w 310"/>
                  <a:gd name="T55" fmla="*/ 335 h 663"/>
                  <a:gd name="T56" fmla="*/ 163 w 310"/>
                  <a:gd name="T57" fmla="*/ 335 h 663"/>
                  <a:gd name="T58" fmla="*/ 163 w 310"/>
                  <a:gd name="T59" fmla="*/ 647 h 663"/>
                  <a:gd name="T60" fmla="*/ 179 w 310"/>
                  <a:gd name="T61" fmla="*/ 663 h 663"/>
                  <a:gd name="T62" fmla="*/ 224 w 310"/>
                  <a:gd name="T63" fmla="*/ 663 h 663"/>
                  <a:gd name="T64" fmla="*/ 240 w 310"/>
                  <a:gd name="T65" fmla="*/ 647 h 663"/>
                  <a:gd name="T66" fmla="*/ 240 w 310"/>
                  <a:gd name="T67" fmla="*/ 119 h 663"/>
                  <a:gd name="T68" fmla="*/ 256 w 310"/>
                  <a:gd name="T69" fmla="*/ 119 h 663"/>
                  <a:gd name="T70" fmla="*/ 256 w 310"/>
                  <a:gd name="T71" fmla="*/ 319 h 663"/>
                  <a:gd name="T72" fmla="*/ 271 w 310"/>
                  <a:gd name="T73" fmla="*/ 335 h 663"/>
                  <a:gd name="T74" fmla="*/ 295 w 310"/>
                  <a:gd name="T75" fmla="*/ 335 h 663"/>
                  <a:gd name="T76" fmla="*/ 310 w 310"/>
                  <a:gd name="T77" fmla="*/ 319 h 663"/>
                  <a:gd name="T78" fmla="*/ 310 w 310"/>
                  <a:gd name="T79" fmla="*/ 72 h 663"/>
                  <a:gd name="T80" fmla="*/ 310 w 310"/>
                  <a:gd name="T81" fmla="*/ 72 h 663"/>
                  <a:gd name="T82" fmla="*/ 310 w 310"/>
                  <a:gd name="T83" fmla="*/ 71 h 663"/>
                  <a:gd name="T84" fmla="*/ 242 w 310"/>
                  <a:gd name="T85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" h="663">
                    <a:moveTo>
                      <a:pt x="242" y="0"/>
                    </a:moveTo>
                    <a:cubicBezTo>
                      <a:pt x="242" y="0"/>
                      <a:pt x="242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217" y="0"/>
                    </a:lnTo>
                    <a:lnTo>
                      <a:pt x="172" y="95"/>
                    </a:lnTo>
                    <a:lnTo>
                      <a:pt x="172" y="48"/>
                    </a:lnTo>
                    <a:cubicBezTo>
                      <a:pt x="172" y="40"/>
                      <a:pt x="165" y="33"/>
                      <a:pt x="157" y="33"/>
                    </a:cubicBezTo>
                    <a:lnTo>
                      <a:pt x="153" y="33"/>
                    </a:lnTo>
                    <a:cubicBezTo>
                      <a:pt x="145" y="33"/>
                      <a:pt x="138" y="40"/>
                      <a:pt x="138" y="48"/>
                    </a:cubicBezTo>
                    <a:lnTo>
                      <a:pt x="138" y="95"/>
                    </a:lnTo>
                    <a:lnTo>
                      <a:pt x="93" y="0"/>
                    </a:lnTo>
                    <a:lnTo>
                      <a:pt x="69" y="0"/>
                    </a:ln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8" y="0"/>
                    </a:cubicBezTo>
                    <a:cubicBezTo>
                      <a:pt x="31" y="0"/>
                      <a:pt x="0" y="32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319"/>
                    </a:lnTo>
                    <a:cubicBezTo>
                      <a:pt x="0" y="328"/>
                      <a:pt x="7" y="335"/>
                      <a:pt x="15" y="335"/>
                    </a:cubicBezTo>
                    <a:lnTo>
                      <a:pt x="39" y="335"/>
                    </a:lnTo>
                    <a:cubicBezTo>
                      <a:pt x="47" y="335"/>
                      <a:pt x="54" y="328"/>
                      <a:pt x="54" y="319"/>
                    </a:cubicBezTo>
                    <a:lnTo>
                      <a:pt x="54" y="119"/>
                    </a:lnTo>
                    <a:lnTo>
                      <a:pt x="71" y="119"/>
                    </a:lnTo>
                    <a:lnTo>
                      <a:pt x="71" y="647"/>
                    </a:lnTo>
                    <a:cubicBezTo>
                      <a:pt x="71" y="656"/>
                      <a:pt x="78" y="663"/>
                      <a:pt x="86" y="663"/>
                    </a:cubicBezTo>
                    <a:lnTo>
                      <a:pt x="132" y="663"/>
                    </a:lnTo>
                    <a:cubicBezTo>
                      <a:pt x="140" y="663"/>
                      <a:pt x="147" y="656"/>
                      <a:pt x="147" y="647"/>
                    </a:cubicBezTo>
                    <a:lnTo>
                      <a:pt x="147" y="335"/>
                    </a:lnTo>
                    <a:lnTo>
                      <a:pt x="163" y="335"/>
                    </a:lnTo>
                    <a:lnTo>
                      <a:pt x="163" y="647"/>
                    </a:lnTo>
                    <a:cubicBezTo>
                      <a:pt x="163" y="656"/>
                      <a:pt x="170" y="663"/>
                      <a:pt x="179" y="663"/>
                    </a:cubicBezTo>
                    <a:lnTo>
                      <a:pt x="224" y="663"/>
                    </a:lnTo>
                    <a:cubicBezTo>
                      <a:pt x="233" y="663"/>
                      <a:pt x="240" y="656"/>
                      <a:pt x="240" y="647"/>
                    </a:cubicBezTo>
                    <a:lnTo>
                      <a:pt x="240" y="119"/>
                    </a:lnTo>
                    <a:lnTo>
                      <a:pt x="256" y="119"/>
                    </a:lnTo>
                    <a:lnTo>
                      <a:pt x="256" y="319"/>
                    </a:lnTo>
                    <a:cubicBezTo>
                      <a:pt x="256" y="328"/>
                      <a:pt x="263" y="335"/>
                      <a:pt x="271" y="335"/>
                    </a:cubicBezTo>
                    <a:lnTo>
                      <a:pt x="295" y="335"/>
                    </a:lnTo>
                    <a:cubicBezTo>
                      <a:pt x="303" y="335"/>
                      <a:pt x="310" y="328"/>
                      <a:pt x="310" y="319"/>
                    </a:cubicBezTo>
                    <a:lnTo>
                      <a:pt x="310" y="72"/>
                    </a:lnTo>
                    <a:cubicBezTo>
                      <a:pt x="310" y="72"/>
                      <a:pt x="310" y="72"/>
                      <a:pt x="310" y="72"/>
                    </a:cubicBezTo>
                    <a:cubicBezTo>
                      <a:pt x="310" y="72"/>
                      <a:pt x="310" y="71"/>
                      <a:pt x="310" y="71"/>
                    </a:cubicBezTo>
                    <a:cubicBezTo>
                      <a:pt x="310" y="32"/>
                      <a:pt x="280" y="0"/>
                      <a:pt x="2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1276"/>
              <p:cNvSpPr>
                <a:spLocks noChangeArrowheads="1"/>
              </p:cNvSpPr>
              <p:nvPr/>
            </p:nvSpPr>
            <p:spPr bwMode="auto">
              <a:xfrm>
                <a:off x="3132137" y="1811337"/>
                <a:ext cx="44450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Oval 1277"/>
              <p:cNvSpPr>
                <a:spLocks noChangeArrowheads="1"/>
              </p:cNvSpPr>
              <p:nvPr/>
            </p:nvSpPr>
            <p:spPr bwMode="auto">
              <a:xfrm>
                <a:off x="3359150" y="1811337"/>
                <a:ext cx="44450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279"/>
              <p:cNvSpPr>
                <a:spLocks/>
              </p:cNvSpPr>
              <p:nvPr/>
            </p:nvSpPr>
            <p:spPr bwMode="auto">
              <a:xfrm>
                <a:off x="3103562" y="1865312"/>
                <a:ext cx="100013" cy="112713"/>
              </a:xfrm>
              <a:custGeom>
                <a:avLst/>
                <a:gdLst>
                  <a:gd name="T0" fmla="*/ 277 w 277"/>
                  <a:gd name="T1" fmla="*/ 63 h 311"/>
                  <a:gd name="T2" fmla="*/ 216 w 277"/>
                  <a:gd name="T3" fmla="*/ 0 h 311"/>
                  <a:gd name="T4" fmla="*/ 215 w 277"/>
                  <a:gd name="T5" fmla="*/ 0 h 311"/>
                  <a:gd name="T6" fmla="*/ 215 w 277"/>
                  <a:gd name="T7" fmla="*/ 0 h 311"/>
                  <a:gd name="T8" fmla="*/ 194 w 277"/>
                  <a:gd name="T9" fmla="*/ 0 h 311"/>
                  <a:gd name="T10" fmla="*/ 153 w 277"/>
                  <a:gd name="T11" fmla="*/ 85 h 311"/>
                  <a:gd name="T12" fmla="*/ 153 w 277"/>
                  <a:gd name="T13" fmla="*/ 43 h 311"/>
                  <a:gd name="T14" fmla="*/ 140 w 277"/>
                  <a:gd name="T15" fmla="*/ 29 h 311"/>
                  <a:gd name="T16" fmla="*/ 137 w 277"/>
                  <a:gd name="T17" fmla="*/ 29 h 311"/>
                  <a:gd name="T18" fmla="*/ 123 w 277"/>
                  <a:gd name="T19" fmla="*/ 43 h 311"/>
                  <a:gd name="T20" fmla="*/ 123 w 277"/>
                  <a:gd name="T21" fmla="*/ 85 h 311"/>
                  <a:gd name="T22" fmla="*/ 83 w 277"/>
                  <a:gd name="T23" fmla="*/ 0 h 311"/>
                  <a:gd name="T24" fmla="*/ 62 w 277"/>
                  <a:gd name="T25" fmla="*/ 0 h 311"/>
                  <a:gd name="T26" fmla="*/ 61 w 277"/>
                  <a:gd name="T27" fmla="*/ 0 h 311"/>
                  <a:gd name="T28" fmla="*/ 61 w 277"/>
                  <a:gd name="T29" fmla="*/ 0 h 311"/>
                  <a:gd name="T30" fmla="*/ 0 w 277"/>
                  <a:gd name="T31" fmla="*/ 63 h 311"/>
                  <a:gd name="T32" fmla="*/ 0 w 277"/>
                  <a:gd name="T33" fmla="*/ 64 h 311"/>
                  <a:gd name="T34" fmla="*/ 0 w 277"/>
                  <a:gd name="T35" fmla="*/ 65 h 311"/>
                  <a:gd name="T36" fmla="*/ 0 w 277"/>
                  <a:gd name="T37" fmla="*/ 285 h 311"/>
                  <a:gd name="T38" fmla="*/ 14 w 277"/>
                  <a:gd name="T39" fmla="*/ 299 h 311"/>
                  <a:gd name="T40" fmla="*/ 35 w 277"/>
                  <a:gd name="T41" fmla="*/ 299 h 311"/>
                  <a:gd name="T42" fmla="*/ 48 w 277"/>
                  <a:gd name="T43" fmla="*/ 285 h 311"/>
                  <a:gd name="T44" fmla="*/ 48 w 277"/>
                  <a:gd name="T45" fmla="*/ 106 h 311"/>
                  <a:gd name="T46" fmla="*/ 63 w 277"/>
                  <a:gd name="T47" fmla="*/ 106 h 311"/>
                  <a:gd name="T48" fmla="*/ 63 w 277"/>
                  <a:gd name="T49" fmla="*/ 310 h 311"/>
                  <a:gd name="T50" fmla="*/ 117 w 277"/>
                  <a:gd name="T51" fmla="*/ 311 h 311"/>
                  <a:gd name="T52" fmla="*/ 131 w 277"/>
                  <a:gd name="T53" fmla="*/ 311 h 311"/>
                  <a:gd name="T54" fmla="*/ 131 w 277"/>
                  <a:gd name="T55" fmla="*/ 299 h 311"/>
                  <a:gd name="T56" fmla="*/ 146 w 277"/>
                  <a:gd name="T57" fmla="*/ 299 h 311"/>
                  <a:gd name="T58" fmla="*/ 146 w 277"/>
                  <a:gd name="T59" fmla="*/ 311 h 311"/>
                  <a:gd name="T60" fmla="*/ 214 w 277"/>
                  <a:gd name="T61" fmla="*/ 311 h 311"/>
                  <a:gd name="T62" fmla="*/ 214 w 277"/>
                  <a:gd name="T63" fmla="*/ 106 h 311"/>
                  <a:gd name="T64" fmla="*/ 228 w 277"/>
                  <a:gd name="T65" fmla="*/ 106 h 311"/>
                  <a:gd name="T66" fmla="*/ 228 w 277"/>
                  <a:gd name="T67" fmla="*/ 285 h 311"/>
                  <a:gd name="T68" fmla="*/ 242 w 277"/>
                  <a:gd name="T69" fmla="*/ 299 h 311"/>
                  <a:gd name="T70" fmla="*/ 263 w 277"/>
                  <a:gd name="T71" fmla="*/ 299 h 311"/>
                  <a:gd name="T72" fmla="*/ 277 w 277"/>
                  <a:gd name="T73" fmla="*/ 285 h 311"/>
                  <a:gd name="T74" fmla="*/ 277 w 277"/>
                  <a:gd name="T75" fmla="*/ 65 h 311"/>
                  <a:gd name="T76" fmla="*/ 277 w 277"/>
                  <a:gd name="T77" fmla="*/ 64 h 311"/>
                  <a:gd name="T78" fmla="*/ 277 w 277"/>
                  <a:gd name="T79" fmla="*/ 6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7" h="311">
                    <a:moveTo>
                      <a:pt x="277" y="63"/>
                    </a:moveTo>
                    <a:cubicBezTo>
                      <a:pt x="277" y="28"/>
                      <a:pt x="250" y="0"/>
                      <a:pt x="216" y="0"/>
                    </a:cubicBezTo>
                    <a:cubicBezTo>
                      <a:pt x="216" y="0"/>
                      <a:pt x="216" y="0"/>
                      <a:pt x="215" y="0"/>
                    </a:cubicBezTo>
                    <a:cubicBezTo>
                      <a:pt x="215" y="0"/>
                      <a:pt x="215" y="0"/>
                      <a:pt x="215" y="0"/>
                    </a:cubicBezTo>
                    <a:lnTo>
                      <a:pt x="194" y="0"/>
                    </a:lnTo>
                    <a:lnTo>
                      <a:pt x="153" y="85"/>
                    </a:lnTo>
                    <a:lnTo>
                      <a:pt x="153" y="43"/>
                    </a:lnTo>
                    <a:cubicBezTo>
                      <a:pt x="153" y="36"/>
                      <a:pt x="147" y="29"/>
                      <a:pt x="140" y="29"/>
                    </a:cubicBezTo>
                    <a:lnTo>
                      <a:pt x="137" y="29"/>
                    </a:lnTo>
                    <a:cubicBezTo>
                      <a:pt x="129" y="29"/>
                      <a:pt x="123" y="36"/>
                      <a:pt x="123" y="43"/>
                    </a:cubicBezTo>
                    <a:lnTo>
                      <a:pt x="123" y="85"/>
                    </a:lnTo>
                    <a:lnTo>
                      <a:pt x="83" y="0"/>
                    </a:lnTo>
                    <a:lnTo>
                      <a:pt x="62" y="0"/>
                    </a:lnTo>
                    <a:cubicBezTo>
                      <a:pt x="62" y="0"/>
                      <a:pt x="61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27" y="0"/>
                      <a:pt x="0" y="28"/>
                      <a:pt x="0" y="6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0" y="65"/>
                      <a:pt x="0" y="65"/>
                    </a:cubicBezTo>
                    <a:lnTo>
                      <a:pt x="0" y="285"/>
                    </a:lnTo>
                    <a:cubicBezTo>
                      <a:pt x="0" y="293"/>
                      <a:pt x="6" y="299"/>
                      <a:pt x="14" y="299"/>
                    </a:cubicBezTo>
                    <a:lnTo>
                      <a:pt x="35" y="299"/>
                    </a:lnTo>
                    <a:cubicBezTo>
                      <a:pt x="42" y="299"/>
                      <a:pt x="48" y="293"/>
                      <a:pt x="48" y="285"/>
                    </a:cubicBezTo>
                    <a:lnTo>
                      <a:pt x="48" y="106"/>
                    </a:lnTo>
                    <a:lnTo>
                      <a:pt x="63" y="106"/>
                    </a:lnTo>
                    <a:lnTo>
                      <a:pt x="63" y="310"/>
                    </a:lnTo>
                    <a:lnTo>
                      <a:pt x="117" y="311"/>
                    </a:lnTo>
                    <a:lnTo>
                      <a:pt x="131" y="311"/>
                    </a:lnTo>
                    <a:lnTo>
                      <a:pt x="131" y="299"/>
                    </a:lnTo>
                    <a:lnTo>
                      <a:pt x="146" y="299"/>
                    </a:lnTo>
                    <a:lnTo>
                      <a:pt x="146" y="311"/>
                    </a:lnTo>
                    <a:lnTo>
                      <a:pt x="214" y="311"/>
                    </a:lnTo>
                    <a:lnTo>
                      <a:pt x="214" y="106"/>
                    </a:lnTo>
                    <a:lnTo>
                      <a:pt x="228" y="106"/>
                    </a:lnTo>
                    <a:lnTo>
                      <a:pt x="228" y="285"/>
                    </a:lnTo>
                    <a:cubicBezTo>
                      <a:pt x="228" y="293"/>
                      <a:pt x="234" y="299"/>
                      <a:pt x="242" y="299"/>
                    </a:cubicBezTo>
                    <a:lnTo>
                      <a:pt x="263" y="299"/>
                    </a:lnTo>
                    <a:cubicBezTo>
                      <a:pt x="271" y="299"/>
                      <a:pt x="277" y="293"/>
                      <a:pt x="277" y="285"/>
                    </a:cubicBezTo>
                    <a:lnTo>
                      <a:pt x="277" y="65"/>
                    </a:lnTo>
                    <a:cubicBezTo>
                      <a:pt x="277" y="65"/>
                      <a:pt x="277" y="65"/>
                      <a:pt x="277" y="64"/>
                    </a:cubicBezTo>
                    <a:cubicBezTo>
                      <a:pt x="277" y="64"/>
                      <a:pt x="277" y="64"/>
                      <a:pt x="27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" name="Стрелка вправо 2"/>
          <p:cNvSpPr/>
          <p:nvPr/>
        </p:nvSpPr>
        <p:spPr>
          <a:xfrm>
            <a:off x="1996688" y="2942062"/>
            <a:ext cx="622978" cy="550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0" y="140468"/>
            <a:ext cx="263990" cy="2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70104" y="730945"/>
            <a:ext cx="8271026" cy="12349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Минздравом России пересмотрен перечень заболеваний, наличие которых дает право детям на обучение на дому по основным общеобразовательным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(утвержден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от 30 июня 2016 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436н).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36834" y="2348879"/>
            <a:ext cx="2728421" cy="3320401"/>
            <a:chOff x="8343976" y="-1208050"/>
            <a:chExt cx="3865208" cy="50154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343976" y="-1208050"/>
              <a:ext cx="3865208" cy="501549"/>
            </a:xfrm>
            <a:prstGeom prst="roundRect">
              <a:avLst>
                <a:gd name="adj" fmla="val 10000"/>
              </a:avLst>
            </a:prstGeom>
            <a:solidFill>
              <a:srgbClr val="D8F9FE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8422127" y="-1166192"/>
              <a:ext cx="3708906" cy="376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В настоящее время учебная нагрузка определяется индивидуально в соответствии с ФГОС и рекомендациями ПМПК.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Блок-схема: альтернативный процесс 47"/>
          <p:cNvSpPr/>
          <p:nvPr/>
        </p:nvSpPr>
        <p:spPr>
          <a:xfrm>
            <a:off x="3817087" y="2508382"/>
            <a:ext cx="8174755" cy="399262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Приказ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от 2 сентября 2013 г. № 1035 «О признании недействующим на территории Российской Федерации письма Министерства просвещения СССР от 5 мая 1978 г. № 28-М «Об улучшении организации индивидуального обучения больных детей на дому» и утратившим силу письма Министерства народного образования РСФСР от 14 ноября 1988 г. № 17-253-6 «Об индивидуальном обучении больных детей на дому».</a:t>
            </a:r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9725291" y="1214000"/>
            <a:ext cx="926081" cy="1120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26745" y="2630713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2908243" y="3729190"/>
            <a:ext cx="790900" cy="95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000" y="5758661"/>
            <a:ext cx="3667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НЕОБХОДИМО: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медицинское  заключение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заявление родителей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66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131570" y="121304"/>
            <a:ext cx="10652760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45482" y="1905402"/>
            <a:ext cx="8424936" cy="28083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Образовательная деятельность с обучающимися с ОВЗ и инвалидностью на уровне основного общего образования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0896" y="5073754"/>
            <a:ext cx="547198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201)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7FDB13-2C89-492E-AEF3-B80C61D99723}"/>
              </a:ext>
            </a:extLst>
          </p:cNvPr>
          <p:cNvSpPr txBox="1"/>
          <p:nvPr/>
        </p:nvSpPr>
        <p:spPr>
          <a:xfrm>
            <a:off x="434339" y="236529"/>
            <a:ext cx="10999569" cy="658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Федеральный закон от 29.12.2012 № 273-ФЗ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"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Об образовании в Российской Федерации"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224428374"/>
              </p:ext>
            </p:extLst>
          </p:nvPr>
        </p:nvGraphicFramePr>
        <p:xfrm>
          <a:off x="160020" y="1133882"/>
          <a:ext cx="1139534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5703570" y="2354580"/>
            <a:ext cx="1725930" cy="107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8615464"/>
              </p:ext>
            </p:extLst>
          </p:nvPr>
        </p:nvGraphicFramePr>
        <p:xfrm>
          <a:off x="914400" y="1377538"/>
          <a:ext cx="10822379" cy="548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73184" y="249382"/>
            <a:ext cx="9314642" cy="974754"/>
          </a:xfr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  <a:defRPr/>
            </a:pPr>
            <a:endParaRPr lang="ru-RU" sz="24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45720" indent="0" algn="ctr"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ДЕТИ С ОВЗ и ДЕТИ С ИНВАЛИДНОСТЬЮ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225335" y="1495237"/>
            <a:ext cx="868742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b="1" dirty="0" smtClean="0"/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гражданин, который имеет нарушение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со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стойким расстройством функций организма,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 или дефектами, приводящее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ограничению жизнедеятельности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вызывающее необходимость его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dirty="0" smtClean="0"/>
          </a:p>
          <a:p>
            <a:pPr algn="r" eaLnBrk="1" hangingPunct="1"/>
            <a:r>
              <a:rPr lang="ru-RU" sz="1200" i="1" dirty="0" smtClean="0"/>
              <a:t>(</a:t>
            </a:r>
            <a:r>
              <a:rPr lang="ru-RU" sz="1200" i="1" dirty="0"/>
              <a:t>ст. 1 </a:t>
            </a:r>
            <a:r>
              <a:rPr lang="ru-RU" sz="1200" b="1" i="1" dirty="0"/>
              <a:t>Федерального</a:t>
            </a:r>
            <a:r>
              <a:rPr lang="ru-RU" sz="1200" i="1" dirty="0"/>
              <a:t> </a:t>
            </a:r>
            <a:r>
              <a:rPr lang="ru-RU" sz="1200" b="1" i="1" dirty="0"/>
              <a:t>закона</a:t>
            </a:r>
            <a:r>
              <a:rPr lang="ru-RU" sz="1200" i="1" dirty="0"/>
              <a:t> "</a:t>
            </a:r>
            <a:r>
              <a:rPr lang="ru-RU" sz="1200" b="1" i="1" dirty="0"/>
              <a:t>О</a:t>
            </a:r>
            <a:r>
              <a:rPr lang="ru-RU" sz="1200" i="1" dirty="0"/>
              <a:t> </a:t>
            </a:r>
            <a:r>
              <a:rPr lang="ru-RU" sz="1200" b="1" i="1" dirty="0"/>
              <a:t>социальной</a:t>
            </a:r>
            <a:r>
              <a:rPr lang="ru-RU" sz="1200" i="1" dirty="0"/>
              <a:t> </a:t>
            </a:r>
            <a:r>
              <a:rPr lang="ru-RU" sz="1200" b="1" i="1" dirty="0"/>
              <a:t>защите</a:t>
            </a:r>
            <a:r>
              <a:rPr lang="ru-RU" sz="1200" i="1" dirty="0"/>
              <a:t> </a:t>
            </a:r>
            <a:r>
              <a:rPr lang="ru-RU" sz="1200" b="1" i="1" dirty="0" smtClean="0"/>
              <a:t>инвалидов</a:t>
            </a:r>
          </a:p>
          <a:p>
            <a:pPr algn="r" eaLnBrk="1" hangingPunct="1"/>
            <a:r>
              <a:rPr lang="ru-RU" sz="1200" i="1" dirty="0"/>
              <a:t> в Российской Федерации" от 24.11.1995 N 181-</a:t>
            </a:r>
            <a:r>
              <a:rPr lang="ru-RU" sz="1200" b="1" i="1" dirty="0"/>
              <a:t>ФЗ</a:t>
            </a:r>
            <a:r>
              <a:rPr lang="ru-RU" sz="1200" i="1" dirty="0"/>
              <a:t> (ред. от 29.12.2017)).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" y="154818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588322" y="4117769"/>
            <a:ext cx="737304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имеющее недостатки в физическом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психологическом развитии, подтвержденные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(далее – ПМПК)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препятствующие получению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специальных условий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sz="1400" i="1" dirty="0" smtClean="0"/>
              <a:t> (</a:t>
            </a:r>
            <a:r>
              <a:rPr lang="ru-RU" sz="1400" i="1" dirty="0"/>
              <a:t>пункт 16 статьи 2 Федерального </a:t>
            </a:r>
            <a:r>
              <a:rPr lang="ru-RU" sz="1400" b="1" i="1" dirty="0"/>
              <a:t>закона</a:t>
            </a:r>
            <a:r>
              <a:rPr lang="ru-RU" sz="1400" i="1" dirty="0"/>
              <a:t> «</a:t>
            </a:r>
            <a:r>
              <a:rPr lang="ru-RU" sz="1400" b="1" i="1" dirty="0"/>
              <a:t>Об</a:t>
            </a:r>
            <a:r>
              <a:rPr lang="ru-RU" sz="1400" i="1" dirty="0"/>
              <a:t> </a:t>
            </a:r>
            <a:r>
              <a:rPr lang="ru-RU" sz="1400" b="1" i="1" dirty="0"/>
              <a:t>образовании</a:t>
            </a:r>
            <a:r>
              <a:rPr lang="ru-RU" sz="1400" i="1" dirty="0"/>
              <a:t> в РФ»).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7FDB13-2C89-492E-AEF3-B80C61D99723}"/>
              </a:ext>
            </a:extLst>
          </p:cNvPr>
          <p:cNvSpPr txBox="1"/>
          <p:nvPr/>
        </p:nvSpPr>
        <p:spPr>
          <a:xfrm>
            <a:off x="377190" y="122229"/>
            <a:ext cx="11620543" cy="696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" indent="0" algn="ctr"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Ц</a:t>
            </a:r>
            <a:r>
              <a:rPr lang="ru-RU" dirty="0" smtClean="0">
                <a:latin typeface="Arial Black" panose="020B0A04020102020204" pitchFamily="34" charset="0"/>
              </a:rPr>
              <a:t>елевые </a:t>
            </a:r>
            <a:r>
              <a:rPr lang="ru-RU" dirty="0">
                <a:latin typeface="Arial Black" panose="020B0A04020102020204" pitchFamily="34" charset="0"/>
              </a:rPr>
              <a:t>ориентиры в реализации прав детей с ограниченными возможностями здоровья </a:t>
            </a:r>
            <a:r>
              <a:rPr lang="ru-RU" dirty="0" smtClean="0">
                <a:latin typeface="Arial Black" panose="020B0A04020102020204" pitchFamily="34" charset="0"/>
              </a:rPr>
              <a:t>на </a:t>
            </a:r>
            <a:r>
              <a:rPr lang="ru-RU" dirty="0">
                <a:latin typeface="Arial Black" panose="020B0A04020102020204" pitchFamily="34" charset="0"/>
              </a:rPr>
              <a:t>основное общее образование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7869" y="1074420"/>
            <a:ext cx="7963284" cy="578358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7126" y="1328701"/>
            <a:ext cx="66847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получение ими общедоступного основного общего образования в соответствии с федеральными государственными образовательными стандартами общего образования, в том числе для обучающихся с ОВЗ;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удовлетворение их особых образовательных потребностей в получении основного общего образования;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создание для них на уровне основного общего образования: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необходимых условий для коррекции нарушений развития и социальной адаптации;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оказания коррекционной помощи на основе специальных педагогических подходов и наиболее подходящих для этих лиц языков, методов и способов общения;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условий, в максимальной степени способствующих получению основного общего образования, а также социальному развитию этих лиц.</a:t>
            </a:r>
          </a:p>
        </p:txBody>
      </p:sp>
      <p:pic>
        <p:nvPicPr>
          <p:cNvPr id="3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" y="154818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422" t="9871" r="40195" b="12207"/>
          <a:stretch/>
        </p:blipFill>
        <p:spPr>
          <a:xfrm>
            <a:off x="377190" y="1733796"/>
            <a:ext cx="2954937" cy="376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4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7FDB13-2C89-492E-AEF3-B80C61D99723}"/>
              </a:ext>
            </a:extLst>
          </p:cNvPr>
          <p:cNvSpPr txBox="1"/>
          <p:nvPr/>
        </p:nvSpPr>
        <p:spPr>
          <a:xfrm>
            <a:off x="212089" y="184656"/>
            <a:ext cx="11827608" cy="1024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Дети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ограниченными возможностями здоровья принимаются на обучение по адаптированным основным образовательным программам основного общего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образования: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08610" y="1809228"/>
            <a:ext cx="2788920" cy="2743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ФЗ «Об образовании в Российской Федерации»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№ 273 от 29.12.2012 г.: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5180" y="1423441"/>
            <a:ext cx="8252460" cy="11621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800" dirty="0" smtClean="0"/>
              <a:t>только </a:t>
            </a:r>
            <a:r>
              <a:rPr lang="ru-RU" sz="2800" dirty="0"/>
              <a:t>с согласия родителей (законных представителей)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5660" y="2994804"/>
            <a:ext cx="8191500" cy="810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800" dirty="0"/>
              <a:t>на основании рекомендаций психолого-медико-педагогической </a:t>
            </a:r>
            <a:r>
              <a:rPr lang="ru-RU" sz="2800" dirty="0" smtClean="0"/>
              <a:t>комиссии</a:t>
            </a:r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6617" y="4135337"/>
            <a:ext cx="9403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* </a:t>
            </a:r>
            <a:r>
              <a:rPr lang="ru-RU" sz="2800" i="1" dirty="0" smtClean="0">
                <a:solidFill>
                  <a:srgbClr val="FF0000"/>
                </a:solidFill>
              </a:rPr>
              <a:t>Заключение ПМПК носит рекомендательный характер!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Справа налево (обратно)">
            <a:extLst>
              <a:ext uri="{FF2B5EF4-FFF2-40B4-BE49-F238E27FC236}">
                <a16:creationId xmlns:a16="http://schemas.microsoft.com/office/drawing/2014/main" id="{472D99BE-4D81-416F-8405-28B37EE336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 rot="20968313">
            <a:off x="1971858" y="4258252"/>
            <a:ext cx="897964" cy="897964"/>
          </a:xfrm>
          <a:prstGeom prst="rect">
            <a:avLst/>
          </a:prstGeom>
        </p:spPr>
      </p:pic>
      <p:pic>
        <p:nvPicPr>
          <p:cNvPr id="16" name="Рисунок 15" descr="Назад">
            <a:extLst>
              <a:ext uri="{FF2B5EF4-FFF2-40B4-BE49-F238E27FC236}">
                <a16:creationId xmlns:a16="http://schemas.microsoft.com/office/drawing/2014/main" id="{A5F23A93-FAB7-49B8-8B05-32BA23A6C862}"/>
              </a:ext>
            </a:extLst>
          </p:cNvPr>
          <p:cNvPicPr>
            <a:picLocks noChangeAspect="1"/>
          </p:cNvPicPr>
          <p:nvPr/>
        </p:nvPicPr>
        <p:blipFill>
          <a:blip r:embed="rId1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 rot="16966536">
            <a:off x="304275" y="1003273"/>
            <a:ext cx="938864" cy="93886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B38930-8A36-6C4B-8F22-E5F6494F0378}"/>
              </a:ext>
            </a:extLst>
          </p:cNvPr>
          <p:cNvSpPr/>
          <p:nvPr/>
        </p:nvSpPr>
        <p:spPr>
          <a:xfrm>
            <a:off x="308610" y="5152290"/>
            <a:ext cx="11475720" cy="1336921"/>
          </a:xfrm>
          <a:prstGeom prst="rect">
            <a:avLst/>
          </a:prstGeom>
          <a:solidFill>
            <a:srgbClr val="ACE3F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даптированная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основная образовательная программа основного общего образования, являясь локальным нормативным актом общеобразовательной организации, обеспечивает реализацию целей инклюзивного образования на уровне основного общего образования обучающихся с ограниченными возможностями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31456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40280" y="2105328"/>
            <a:ext cx="9486900" cy="18837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 fontAlgn="base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III. Особенности организации образовательной деятельности для лиц с ограниченными возможностями здоровья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B38930-8A36-6C4B-8F22-E5F6494F0378}"/>
              </a:ext>
            </a:extLst>
          </p:cNvPr>
          <p:cNvSpPr/>
          <p:nvPr/>
        </p:nvSpPr>
        <p:spPr>
          <a:xfrm>
            <a:off x="540336" y="258835"/>
            <a:ext cx="11475720" cy="1336921"/>
          </a:xfrm>
          <a:prstGeom prst="rect">
            <a:avLst/>
          </a:prstGeom>
          <a:solidFill>
            <a:srgbClr val="ACE3F0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ВАЖНО!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Министерства Просвещения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Российской Федерации от 22.03.2021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ВСТУПАЕТ В СИЛУ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1.09.2021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г.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116" y="4687667"/>
            <a:ext cx="10949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 Утратил силу приказ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Министерства просвещения Российской Федерации: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rgbClr val="3451A0"/>
                </a:solidFill>
                <a:latin typeface="Arial" panose="020B0604020202020204" pitchFamily="34" charset="0"/>
                <a:hlinkClick r:id="rId3"/>
              </a:rPr>
              <a:t>от </a:t>
            </a:r>
            <a:r>
              <a:rPr lang="ru-RU" dirty="0">
                <a:solidFill>
                  <a:srgbClr val="3451A0"/>
                </a:solidFill>
                <a:latin typeface="Arial" panose="020B0604020202020204" pitchFamily="34" charset="0"/>
                <a:hlinkClick r:id="rId3"/>
              </a:rPr>
              <a:t>28 августа 2020 г. N 442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 descr="Назад">
            <a:extLst>
              <a:ext uri="{FF2B5EF4-FFF2-40B4-BE49-F238E27FC236}">
                <a16:creationId xmlns:a16="http://schemas.microsoft.com/office/drawing/2014/main" id="{A5F23A93-FAB7-49B8-8B05-32BA23A6C8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 rot="12725748">
            <a:off x="1003489" y="1824921"/>
            <a:ext cx="938864" cy="9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3" y="220467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3199" y="121306"/>
            <a:ext cx="777686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1620" y="621628"/>
            <a:ext cx="9010881" cy="8392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6210" y="698864"/>
            <a:ext cx="760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Комплектование классов (групп) для обучающихся с ОВЗ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уровне основного общего образования </a:t>
            </a:r>
            <a:endParaRPr lang="ru-RU" sz="1400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5109" y="1688279"/>
            <a:ext cx="1800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58527" y="1695031"/>
            <a:ext cx="1800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вариант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91945" y="1695031"/>
            <a:ext cx="1800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вариант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169" y="1846152"/>
            <a:ext cx="2455029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программ: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903" y="2975260"/>
            <a:ext cx="11388713" cy="843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 обучающихся с ограниченными возможностями здоровья на уровне основного общего образования может быть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организовано: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095814" y="3998304"/>
            <a:ext cx="2088232" cy="5617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6626" y="4705058"/>
            <a:ext cx="3439988" cy="18671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другими обучающимися</a:t>
            </a: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2732500" y="1910895"/>
            <a:ext cx="1010524" cy="90825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025363" y="1688279"/>
            <a:ext cx="1800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вариант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9431" y="4705058"/>
            <a:ext cx="3439988" cy="18671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отдельных классах, группах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00628" y="4705058"/>
            <a:ext cx="3439988" cy="18671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организациях, осуществляющих образовательную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002504" y="3998304"/>
            <a:ext cx="2088232" cy="5617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837231" y="3980969"/>
            <a:ext cx="2088232" cy="5617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3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" y="123654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131570" y="121304"/>
            <a:ext cx="10652760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1394460" y="455380"/>
            <a:ext cx="10092690" cy="847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Содержательное наполнение коррекционно-развивающей области для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обучающихся с ОВЗ осуществляется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исходя: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2523" y="2507797"/>
            <a:ext cx="4118067" cy="36872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 требований федерального государственного образовательного стандарта основного общего образования и (или) федерального государственного образовательного стандарта образования обучающихся с умственной отсталостью (интеллектуальными нарушениями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3943" y="2607990"/>
            <a:ext cx="3097529" cy="3486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рекомендаций психолого-медико-педагогической комиссии, а для детей-инвалидов и с учетом индивидуальной программы реабилитации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61071" y="2607990"/>
            <a:ext cx="3223259" cy="3404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образовательных потребностей учащихся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152029" y="1436778"/>
            <a:ext cx="1019053" cy="919381"/>
          </a:xfrm>
          <a:prstGeom prst="downArrow">
            <a:avLst>
              <a:gd name="adj1" fmla="val 50000"/>
              <a:gd name="adj2" fmla="val 51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163180" y="1536789"/>
            <a:ext cx="1019053" cy="919381"/>
          </a:xfrm>
          <a:prstGeom prst="downArrow">
            <a:avLst>
              <a:gd name="adj1" fmla="val 50000"/>
              <a:gd name="adj2" fmla="val 51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583162" y="1588416"/>
            <a:ext cx="1019053" cy="919381"/>
          </a:xfrm>
          <a:prstGeom prst="downArrow">
            <a:avLst>
              <a:gd name="adj1" fmla="val 50000"/>
              <a:gd name="adj2" fmla="val 51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" y="154818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613199" y="121306"/>
            <a:ext cx="777686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5920" y="938039"/>
            <a:ext cx="956691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Гигиенические требования к максимальному общему объему недельной нагрузки обучающихся с ОВЗ на уровне основного общего образования (фрагмент)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20880"/>
              </p:ext>
            </p:extLst>
          </p:nvPr>
        </p:nvGraphicFramePr>
        <p:xfrm>
          <a:off x="2048192" y="2125979"/>
          <a:ext cx="8095615" cy="398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1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Максимально допустимая недельная нагрузка в академических часах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Урочная деятельность (аудиторная недельная нагрузка)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Внеурочная деятельность </a:t>
                      </a:r>
                      <a:r>
                        <a:rPr lang="en-US" sz="2000">
                          <a:effectLst/>
                        </a:rPr>
                        <a:t>&lt;</a:t>
                      </a:r>
                      <a:r>
                        <a:rPr lang="ru-RU" sz="2000">
                          <a:effectLst/>
                        </a:rPr>
                        <a:t>**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Основное общее образование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8-9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047875" y="2973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846</Words>
  <Application>Microsoft Office PowerPoint</Application>
  <PresentationFormat>Широкоэкранный</PresentationFormat>
  <Paragraphs>100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скирда</dc:creator>
  <cp:lastModifiedBy>User</cp:lastModifiedBy>
  <cp:revision>142</cp:revision>
  <dcterms:created xsi:type="dcterms:W3CDTF">2021-01-22T11:55:45Z</dcterms:created>
  <dcterms:modified xsi:type="dcterms:W3CDTF">2021-08-17T12:39:33Z</dcterms:modified>
</cp:coreProperties>
</file>