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56B8D-E429-47D3-A622-350A765F4649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EEF9-F879-4B17-B854-D12B9AE68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E8BB-EF9F-4336-8FBC-40CC95689480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E67A-5B91-48F5-BC35-AA84D46EE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F2E8-18FE-4364-B9B3-0E71DE26054A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08AE-6BDD-4B05-8361-624506339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713B7-6C3F-4688-9388-5D42658B9362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52DB-04E3-4344-BE40-BF8FCA381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133D-14B2-4783-9D32-D083211A873E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E97-F166-4957-8B16-6ABCAB1B4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DEF0-2284-4EA1-B150-AB7243088419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AA12-8AB3-45B7-AFEC-7EF99F56C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A1511-C24B-41E5-84CC-0039EF93D7E9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6942-C266-4E7D-BCB2-E1EC3567A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FBB5D-FF59-4D44-9B71-D4D1BE4B88F7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F61E-7DB0-4AA4-BC28-05951F004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B235-11E2-4E77-9FC5-FE4B3C2AE22C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07251-0D9C-4391-804B-66F16F9BB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F3D9-93B9-48E9-BE38-BDC567E714C0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67E8C-3FF3-48B8-820F-FD8957D93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51AE-102E-4D46-88AA-EFBBF3F29A89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5A84-2BCC-4682-9C77-EBD801283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E3074F-61CE-4117-A5D0-D7E14D2B9292}" type="datetimeFigureOut">
              <a:rPr lang="ru-RU"/>
              <a:pPr>
                <a:defRPr/>
              </a:pPr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1483D-D1F6-450D-A0DF-BA04A8DFC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q=%D1%81%D0%B1%D0%B5%D1%80%D0%B1%D0%B0%D0%BD%D0%BA+%D1%81%D0%B5%D0%BB%D0%BE+%D0%B4%D0%B8%D0%B2%D0%BD%D0%BE%D0%B5+%D1%81%D1%82%D0%B0%D0%B2%D1%80%D0%BE%D0%BF%D0%BE%D0%BB%D1%8C%D1%81%D0%BA%D0%B8%D0%B9+%D0%BA%D1%80%D0%B0%D0%B9&amp;rlz=1C1GGRV_enRU849RU849&amp;oq=%D1%81%D0%B1%D0%B5%D1%80%D0%B1%D0%B0%D0%BD%D0%BA+&amp;aqs=chrome.0.69i59j69i57j69i59j0l2j69i61l3.5286j0j7&amp;sourceid=chrome&amp;ie=UTF-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1403350" y="1700213"/>
            <a:ext cx="6697663" cy="2160587"/>
          </a:xfrm>
          <a:prstGeom prst="roundRect">
            <a:avLst/>
          </a:prstGeom>
          <a:solidFill>
            <a:schemeClr val="bg1">
              <a:alpha val="4392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/>
                </a:solidFill>
              </a:rPr>
              <a:t>Интерактивный проект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/>
                </a:solidFill>
              </a:rPr>
              <a:t>«Мы идем в банк»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4652963"/>
            <a:ext cx="5183187" cy="1871662"/>
          </a:xfrm>
          <a:prstGeom prst="rect">
            <a:avLst/>
          </a:prstGeom>
          <a:solidFill>
            <a:srgbClr val="FFFFFF">
              <a:alpha val="6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>
                <a:solidFill>
                  <a:srgbClr val="4F6228"/>
                </a:solidFill>
                <a:cs typeface="Arial" charset="0"/>
              </a:rPr>
              <a:t>Автор:</a:t>
            </a:r>
            <a:r>
              <a:rPr lang="ru-RU" sz="2000">
                <a:solidFill>
                  <a:srgbClr val="4F6228"/>
                </a:solidFill>
                <a:latin typeface="Arial" charset="0"/>
                <a:cs typeface="Arial" charset="0"/>
              </a:rPr>
              <a:t> Магомедов Рабадан Курбанович </a:t>
            </a:r>
            <a:endParaRPr lang="ru-RU" sz="2000">
              <a:solidFill>
                <a:srgbClr val="4F6228"/>
              </a:solidFill>
              <a:cs typeface="Arial" charset="0"/>
            </a:endParaRPr>
          </a:p>
          <a:p>
            <a:r>
              <a:rPr lang="ru-RU" sz="2000">
                <a:solidFill>
                  <a:srgbClr val="4F6228"/>
                </a:solidFill>
                <a:cs typeface="Arial" charset="0"/>
              </a:rPr>
              <a:t>Обучающийся</a:t>
            </a:r>
            <a:r>
              <a:rPr lang="ru-RU" sz="2000">
                <a:solidFill>
                  <a:srgbClr val="4F6228"/>
                </a:solidFill>
                <a:latin typeface="Arial" charset="0"/>
                <a:cs typeface="Arial" charset="0"/>
              </a:rPr>
              <a:t> 9 </a:t>
            </a:r>
            <a:r>
              <a:rPr lang="ru-RU" sz="2000">
                <a:solidFill>
                  <a:srgbClr val="4F6228"/>
                </a:solidFill>
                <a:cs typeface="Arial" charset="0"/>
              </a:rPr>
              <a:t>класса </a:t>
            </a:r>
            <a:endParaRPr lang="ru-RU" sz="2000">
              <a:solidFill>
                <a:srgbClr val="FFFFFF"/>
              </a:solidFill>
              <a:cs typeface="Arial" charset="0"/>
            </a:endParaRPr>
          </a:p>
          <a:p>
            <a:r>
              <a:rPr lang="ru-RU" sz="2000">
                <a:solidFill>
                  <a:srgbClr val="4F6228"/>
                </a:solidFill>
                <a:latin typeface="Arial" charset="0"/>
                <a:cs typeface="Arial" charset="0"/>
              </a:rPr>
              <a:t>МБОУ СОШ №2</a:t>
            </a:r>
          </a:p>
          <a:p>
            <a:r>
              <a:rPr lang="ru-RU" sz="2000">
                <a:solidFill>
                  <a:srgbClr val="4F6228"/>
                </a:solidFill>
                <a:latin typeface="Arial" charset="0"/>
                <a:cs typeface="Arial" charset="0"/>
              </a:rPr>
              <a:t>Апанасенковский </a:t>
            </a:r>
            <a:r>
              <a:rPr lang="ru-RU" sz="2000">
                <a:solidFill>
                  <a:srgbClr val="4F6228"/>
                </a:solidFill>
                <a:cs typeface="Arial" charset="0"/>
              </a:rPr>
              <a:t>район / </a:t>
            </a:r>
            <a:r>
              <a:rPr lang="ru-RU" sz="2000">
                <a:solidFill>
                  <a:srgbClr val="4F6228"/>
                </a:solidFill>
                <a:latin typeface="Arial" charset="0"/>
                <a:cs typeface="Arial" charset="0"/>
              </a:rPr>
              <a:t>с. Дивное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8785225" cy="6553200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916113"/>
            <a:ext cx="4032250" cy="36734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48680"/>
            <a:ext cx="83529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Название банка</a:t>
            </a:r>
            <a:endParaRPr lang="ru-RU" sz="40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21" y="2047007"/>
            <a:ext cx="437572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Адрес: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83421" y="3058264"/>
            <a:ext cx="4375722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Режим работы: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2179" y="4135381"/>
            <a:ext cx="4375721" cy="954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Тел.: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/>
          <a:srcRect t="33241" r="71086" b="19308"/>
          <a:stretch>
            <a:fillRect/>
          </a:stretch>
        </p:blipFill>
        <p:spPr bwMode="auto">
          <a:xfrm>
            <a:off x="323850" y="1916113"/>
            <a:ext cx="40338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867400" y="2133600"/>
            <a:ext cx="2786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С. Дивное, ул. Советская,</a:t>
            </a:r>
            <a:r>
              <a:rPr lang="ru-RU" sz="1600">
                <a:latin typeface="Times New Roman" pitchFamily="18" charset="0"/>
              </a:rPr>
              <a:t> </a:t>
            </a:r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85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624388" y="3592513"/>
            <a:ext cx="405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Пн. – Пт.: 8:00 – 17:00, Сб.: 8:30 – 12:30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435600" y="4221163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hlink"/>
                </a:solidFill>
                <a:latin typeface="Bodoni MT Black" pitchFamily="18" charset="0"/>
                <a:hlinkClick r:id="rId4"/>
              </a:rPr>
              <a:t>8 (800) 555-55-50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388" y="0"/>
            <a:ext cx="8785225" cy="6553200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1666"/>
            <a:ext cx="727280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Услуги, предоставляемые банком:</a:t>
            </a:r>
            <a:endParaRPr lang="ru-RU" sz="28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grpSp>
        <p:nvGrpSpPr>
          <p:cNvPr id="15366" name="Группа 11"/>
          <p:cNvGrpSpPr>
            <a:grpSpLocks/>
          </p:cNvGrpSpPr>
          <p:nvPr/>
        </p:nvGrpSpPr>
        <p:grpSpPr bwMode="auto">
          <a:xfrm>
            <a:off x="395288" y="1268413"/>
            <a:ext cx="3708400" cy="647700"/>
            <a:chOff x="431540" y="1268760"/>
            <a:chExt cx="3708412" cy="6480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83953" y="1268760"/>
              <a:ext cx="3455999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1540" y="1268760"/>
              <a:ext cx="64770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5367" name="Группа 12"/>
          <p:cNvGrpSpPr>
            <a:grpSpLocks/>
          </p:cNvGrpSpPr>
          <p:nvPr/>
        </p:nvGrpSpPr>
        <p:grpSpPr bwMode="auto">
          <a:xfrm>
            <a:off x="395288" y="2133600"/>
            <a:ext cx="3708400" cy="649288"/>
            <a:chOff x="431540" y="1268760"/>
            <a:chExt cx="3708412" cy="6480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83953" y="1268760"/>
              <a:ext cx="3455999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31540" y="1268760"/>
              <a:ext cx="64770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5368" name="Группа 15"/>
          <p:cNvGrpSpPr>
            <a:grpSpLocks/>
          </p:cNvGrpSpPr>
          <p:nvPr/>
        </p:nvGrpSpPr>
        <p:grpSpPr bwMode="auto">
          <a:xfrm>
            <a:off x="395288" y="2997200"/>
            <a:ext cx="3708400" cy="647700"/>
            <a:chOff x="431540" y="1268760"/>
            <a:chExt cx="3708412" cy="64807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83953" y="1268760"/>
              <a:ext cx="3455999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31540" y="1268760"/>
              <a:ext cx="64770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15369" name="Группа 18"/>
          <p:cNvGrpSpPr>
            <a:grpSpLocks/>
          </p:cNvGrpSpPr>
          <p:nvPr/>
        </p:nvGrpSpPr>
        <p:grpSpPr bwMode="auto">
          <a:xfrm>
            <a:off x="395288" y="3789363"/>
            <a:ext cx="3708400" cy="647700"/>
            <a:chOff x="431540" y="1268760"/>
            <a:chExt cx="3708412" cy="64807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683953" y="1268760"/>
              <a:ext cx="3455999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31540" y="1268760"/>
              <a:ext cx="64770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5370" name="Группа 21"/>
          <p:cNvGrpSpPr>
            <a:grpSpLocks/>
          </p:cNvGrpSpPr>
          <p:nvPr/>
        </p:nvGrpSpPr>
        <p:grpSpPr bwMode="auto">
          <a:xfrm>
            <a:off x="395288" y="4652963"/>
            <a:ext cx="3708400" cy="647700"/>
            <a:chOff x="431540" y="1268760"/>
            <a:chExt cx="3708412" cy="64807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83953" y="1268760"/>
              <a:ext cx="3455999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31540" y="1268760"/>
              <a:ext cx="64770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5371" name="Группа 24"/>
          <p:cNvGrpSpPr>
            <a:grpSpLocks/>
          </p:cNvGrpSpPr>
          <p:nvPr/>
        </p:nvGrpSpPr>
        <p:grpSpPr bwMode="auto">
          <a:xfrm>
            <a:off x="395288" y="5516563"/>
            <a:ext cx="3708400" cy="649287"/>
            <a:chOff x="431540" y="1268760"/>
            <a:chExt cx="3708412" cy="64807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83953" y="1268760"/>
              <a:ext cx="3455999" cy="64807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31540" y="1268760"/>
              <a:ext cx="647702" cy="648072"/>
            </a:xfrm>
            <a:prstGeom prst="ellipse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6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pic>
        <p:nvPicPr>
          <p:cNvPr id="15385" name="Picture 25" descr="Сбербанк вертикальный логотип вект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341438"/>
            <a:ext cx="4249737" cy="4249737"/>
          </a:xfrm>
          <a:prstGeom prst="rect">
            <a:avLst/>
          </a:prstGeom>
          <a:noFill/>
        </p:spPr>
      </p:pic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1116013" y="1412875"/>
            <a:ext cx="1747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Кредитование 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116013" y="2205038"/>
            <a:ext cx="3313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Расчетно-кассовое</a:t>
            </a:r>
            <a:br>
              <a:rPr lang="ru-RU" sz="1400" b="1">
                <a:solidFill>
                  <a:schemeClr val="hlink"/>
                </a:solidFill>
                <a:latin typeface="Bodoni MT Black" pitchFamily="18" charset="0"/>
              </a:rPr>
            </a:br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обслуживание</a:t>
            </a:r>
            <a:r>
              <a:rPr lang="ru-RU"/>
              <a:t> 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1116013" y="3068638"/>
            <a:ext cx="2305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Размещение денежных </a:t>
            </a:r>
            <a:br>
              <a:rPr lang="ru-RU" sz="1400" b="1">
                <a:solidFill>
                  <a:schemeClr val="hlink"/>
                </a:solidFill>
                <a:latin typeface="Bodoni MT Black" pitchFamily="18" charset="0"/>
              </a:rPr>
            </a:br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средств во вклады 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1116013" y="3789363"/>
            <a:ext cx="2611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Покупка и продажа </a:t>
            </a:r>
            <a:br>
              <a:rPr lang="ru-RU" sz="1400" b="1">
                <a:solidFill>
                  <a:schemeClr val="hlink"/>
                </a:solidFill>
                <a:latin typeface="Bodoni MT Black" pitchFamily="18" charset="0"/>
              </a:rPr>
            </a:br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иностранной валюты</a:t>
            </a:r>
            <a:r>
              <a:rPr lang="ru-RU"/>
              <a:t> 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1116013" y="4797425"/>
            <a:ext cx="287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Оформление банковских карт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1116013" y="5589588"/>
            <a:ext cx="3071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hlink"/>
                </a:solidFill>
                <a:latin typeface="Bodoni MT Black" pitchFamily="18" charset="0"/>
              </a:rPr>
              <a:t>Операции с ценными бумагами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388" y="115888"/>
            <a:ext cx="8785225" cy="6553200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125538"/>
            <a:ext cx="8135938" cy="4824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Путь пешком</a:t>
            </a:r>
            <a:endParaRPr lang="ru-RU" sz="28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82804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2" descr="https://cdn5.vectorstock.com/i/1000x1000/27/64/little-boy-with-schoolbag-walking-vector-768276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61"/>
          <a:stretch>
            <a:fillRect/>
          </a:stretch>
        </p:blipFill>
        <p:spPr bwMode="auto">
          <a:xfrm>
            <a:off x="2627313" y="2205038"/>
            <a:ext cx="8985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88889E-6 C 0.02448 0.01042 0.05 0.00278 0.0757 0.00186 C 0.07848 0.0007 0.08143 -0.00069 0.0842 -0.00185 C 0.08559 -0.00254 0.08854 -0.0037 0.08854 -0.0037 C 0.09566 -0.003 0.10295 -0.00347 0.11007 -0.00185 C 0.11754 -0.00023 0.11181 0.00255 0.11563 0.00764 C 0.12066 0.01436 0.12327 0.01482 0.12865 0.01714 C 0.13386 0.02454 0.13907 0.02339 0.14705 0.02477 C 0.14844 0.02547 0.15 0.0257 0.15139 0.02663 C 0.15261 0.02755 0.15313 0.02964 0.15434 0.03056 C 0.15695 0.03241 0.16285 0.03427 0.16285 0.03427 C 0.16962 0.04052 0.16563 0.03751 0.1757 0.0419 C 0.17709 0.0426 0.18004 0.04376 0.18004 0.04376 C 0.18351 0.04862 0.18733 0.04977 0.1915 0.05348 C 0.19618 0.05278 0.20122 0.05325 0.20573 0.05139 C 0.21094 0.04931 0.21563 0.03427 0.21563 0.03427 C 0.21702 0.02732 0.21875 0.02038 0.21997 0.01343 C 0.22396 0.01829 0.22448 0.02292 0.22709 0.02871 C 0.22986 0.03496 0.23473 0.04052 0.23854 0.04584 C 0.24288 0.06227 0.23854 0.05325 0.24566 0.06089 C 0.2467 0.06204 0.2474 0.06389 0.24861 0.06482 C 0.25122 0.06667 0.25712 0.06852 0.25712 0.06852 C 0.26858 0.06783 0.28021 0.06899 0.2915 0.06667 C 0.29323 0.06621 0.29323 0.06274 0.29427 0.06089 C 0.29896 0.05348 0.29948 0.05487 0.30712 0.05139 C 0.3257 0.04283 0.34323 0.03982 0.36285 0.0382 C 0.37084 0.0345 0.379 0.02964 0.38716 0.02663 C 0.39358 0.02107 0.39844 0.01251 0.40573 0.0095 C 0.40973 0.00163 0.41493 -0.00254 0.42136 -0.00578 C 0.43247 -0.01967 0.45504 -0.01643 0.46719 -0.01712 C 0.46997 -0.01828 0.47275 -0.01967 0.4757 -0.02083 C 0.47761 -0.02152 0.47952 -0.02222 0.48143 -0.02291 C 0.4842 -0.02407 0.48716 -0.02546 0.48993 -0.02661 C 0.49132 -0.02731 0.49427 -0.02847 0.49427 -0.02847 C 0.5 -0.03657 0.5066 -0.04212 0.51146 -0.05138 C 0.5132 -0.05833 0.51563 -0.06504 0.51563 -0.07245 " pathEditMode="relative" ptsTypes="fffffffffffffffffffffffffffffffffffA">
                                      <p:cBhvr>
                                        <p:cTn id="6" dur="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s://cf2.ppt-online.org/files2/slide/g/gvM98H6P0YxFzDtQ3XAlWuajUq1TILNcreBiRnSsh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9388" y="0"/>
            <a:ext cx="8785225" cy="6553200"/>
          </a:xfrm>
          <a:prstGeom prst="roundRect">
            <a:avLst>
              <a:gd name="adj" fmla="val 3661"/>
            </a:avLst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125538"/>
            <a:ext cx="8135938" cy="4824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9730" y="431666"/>
            <a:ext cx="727280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Путь на автомобиле</a:t>
            </a:r>
            <a:endParaRPr lang="ru-RU" sz="28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82675"/>
            <a:ext cx="8135938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4" descr="https://i.pinimg.com/736x/cb/15/52/cb155252a14d92795e6b8670b30d5b77--clipart-album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2060575"/>
            <a:ext cx="12541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11527 C 0.00382 0.09676 0.00226 0.10787 0.00035 0.08102 C 0.00417 0.06203 0.01424 0.075 0.02604 0.06967 C 0.05625 0.07129 0.0625 0.07361 0.0875 0.07731 C 0.0908 0.0787 0.09445 0.07916 0.09757 0.08102 C 0.09913 0.08194 0.10035 0.08379 0.10191 0.08495 C 0.1033 0.08588 0.10469 0.08611 0.10608 0.0868 C 0.11146 0.09352 0.11702 0.10463 0.12327 0.10972 C 0.12639 0.11227 0.13004 0.11319 0.13334 0.11527 C 0.13681 0.12014 0.13976 0.12268 0.14462 0.12477 C 0.15608 0.14004 0.13733 0.11574 0.15191 0.1324 C 0.15729 0.13865 0.16268 0.14652 0.16754 0.15347 C 0.16945 0.16111 0.17327 0.16713 0.17604 0.1743 C 0.17743 0.17824 0.179 0.18194 0.18038 0.18588 C 0.18403 0.19652 0.18212 0.1993 0.19045 0.20301 C 0.20035 0.19838 0.19618 0.20023 0.2033 0.19722 C 0.21285 0.18889 0.22622 0.18611 0.2375 0.18402 C 0.24653 0.17963 0.25573 0.17639 0.26476 0.17245 C 0.27066 0.16713 0.27518 0.16227 0.28177 0.15926 C 0.28611 0.15347 0.29184 0.15 0.29757 0.14768 C 0.30035 0.14652 0.30608 0.14398 0.30608 0.14398 C 0.31285 0.13796 0.32049 0.13727 0.32761 0.1324 C 0.33038 0.13055 0.33195 0.12662 0.33472 0.12477 C 0.33507 0.12453 0.34532 0.12014 0.34757 0.11921 C 0.34896 0.11852 0.35191 0.11736 0.35191 0.11736 C 0.35747 0.10972 0.3533 0.11389 0.36615 0.10972 C 0.3691 0.10879 0.37466 0.10578 0.37466 0.10578 C 0.37865 0.10069 0.38924 0.0949 0.39462 0.09259 C 0.40018 0.0875 0.40677 0.08379 0.4132 0.08102 C 0.41736 0.07569 0.42344 0.07199 0.429 0.06967 C 0.43229 0.06504 0.43559 0.06458 0.43889 0.06018 " pathEditMode="relative" ptsTypes="ffffffffffffffffffffffffffffffA">
                                      <p:cBhvr>
                                        <p:cTn id="6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61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Arial</vt:lpstr>
      <vt:lpstr>Bodoni MT Black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1</cp:lastModifiedBy>
  <cp:revision>8</cp:revision>
  <dcterms:created xsi:type="dcterms:W3CDTF">2020-09-18T12:24:21Z</dcterms:created>
  <dcterms:modified xsi:type="dcterms:W3CDTF">2020-09-25T18:55:16Z</dcterms:modified>
</cp:coreProperties>
</file>